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83" r:id="rId4"/>
    <p:sldId id="277" r:id="rId5"/>
    <p:sldId id="284" r:id="rId6"/>
    <p:sldId id="279" r:id="rId7"/>
    <p:sldId id="28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483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8F369D-29E8-41E6-9540-CA6D5C963B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916832"/>
            <a:ext cx="8568952" cy="1470025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ТЕМА РАБОТЫ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7744" y="3933056"/>
            <a:ext cx="6400800" cy="1824608"/>
          </a:xfrm>
        </p:spPr>
        <p:txBody>
          <a:bodyPr>
            <a:noAutofit/>
          </a:bodyPr>
          <a:lstStyle/>
          <a:p>
            <a:pPr algn="r"/>
            <a:r>
              <a:rPr lang="ru-RU" sz="2000" b="1" dirty="0">
                <a:solidFill>
                  <a:schemeClr val="tx1"/>
                </a:solidFill>
              </a:rPr>
              <a:t>Работу выполнил(а): ученик(</a:t>
            </a:r>
            <a:r>
              <a:rPr lang="ru-RU" sz="2000" b="1" dirty="0" err="1">
                <a:solidFill>
                  <a:schemeClr val="tx1"/>
                </a:solidFill>
              </a:rPr>
              <a:t>ца</a:t>
            </a:r>
            <a:r>
              <a:rPr lang="ru-RU" sz="2000" b="1" dirty="0">
                <a:solidFill>
                  <a:schemeClr val="tx1"/>
                </a:solidFill>
              </a:rPr>
              <a:t>) </a:t>
            </a:r>
            <a:r>
              <a:rPr lang="en-US" sz="2000" b="1" dirty="0">
                <a:solidFill>
                  <a:schemeClr val="tx1"/>
                </a:solidFill>
              </a:rPr>
              <a:t>N</a:t>
            </a:r>
            <a:r>
              <a:rPr lang="ru-RU" sz="2000" b="1" dirty="0">
                <a:solidFill>
                  <a:schemeClr val="tx1"/>
                </a:solidFill>
              </a:rPr>
              <a:t>-го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</a:rPr>
              <a:t>класса</a:t>
            </a:r>
          </a:p>
          <a:p>
            <a:pPr algn="r"/>
            <a:r>
              <a:rPr lang="ru-RU" sz="2000" b="1" dirty="0">
                <a:solidFill>
                  <a:schemeClr val="tx1"/>
                </a:solidFill>
              </a:rPr>
              <a:t>Ф.И.О.</a:t>
            </a:r>
          </a:p>
          <a:p>
            <a:pPr algn="r"/>
            <a:r>
              <a:rPr lang="ru-RU" sz="2000" b="1" dirty="0">
                <a:solidFill>
                  <a:schemeClr val="tx1"/>
                </a:solidFill>
              </a:rPr>
              <a:t>Руководитель: учитель биологии</a:t>
            </a:r>
          </a:p>
          <a:p>
            <a:pPr algn="r"/>
            <a:r>
              <a:rPr lang="ru-RU" sz="2000" b="1" dirty="0">
                <a:solidFill>
                  <a:schemeClr val="tx1"/>
                </a:solidFill>
              </a:rPr>
              <a:t>Ф.И.О.</a:t>
            </a:r>
          </a:p>
          <a:p>
            <a:pPr algn="r"/>
            <a:endParaRPr lang="ru-RU" sz="2400" b="1" dirty="0">
              <a:solidFill>
                <a:schemeClr val="tx1"/>
              </a:solidFill>
            </a:endParaRPr>
          </a:p>
          <a:p>
            <a:pPr algn="r"/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55597" y="188640"/>
            <a:ext cx="82276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200" b="1" dirty="0"/>
              <a:t>Муниципальное автономное общеобразовательное учреждение</a:t>
            </a:r>
          </a:p>
          <a:p>
            <a:pPr algn="ctr"/>
            <a:r>
              <a:rPr lang="ru-RU" sz="2200" b="1" dirty="0"/>
              <a:t> Гимназия №17 г.Белорецк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23928" y="6093296"/>
            <a:ext cx="16909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Белорецк-2024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512" y="277812"/>
            <a:ext cx="8784976" cy="6319539"/>
          </a:xfrm>
        </p:spPr>
        <p:txBody>
          <a:bodyPr>
            <a:normAutofit/>
          </a:bodyPr>
          <a:lstStyle/>
          <a:p>
            <a:pPr algn="l">
              <a:defRPr/>
            </a:pPr>
            <a:br>
              <a:rPr lang="ru-RU" sz="2400" b="1" dirty="0">
                <a:solidFill>
                  <a:srgbClr val="FF0000"/>
                </a:solidFill>
              </a:rPr>
            </a:b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>Цель работы </a:t>
            </a:r>
            <a:r>
              <a:rPr lang="ru-RU" sz="2400" b="1" dirty="0"/>
              <a:t>– … </a:t>
            </a:r>
            <a:br>
              <a:rPr lang="ru-RU" sz="2400" b="1" dirty="0"/>
            </a:br>
            <a:br>
              <a:rPr lang="ru-RU" sz="2400" b="1" dirty="0"/>
            </a:br>
            <a:r>
              <a:rPr lang="ru-RU" sz="2400" b="1" dirty="0">
                <a:solidFill>
                  <a:srgbClr val="FF0000"/>
                </a:solidFill>
              </a:rPr>
              <a:t>Задачи: </a:t>
            </a:r>
            <a:br>
              <a:rPr lang="ru-RU" sz="2400" b="1" dirty="0"/>
            </a:br>
            <a:r>
              <a:rPr lang="ru-RU" sz="2400" b="1" dirty="0"/>
              <a:t>1. …</a:t>
            </a:r>
            <a:br>
              <a:rPr lang="ru-RU" sz="2400" b="1" dirty="0"/>
            </a:br>
            <a:r>
              <a:rPr lang="ru-RU" sz="2400" b="1" dirty="0"/>
              <a:t>2. …</a:t>
            </a:r>
            <a:br>
              <a:rPr lang="ru-RU" sz="2400" b="1" dirty="0"/>
            </a:br>
            <a:r>
              <a:rPr lang="ru-RU" sz="2400" b="1" dirty="0"/>
              <a:t>3. ...</a:t>
            </a:r>
            <a:br>
              <a:rPr lang="ru-RU" sz="2400" b="1" dirty="0"/>
            </a:br>
            <a:r>
              <a:rPr lang="ru-RU" sz="2400" b="1" dirty="0"/>
              <a:t>4. ...</a:t>
            </a:r>
            <a:br>
              <a:rPr lang="ru-RU" sz="2400" b="1" dirty="0"/>
            </a:br>
            <a:br>
              <a:rPr lang="ru-RU" sz="2400" b="1" dirty="0"/>
            </a:br>
            <a:r>
              <a:rPr lang="ru-RU" sz="2400" b="1" dirty="0">
                <a:solidFill>
                  <a:srgbClr val="FF0000"/>
                </a:solidFill>
              </a:rPr>
              <a:t>Объект исследования:</a:t>
            </a:r>
            <a:br>
              <a:rPr lang="ru-RU" sz="2400" b="1" dirty="0">
                <a:solidFill>
                  <a:srgbClr val="FF0000"/>
                </a:solidFill>
              </a:rPr>
            </a:b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>Предмет исследования:</a:t>
            </a:r>
            <a:br>
              <a:rPr lang="ru-RU" sz="2400" b="1" dirty="0"/>
            </a:br>
            <a:endParaRPr lang="ru-RU" sz="24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512" y="277812"/>
            <a:ext cx="8784976" cy="6319539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ru-RU" sz="2400" b="1" dirty="0">
                <a:solidFill>
                  <a:srgbClr val="FF0000"/>
                </a:solidFill>
              </a:rPr>
              <a:t>Гипотеза</a:t>
            </a:r>
            <a:r>
              <a:rPr lang="en-US" sz="2400" b="1" dirty="0">
                <a:solidFill>
                  <a:srgbClr val="FF0000"/>
                </a:solidFill>
              </a:rPr>
              <a:t>: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/>
              <a:t>… </a:t>
            </a:r>
            <a:br>
              <a:rPr lang="ru-RU" sz="2400" b="1" dirty="0"/>
            </a:br>
            <a:br>
              <a:rPr lang="ru-RU" sz="2400" b="1" dirty="0"/>
            </a:br>
            <a:r>
              <a:rPr lang="ru-RU" sz="2400" b="1" dirty="0">
                <a:solidFill>
                  <a:srgbClr val="FF0000"/>
                </a:solidFill>
              </a:rPr>
              <a:t>Материалы: </a:t>
            </a:r>
            <a:br>
              <a:rPr lang="ru-RU" sz="2400" b="1" dirty="0"/>
            </a:br>
            <a:r>
              <a:rPr lang="ru-RU" sz="2400" b="1" dirty="0"/>
              <a:t>- работа проводилась в 2020-2021 гг. на базе гимназии №17. Полевые данные были собраны там-то. Всего измерено, учтено или опрошено столько-то объектов (учеников, растений, животных, колоний бактерий или грибов и др.) </a:t>
            </a:r>
            <a:br>
              <a:rPr lang="en-US" sz="2400" b="1" dirty="0"/>
            </a:br>
            <a:r>
              <a:rPr lang="ru-RU" sz="2400" b="1" dirty="0">
                <a:solidFill>
                  <a:srgbClr val="FF0000"/>
                </a:solidFill>
              </a:rPr>
              <a:t>Методы исследования:</a:t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/>
              <a:t>- … (краткое название методики)</a:t>
            </a:r>
            <a:br>
              <a:rPr lang="ru-RU" sz="2400" b="1" dirty="0"/>
            </a:br>
            <a:r>
              <a:rPr lang="ru-RU" sz="2400" b="1" dirty="0"/>
              <a:t>- …</a:t>
            </a:r>
            <a:br>
              <a:rPr lang="ru-RU" sz="2400" b="1" dirty="0"/>
            </a:br>
            <a:r>
              <a:rPr lang="ru-RU" sz="2400" b="1" dirty="0"/>
              <a:t>- …</a:t>
            </a:r>
            <a:br>
              <a:rPr lang="ru-RU" sz="2400" b="1" dirty="0"/>
            </a:br>
            <a:r>
              <a:rPr lang="ru-RU" sz="2400" b="1" dirty="0"/>
              <a:t>- …</a:t>
            </a:r>
            <a:br>
              <a:rPr lang="ru-RU" sz="2400" b="1" dirty="0"/>
            </a:br>
            <a:r>
              <a:rPr lang="ru-RU" sz="2400" b="1" dirty="0"/>
              <a:t>- для статистической обработки данных использовали программу </a:t>
            </a:r>
            <a:r>
              <a:rPr lang="en-US" sz="2400" b="1" dirty="0"/>
              <a:t>Excel</a:t>
            </a:r>
            <a:r>
              <a:rPr lang="ru-RU" sz="2400" b="1" dirty="0"/>
              <a:t> (если рассчитывали погрешность, указать, какой критерий).</a:t>
            </a:r>
            <a:br>
              <a:rPr lang="ru-RU" sz="2400" b="1" dirty="0"/>
            </a:b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64430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6"/>
          <p:cNvSpPr>
            <a:spLocks noChangeArrowheads="1"/>
          </p:cNvSpPr>
          <p:nvPr/>
        </p:nvSpPr>
        <p:spPr bwMode="auto">
          <a:xfrm>
            <a:off x="0" y="6238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198" name="Rectangle 8"/>
          <p:cNvSpPr>
            <a:spLocks noChangeArrowheads="1"/>
          </p:cNvSpPr>
          <p:nvPr/>
        </p:nvSpPr>
        <p:spPr bwMode="auto">
          <a:xfrm>
            <a:off x="242888" y="2054580"/>
            <a:ext cx="8758237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</a:rPr>
              <a:t>Что здесь должно быть?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>
                <a:solidFill>
                  <a:srgbClr val="000000"/>
                </a:solidFill>
              </a:rPr>
              <a:t> описание результатов 1-3 слайдов, минимум текста и таблиц, максимум графиков-диаграмм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>
                <a:solidFill>
                  <a:srgbClr val="000000"/>
                </a:solidFill>
              </a:rPr>
              <a:t> могут быть несколько фото, которые иллюстрируют, как вы работали или что-то интересное, обнаруженное в процессе работы</a:t>
            </a:r>
            <a:endParaRPr lang="ru-RU" sz="2400" b="1" dirty="0"/>
          </a:p>
          <a:p>
            <a:endParaRPr lang="ru-RU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42888" y="254556"/>
            <a:ext cx="86495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РЕЗУЛЬТАТЫ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6"/>
          <p:cNvSpPr>
            <a:spLocks noChangeArrowheads="1"/>
          </p:cNvSpPr>
          <p:nvPr/>
        </p:nvSpPr>
        <p:spPr bwMode="auto">
          <a:xfrm>
            <a:off x="0" y="6238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198" name="Rectangle 8"/>
          <p:cNvSpPr>
            <a:spLocks noChangeArrowheads="1"/>
          </p:cNvSpPr>
          <p:nvPr/>
        </p:nvSpPr>
        <p:spPr bwMode="auto">
          <a:xfrm>
            <a:off x="242888" y="2285413"/>
            <a:ext cx="8758237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</a:rPr>
              <a:t>Что здесь должно быть?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>
                <a:solidFill>
                  <a:srgbClr val="000000"/>
                </a:solidFill>
              </a:rPr>
              <a:t> анализ результатов 3-5 слайдов, минимум текста и таблиц, максимум графиков, диаграмм. 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>
                <a:solidFill>
                  <a:srgbClr val="000000"/>
                </a:solidFill>
              </a:rPr>
              <a:t> текст в виде умозаключений, следующих из сопоставления цифр на диаграммах, графиках</a:t>
            </a:r>
            <a:endParaRPr lang="ru-RU" sz="2400" b="1" dirty="0"/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42888" y="254556"/>
            <a:ext cx="86495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ОБСУЖДЕНИЕ РЕЗУЛЬТАТОВ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608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 sz="quarter"/>
          </p:nvPr>
        </p:nvSpPr>
        <p:spPr>
          <a:xfrm>
            <a:off x="571500" y="357188"/>
            <a:ext cx="7772400" cy="95091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800" b="1" dirty="0">
                <a:solidFill>
                  <a:srgbClr val="C00000"/>
                </a:solidFill>
              </a:rPr>
              <a:t>ВЫВОДЫ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1520" y="1412776"/>
            <a:ext cx="8712968" cy="4608512"/>
          </a:xfrm>
        </p:spPr>
        <p:txBody>
          <a:bodyPr>
            <a:noAutofit/>
          </a:bodyPr>
          <a:lstStyle/>
          <a:p>
            <a:pPr algn="l"/>
            <a:r>
              <a:rPr lang="ru-RU" sz="2400" b="1" dirty="0">
                <a:solidFill>
                  <a:schemeClr val="tx1"/>
                </a:solidFill>
              </a:rPr>
              <a:t>Выводы занимают 1-2 слайда.</a:t>
            </a:r>
          </a:p>
          <a:p>
            <a:pPr algn="l"/>
            <a:r>
              <a:rPr lang="ru-RU" sz="2400" b="1" dirty="0">
                <a:solidFill>
                  <a:schemeClr val="tx1"/>
                </a:solidFill>
              </a:rPr>
              <a:t>1. …</a:t>
            </a:r>
          </a:p>
          <a:p>
            <a:pPr algn="l"/>
            <a:r>
              <a:rPr lang="ru-RU" sz="2400" b="1" dirty="0">
                <a:solidFill>
                  <a:schemeClr val="tx1"/>
                </a:solidFill>
              </a:rPr>
              <a:t>2. …</a:t>
            </a:r>
          </a:p>
          <a:p>
            <a:pPr algn="l"/>
            <a:r>
              <a:rPr lang="ru-RU" sz="2400" b="1" dirty="0">
                <a:solidFill>
                  <a:schemeClr val="tx1"/>
                </a:solidFill>
              </a:rPr>
              <a:t>3. …</a:t>
            </a:r>
          </a:p>
          <a:p>
            <a:pPr algn="l"/>
            <a:r>
              <a:rPr lang="ru-RU" sz="2400" b="1" dirty="0">
                <a:solidFill>
                  <a:schemeClr val="tx1"/>
                </a:solidFill>
              </a:rPr>
              <a:t>4. Таким образом, рабочая гипотеза о том, что … (вставить гипотезу), подтвердилась (или подтвердилась частично, и в чем именно).</a:t>
            </a:r>
          </a:p>
          <a:p>
            <a:pPr algn="l"/>
            <a:r>
              <a:rPr lang="ru-RU" sz="2400" b="1" dirty="0">
                <a:solidFill>
                  <a:schemeClr val="tx1"/>
                </a:solidFill>
              </a:rPr>
              <a:t>Либо: 4. Таким образом, рабочая гипотеза не подтвердилась, и следует согласиться с альтернативной гипотезой о том, что … (вставить противоположную гипотезу).</a:t>
            </a:r>
          </a:p>
          <a:p>
            <a:pPr algn="l"/>
            <a:r>
              <a:rPr lang="ru-RU" sz="2400" b="1" i="1" dirty="0">
                <a:solidFill>
                  <a:schemeClr val="tx1"/>
                </a:solidFill>
              </a:rPr>
              <a:t>В заключение выражаю благодарность </a:t>
            </a:r>
            <a:r>
              <a:rPr lang="ru-RU" sz="2400" b="1" i="1">
                <a:solidFill>
                  <a:schemeClr val="tx1"/>
                </a:solidFill>
              </a:rPr>
              <a:t>учителю Ф.И.О</a:t>
            </a:r>
            <a:r>
              <a:rPr lang="ru-RU" sz="2400" b="1" i="1" dirty="0">
                <a:solidFill>
                  <a:schemeClr val="tx1"/>
                </a:solidFill>
              </a:rPr>
              <a:t>. за руководство моей работой.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714375"/>
            <a:ext cx="8229600" cy="41433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sz="5400" b="1" dirty="0">
              <a:solidFill>
                <a:srgbClr val="C00000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5400" b="1" i="1" dirty="0">
                <a:solidFill>
                  <a:srgbClr val="002060"/>
                </a:solidFill>
              </a:rPr>
              <a:t>СПАСИБО </a:t>
            </a:r>
          </a:p>
          <a:p>
            <a:pPr algn="r" eaLnBrk="1" hangingPunct="1">
              <a:buFont typeface="Wingdings" pitchFamily="2" charset="2"/>
              <a:buNone/>
              <a:defRPr/>
            </a:pPr>
            <a:r>
              <a:rPr lang="ru-RU" sz="5400" b="1" i="1" dirty="0">
                <a:solidFill>
                  <a:srgbClr val="002060"/>
                </a:solidFill>
              </a:rPr>
              <a:t>ЗА   ВНИМАНИЕ!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335</Words>
  <Application>Microsoft Office PowerPoint</Application>
  <PresentationFormat>Экран (4:3)</PresentationFormat>
  <Paragraphs>29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Wingdings</vt:lpstr>
      <vt:lpstr>Тема Office</vt:lpstr>
      <vt:lpstr>ТЕМА РАБОТЫ</vt:lpstr>
      <vt:lpstr>  Цель работы – …   Задачи:  1. … 2. … 3. ... 4. ...  Объект исследования:  Предмет исследования: </vt:lpstr>
      <vt:lpstr>Гипотеза: …   Материалы:  - работа проводилась в 2020-2021 гг. на базе гимназии №17. Полевые данные были собраны там-то. Всего измерено, учтено или опрошено столько-то объектов (учеников, растений, животных, колоний бактерий или грибов и др.)  Методы исследования: - … (краткое название методики) - … - … - … - для статистической обработки данных использовали программу Excel (если рассчитывали погрешность, указать, какой критерий). </vt:lpstr>
      <vt:lpstr>Презентация PowerPoint</vt:lpstr>
      <vt:lpstr>Презентация PowerPoint</vt:lpstr>
      <vt:lpstr>ВЫВОДЫ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Пользователь_01</cp:lastModifiedBy>
  <cp:revision>46</cp:revision>
  <dcterms:created xsi:type="dcterms:W3CDTF">2016-12-13T00:55:42Z</dcterms:created>
  <dcterms:modified xsi:type="dcterms:W3CDTF">2024-12-09T05:42:36Z</dcterms:modified>
</cp:coreProperties>
</file>