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  <p:sldMasterId id="2147484135" r:id="rId2"/>
  </p:sldMasterIdLst>
  <p:notesMasterIdLst>
    <p:notesMasterId r:id="rId17"/>
  </p:notesMasterIdLst>
  <p:handoutMasterIdLst>
    <p:handoutMasterId r:id="rId18"/>
  </p:handoutMasterIdLst>
  <p:sldIdLst>
    <p:sldId id="773" r:id="rId3"/>
    <p:sldId id="788" r:id="rId4"/>
    <p:sldId id="787" r:id="rId5"/>
    <p:sldId id="774" r:id="rId6"/>
    <p:sldId id="794" r:id="rId7"/>
    <p:sldId id="798" r:id="rId8"/>
    <p:sldId id="791" r:id="rId9"/>
    <p:sldId id="799" r:id="rId10"/>
    <p:sldId id="800" r:id="rId11"/>
    <p:sldId id="801" r:id="rId12"/>
    <p:sldId id="802" r:id="rId13"/>
    <p:sldId id="803" r:id="rId14"/>
    <p:sldId id="797" r:id="rId15"/>
    <p:sldId id="789" r:id="rId16"/>
  </p:sldIdLst>
  <p:sldSz cx="9144000" cy="5143500" type="screen16x9"/>
  <p:notesSz cx="9947275" cy="6858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1pPr>
    <a:lvl2pPr marL="408182" algn="l" rtl="0" fontAlgn="base">
      <a:spcBef>
        <a:spcPct val="0"/>
      </a:spcBef>
      <a:spcAft>
        <a:spcPct val="0"/>
      </a:spcAft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2pPr>
    <a:lvl3pPr marL="816364" algn="l" rtl="0" fontAlgn="base">
      <a:spcBef>
        <a:spcPct val="0"/>
      </a:spcBef>
      <a:spcAft>
        <a:spcPct val="0"/>
      </a:spcAft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3pPr>
    <a:lvl4pPr marL="1224546" algn="l" rtl="0" fontAlgn="base">
      <a:spcBef>
        <a:spcPct val="0"/>
      </a:spcBef>
      <a:spcAft>
        <a:spcPct val="0"/>
      </a:spcAft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4pPr>
    <a:lvl5pPr marL="1632728" algn="l" rtl="0" fontAlgn="base">
      <a:spcBef>
        <a:spcPct val="0"/>
      </a:spcBef>
      <a:spcAft>
        <a:spcPct val="0"/>
      </a:spcAft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5pPr>
    <a:lvl6pPr marL="2040911" algn="l" defTabSz="816364" rtl="0" eaLnBrk="1" latinLnBrk="0" hangingPunct="1"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6pPr>
    <a:lvl7pPr marL="2449093" algn="l" defTabSz="816364" rtl="0" eaLnBrk="1" latinLnBrk="0" hangingPunct="1"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7pPr>
    <a:lvl8pPr marL="2857275" algn="l" defTabSz="816364" rtl="0" eaLnBrk="1" latinLnBrk="0" hangingPunct="1"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8pPr>
    <a:lvl9pPr marL="3265457" algn="l" defTabSz="816364" rtl="0" eaLnBrk="1" latinLnBrk="0" hangingPunct="1"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9687AF9-31C8-47CA-83B8-E6F7528FA484}">
          <p14:sldIdLst>
            <p14:sldId id="773"/>
            <p14:sldId id="788"/>
            <p14:sldId id="787"/>
            <p14:sldId id="774"/>
            <p14:sldId id="794"/>
            <p14:sldId id="798"/>
            <p14:sldId id="791"/>
            <p14:sldId id="799"/>
            <p14:sldId id="800"/>
            <p14:sldId id="801"/>
            <p14:sldId id="802"/>
            <p14:sldId id="803"/>
            <p14:sldId id="797"/>
            <p14:sldId id="78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1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87402"/>
    <a:srgbClr val="C3CBD9"/>
    <a:srgbClr val="008080"/>
    <a:srgbClr val="1F7721"/>
    <a:srgbClr val="809BBD"/>
    <a:srgbClr val="19AB5B"/>
    <a:srgbClr val="DC0639"/>
    <a:srgbClr val="0F871A"/>
    <a:srgbClr val="2D66A5"/>
    <a:srgbClr val="2666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47" autoAdjust="0"/>
    <p:restoredTop sz="96947" autoAdjust="0"/>
  </p:normalViewPr>
  <p:slideViewPr>
    <p:cSldViewPr>
      <p:cViewPr>
        <p:scale>
          <a:sx n="125" d="100"/>
          <a:sy n="125" d="100"/>
        </p:scale>
        <p:origin x="852" y="504"/>
      </p:cViewPr>
      <p:guideLst>
        <p:guide orient="horz" pos="2161"/>
        <p:guide pos="3841"/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10751" cy="342900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34937" y="0"/>
            <a:ext cx="4310750" cy="342900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AE029-F010-47F7-9DC1-E76188C4493E}" type="datetimeFigureOut">
              <a:rPr lang="ru-RU">
                <a:latin typeface="Arial" panose="020B0604020202020204" pitchFamily="34" charset="0"/>
              </a:rPr>
              <a:pPr>
                <a:defRPr/>
              </a:pPr>
              <a:t>18.04.2022</a:t>
            </a:fld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6513513"/>
            <a:ext cx="4310751" cy="342900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34937" y="6513513"/>
            <a:ext cx="4310750" cy="342900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9FFB5F-C8A9-4B74-893F-FD3837F1F3F9}" type="slidenum">
              <a:rPr lang="ru-RU">
                <a:latin typeface="Arial" panose="020B0604020202020204" pitchFamily="34" charset="0"/>
              </a:rPr>
              <a:pPr>
                <a:defRPr/>
              </a:pPr>
              <a:t>‹#›</a:t>
            </a:fld>
            <a:endParaRPr 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157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4310751" cy="3429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27" tIns="45714" rIns="91427" bIns="45714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34937" y="0"/>
            <a:ext cx="4310750" cy="3429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27" tIns="45714" rIns="91427" bIns="45714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97DBF17-2317-4324-A986-363D727113C5}" type="datetimeFigureOut">
              <a:rPr lang="ru-RU" smtClean="0"/>
              <a:pPr>
                <a:defRPr/>
              </a:pPr>
              <a:t>18.04.2022</a:t>
            </a:fld>
            <a:endParaRPr lang="ru-RU" dirty="0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87638" y="514350"/>
            <a:ext cx="4572000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5522" y="3257549"/>
            <a:ext cx="7957820" cy="30861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27" tIns="45714" rIns="91427" bIns="457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err="1" smtClean="0"/>
              <a:t>Четвертый</a:t>
            </a:r>
            <a:r>
              <a:rPr lang="ru-RU" noProof="0" dirty="0" smtClean="0"/>
              <a:t> уровень</a:t>
            </a:r>
          </a:p>
          <a:p>
            <a:pPr lvl="4"/>
            <a:r>
              <a:rPr lang="ru-RU" noProof="0" dirty="0" smtClean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6513513"/>
            <a:ext cx="4310751" cy="3429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27" tIns="45714" rIns="91427" bIns="45714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34937" y="6513513"/>
            <a:ext cx="4310750" cy="3429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27" tIns="45714" rIns="91427" bIns="45714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0EA824A-ECAA-4660-A371-1DD77E95C13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85930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08182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816364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224546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632728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040911" algn="l" defTabSz="816364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449093" algn="l" defTabSz="816364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857275" algn="l" defTabSz="816364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265457" algn="l" defTabSz="816364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08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3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5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9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7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/>
              <a:pPr>
                <a:defRPr/>
              </a:pPr>
              <a:t>18.04.2022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204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/>
              <a:pPr>
                <a:defRPr/>
              </a:pPr>
              <a:t>18.04.2022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0900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/>
              <a:pPr>
                <a:defRPr/>
              </a:pPr>
              <a:t>18.04.2022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6606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08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3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5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9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7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7768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002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4" y="3305175"/>
            <a:ext cx="7772400" cy="102155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4" y="2180035"/>
            <a:ext cx="7772400" cy="1125140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818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63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2454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3272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4091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4909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572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26545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7888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1775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1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08182" indent="0">
              <a:buNone/>
              <a:defRPr sz="1800" b="1"/>
            </a:lvl2pPr>
            <a:lvl3pPr marL="816364" indent="0">
              <a:buNone/>
              <a:defRPr sz="1600" b="1"/>
            </a:lvl3pPr>
            <a:lvl4pPr marL="1224546" indent="0">
              <a:buNone/>
              <a:defRPr sz="1400" b="1"/>
            </a:lvl4pPr>
            <a:lvl5pPr marL="1632728" indent="0">
              <a:buNone/>
              <a:defRPr sz="1400" b="1"/>
            </a:lvl5pPr>
            <a:lvl6pPr marL="2040911" indent="0">
              <a:buNone/>
              <a:defRPr sz="1400" b="1"/>
            </a:lvl6pPr>
            <a:lvl7pPr marL="2449093" indent="0">
              <a:buNone/>
              <a:defRPr sz="1400" b="1"/>
            </a:lvl7pPr>
            <a:lvl8pPr marL="2857275" indent="0">
              <a:buNone/>
              <a:defRPr sz="1400" b="1"/>
            </a:lvl8pPr>
            <a:lvl9pPr marL="3265457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7"/>
            <a:ext cx="4040188" cy="296346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1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08182" indent="0">
              <a:buNone/>
              <a:defRPr sz="1800" b="1"/>
            </a:lvl2pPr>
            <a:lvl3pPr marL="816364" indent="0">
              <a:buNone/>
              <a:defRPr sz="1600" b="1"/>
            </a:lvl3pPr>
            <a:lvl4pPr marL="1224546" indent="0">
              <a:buNone/>
              <a:defRPr sz="1400" b="1"/>
            </a:lvl4pPr>
            <a:lvl5pPr marL="1632728" indent="0">
              <a:buNone/>
              <a:defRPr sz="1400" b="1"/>
            </a:lvl5pPr>
            <a:lvl6pPr marL="2040911" indent="0">
              <a:buNone/>
              <a:defRPr sz="1400" b="1"/>
            </a:lvl6pPr>
            <a:lvl7pPr marL="2449093" indent="0">
              <a:buNone/>
              <a:defRPr sz="1400" b="1"/>
            </a:lvl7pPr>
            <a:lvl8pPr marL="2857275" indent="0">
              <a:buNone/>
              <a:defRPr sz="1400" b="1"/>
            </a:lvl8pPr>
            <a:lvl9pPr marL="3265457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7"/>
            <a:ext cx="4041775" cy="296346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4678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547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4185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8"/>
            <a:ext cx="3008313" cy="87153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300"/>
            </a:lvl1pPr>
            <a:lvl2pPr marL="408182" indent="0">
              <a:buNone/>
              <a:defRPr sz="1000"/>
            </a:lvl2pPr>
            <a:lvl3pPr marL="816364" indent="0">
              <a:buNone/>
              <a:defRPr sz="900"/>
            </a:lvl3pPr>
            <a:lvl4pPr marL="1224546" indent="0">
              <a:buNone/>
              <a:defRPr sz="800"/>
            </a:lvl4pPr>
            <a:lvl5pPr marL="1632728" indent="0">
              <a:buNone/>
              <a:defRPr sz="800"/>
            </a:lvl5pPr>
            <a:lvl6pPr marL="2040911" indent="0">
              <a:buNone/>
              <a:defRPr sz="800"/>
            </a:lvl6pPr>
            <a:lvl7pPr marL="2449093" indent="0">
              <a:buNone/>
              <a:defRPr sz="800"/>
            </a:lvl7pPr>
            <a:lvl8pPr marL="2857275" indent="0">
              <a:buNone/>
              <a:defRPr sz="800"/>
            </a:lvl8pPr>
            <a:lvl9pPr marL="3265457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417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/>
              <a:pPr>
                <a:defRPr/>
              </a:pPr>
              <a:t>18.04.2022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78707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9" y="3600451"/>
            <a:ext cx="5486400" cy="425053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9" y="459582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800"/>
            </a:lvl1pPr>
            <a:lvl2pPr marL="408182" indent="0">
              <a:buNone/>
              <a:defRPr sz="2500"/>
            </a:lvl2pPr>
            <a:lvl3pPr marL="816364" indent="0">
              <a:buNone/>
              <a:defRPr sz="2200"/>
            </a:lvl3pPr>
            <a:lvl4pPr marL="1224546" indent="0">
              <a:buNone/>
              <a:defRPr sz="1800"/>
            </a:lvl4pPr>
            <a:lvl5pPr marL="1632728" indent="0">
              <a:buNone/>
              <a:defRPr sz="1800"/>
            </a:lvl5pPr>
            <a:lvl6pPr marL="2040911" indent="0">
              <a:buNone/>
              <a:defRPr sz="1800"/>
            </a:lvl6pPr>
            <a:lvl7pPr marL="2449093" indent="0">
              <a:buNone/>
              <a:defRPr sz="1800"/>
            </a:lvl7pPr>
            <a:lvl8pPr marL="2857275" indent="0">
              <a:buNone/>
              <a:defRPr sz="1800"/>
            </a:lvl8pPr>
            <a:lvl9pPr marL="3265457" indent="0">
              <a:buNone/>
              <a:defRPr sz="18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9" y="4025504"/>
            <a:ext cx="5486400" cy="603646"/>
          </a:xfrm>
        </p:spPr>
        <p:txBody>
          <a:bodyPr/>
          <a:lstStyle>
            <a:lvl1pPr marL="0" indent="0">
              <a:buNone/>
              <a:defRPr sz="1300"/>
            </a:lvl1pPr>
            <a:lvl2pPr marL="408182" indent="0">
              <a:buNone/>
              <a:defRPr sz="1000"/>
            </a:lvl2pPr>
            <a:lvl3pPr marL="816364" indent="0">
              <a:buNone/>
              <a:defRPr sz="900"/>
            </a:lvl3pPr>
            <a:lvl4pPr marL="1224546" indent="0">
              <a:buNone/>
              <a:defRPr sz="800"/>
            </a:lvl4pPr>
            <a:lvl5pPr marL="1632728" indent="0">
              <a:buNone/>
              <a:defRPr sz="800"/>
            </a:lvl5pPr>
            <a:lvl6pPr marL="2040911" indent="0">
              <a:buNone/>
              <a:defRPr sz="800"/>
            </a:lvl6pPr>
            <a:lvl7pPr marL="2449093" indent="0">
              <a:buNone/>
              <a:defRPr sz="800"/>
            </a:lvl7pPr>
            <a:lvl8pPr marL="2857275" indent="0">
              <a:buNone/>
              <a:defRPr sz="800"/>
            </a:lvl8pPr>
            <a:lvl9pPr marL="3265457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377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6408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689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4" y="3305175"/>
            <a:ext cx="7772400" cy="102155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4" y="2180035"/>
            <a:ext cx="7772400" cy="1125140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818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63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2454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3272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4091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4909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572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26545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/>
              <a:pPr>
                <a:defRPr/>
              </a:pPr>
              <a:t>18.04.2022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3700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/>
              <a:pPr>
                <a:defRPr/>
              </a:pPr>
              <a:t>18.04.2022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2306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1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08182" indent="0">
              <a:buNone/>
              <a:defRPr sz="1800" b="1"/>
            </a:lvl2pPr>
            <a:lvl3pPr marL="816364" indent="0">
              <a:buNone/>
              <a:defRPr sz="1600" b="1"/>
            </a:lvl3pPr>
            <a:lvl4pPr marL="1224546" indent="0">
              <a:buNone/>
              <a:defRPr sz="1400" b="1"/>
            </a:lvl4pPr>
            <a:lvl5pPr marL="1632728" indent="0">
              <a:buNone/>
              <a:defRPr sz="1400" b="1"/>
            </a:lvl5pPr>
            <a:lvl6pPr marL="2040911" indent="0">
              <a:buNone/>
              <a:defRPr sz="1400" b="1"/>
            </a:lvl6pPr>
            <a:lvl7pPr marL="2449093" indent="0">
              <a:buNone/>
              <a:defRPr sz="1400" b="1"/>
            </a:lvl7pPr>
            <a:lvl8pPr marL="2857275" indent="0">
              <a:buNone/>
              <a:defRPr sz="1400" b="1"/>
            </a:lvl8pPr>
            <a:lvl9pPr marL="3265457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7"/>
            <a:ext cx="4040188" cy="296346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1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08182" indent="0">
              <a:buNone/>
              <a:defRPr sz="1800" b="1"/>
            </a:lvl2pPr>
            <a:lvl3pPr marL="816364" indent="0">
              <a:buNone/>
              <a:defRPr sz="1600" b="1"/>
            </a:lvl3pPr>
            <a:lvl4pPr marL="1224546" indent="0">
              <a:buNone/>
              <a:defRPr sz="1400" b="1"/>
            </a:lvl4pPr>
            <a:lvl5pPr marL="1632728" indent="0">
              <a:buNone/>
              <a:defRPr sz="1400" b="1"/>
            </a:lvl5pPr>
            <a:lvl6pPr marL="2040911" indent="0">
              <a:buNone/>
              <a:defRPr sz="1400" b="1"/>
            </a:lvl6pPr>
            <a:lvl7pPr marL="2449093" indent="0">
              <a:buNone/>
              <a:defRPr sz="1400" b="1"/>
            </a:lvl7pPr>
            <a:lvl8pPr marL="2857275" indent="0">
              <a:buNone/>
              <a:defRPr sz="1400" b="1"/>
            </a:lvl8pPr>
            <a:lvl9pPr marL="3265457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7"/>
            <a:ext cx="4041775" cy="296346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/>
              <a:pPr>
                <a:defRPr/>
              </a:pPr>
              <a:t>18.04.2022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4818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/>
              <a:pPr>
                <a:defRPr/>
              </a:pPr>
              <a:t>18.04.2022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5614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/>
              <a:pPr>
                <a:defRPr/>
              </a:pPr>
              <a:t>18.04.2022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4445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8"/>
            <a:ext cx="3008313" cy="87153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300"/>
            </a:lvl1pPr>
            <a:lvl2pPr marL="408182" indent="0">
              <a:buNone/>
              <a:defRPr sz="1000"/>
            </a:lvl2pPr>
            <a:lvl3pPr marL="816364" indent="0">
              <a:buNone/>
              <a:defRPr sz="900"/>
            </a:lvl3pPr>
            <a:lvl4pPr marL="1224546" indent="0">
              <a:buNone/>
              <a:defRPr sz="800"/>
            </a:lvl4pPr>
            <a:lvl5pPr marL="1632728" indent="0">
              <a:buNone/>
              <a:defRPr sz="800"/>
            </a:lvl5pPr>
            <a:lvl6pPr marL="2040911" indent="0">
              <a:buNone/>
              <a:defRPr sz="800"/>
            </a:lvl6pPr>
            <a:lvl7pPr marL="2449093" indent="0">
              <a:buNone/>
              <a:defRPr sz="800"/>
            </a:lvl7pPr>
            <a:lvl8pPr marL="2857275" indent="0">
              <a:buNone/>
              <a:defRPr sz="800"/>
            </a:lvl8pPr>
            <a:lvl9pPr marL="3265457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/>
              <a:pPr>
                <a:defRPr/>
              </a:pPr>
              <a:t>18.04.2022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0577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9" y="3600451"/>
            <a:ext cx="5486400" cy="425053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9" y="459582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800"/>
            </a:lvl1pPr>
            <a:lvl2pPr marL="408182" indent="0">
              <a:buNone/>
              <a:defRPr sz="2500"/>
            </a:lvl2pPr>
            <a:lvl3pPr marL="816364" indent="0">
              <a:buNone/>
              <a:defRPr sz="2200"/>
            </a:lvl3pPr>
            <a:lvl4pPr marL="1224546" indent="0">
              <a:buNone/>
              <a:defRPr sz="1800"/>
            </a:lvl4pPr>
            <a:lvl5pPr marL="1632728" indent="0">
              <a:buNone/>
              <a:defRPr sz="1800"/>
            </a:lvl5pPr>
            <a:lvl6pPr marL="2040911" indent="0">
              <a:buNone/>
              <a:defRPr sz="1800"/>
            </a:lvl6pPr>
            <a:lvl7pPr marL="2449093" indent="0">
              <a:buNone/>
              <a:defRPr sz="1800"/>
            </a:lvl7pPr>
            <a:lvl8pPr marL="2857275" indent="0">
              <a:buNone/>
              <a:defRPr sz="1800"/>
            </a:lvl8pPr>
            <a:lvl9pPr marL="3265457" indent="0">
              <a:buNone/>
              <a:defRPr sz="18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9" y="4025504"/>
            <a:ext cx="5486400" cy="603646"/>
          </a:xfrm>
        </p:spPr>
        <p:txBody>
          <a:bodyPr/>
          <a:lstStyle>
            <a:lvl1pPr marL="0" indent="0">
              <a:buNone/>
              <a:defRPr sz="1300"/>
            </a:lvl1pPr>
            <a:lvl2pPr marL="408182" indent="0">
              <a:buNone/>
              <a:defRPr sz="1000"/>
            </a:lvl2pPr>
            <a:lvl3pPr marL="816364" indent="0">
              <a:buNone/>
              <a:defRPr sz="900"/>
            </a:lvl3pPr>
            <a:lvl4pPr marL="1224546" indent="0">
              <a:buNone/>
              <a:defRPr sz="800"/>
            </a:lvl4pPr>
            <a:lvl5pPr marL="1632728" indent="0">
              <a:buNone/>
              <a:defRPr sz="800"/>
            </a:lvl5pPr>
            <a:lvl6pPr marL="2040911" indent="0">
              <a:buNone/>
              <a:defRPr sz="800"/>
            </a:lvl6pPr>
            <a:lvl7pPr marL="2449093" indent="0">
              <a:buNone/>
              <a:defRPr sz="800"/>
            </a:lvl7pPr>
            <a:lvl8pPr marL="2857275" indent="0">
              <a:buNone/>
              <a:defRPr sz="800"/>
            </a:lvl8pPr>
            <a:lvl9pPr marL="3265457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/>
              <a:pPr>
                <a:defRPr/>
              </a:pPr>
              <a:t>18.04.2022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256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7" tIns="40818" rIns="81637" bIns="408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7" tIns="40818" rIns="81637" bIns="408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err="1" smtClean="0"/>
              <a:t>Четвертый</a:t>
            </a:r>
            <a:r>
              <a:rPr lang="ru-RU" dirty="0" smtClean="0"/>
              <a:t> уровень</a:t>
            </a:r>
          </a:p>
          <a:p>
            <a:pPr lvl="4"/>
            <a:r>
              <a:rPr lang="ru-RU" dirty="0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1" y="4767263"/>
            <a:ext cx="2133600" cy="273844"/>
          </a:xfrm>
          <a:prstGeom prst="rect">
            <a:avLst/>
          </a:prstGeom>
        </p:spPr>
        <p:txBody>
          <a:bodyPr vert="horz" lIns="81637" tIns="40818" rIns="81637" bIns="40818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 smtClean="0"/>
              <a:pPr>
                <a:defRPr/>
              </a:pPr>
              <a:t>18.04.2022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81637" tIns="40818" rIns="81637" bIns="40818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81637" tIns="40818" rIns="81637" bIns="40818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2" r:id="rId1"/>
    <p:sldLayoutId id="2147484113" r:id="rId2"/>
    <p:sldLayoutId id="2147484114" r:id="rId3"/>
    <p:sldLayoutId id="2147484115" r:id="rId4"/>
    <p:sldLayoutId id="2147484116" r:id="rId5"/>
    <p:sldLayoutId id="2147484117" r:id="rId6"/>
    <p:sldLayoutId id="2147484118" r:id="rId7"/>
    <p:sldLayoutId id="2147484119" r:id="rId8"/>
    <p:sldLayoutId id="2147484120" r:id="rId9"/>
    <p:sldLayoutId id="2147484121" r:id="rId10"/>
    <p:sldLayoutId id="2147484122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9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5pPr>
      <a:lvl6pPr marL="408182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6pPr>
      <a:lvl7pPr marL="816364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7pPr>
      <a:lvl8pPr marL="1224546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8pPr>
      <a:lvl9pPr marL="1632728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9pPr>
    </p:titleStyle>
    <p:bodyStyle>
      <a:lvl1pPr marL="306137" indent="-306137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63296" indent="-25511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5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020455" indent="-204091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428637" indent="-204091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36820" indent="-204091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45002" indent="-204091" algn="l" defTabSz="816364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3184" indent="-204091" algn="l" defTabSz="816364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1366" indent="-204091" algn="l" defTabSz="816364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9548" indent="-204091" algn="l" defTabSz="816364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1636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182" algn="l" defTabSz="81636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6364" algn="l" defTabSz="81636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546" algn="l" defTabSz="81636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728" algn="l" defTabSz="81636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911" algn="l" defTabSz="81636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9093" algn="l" defTabSz="81636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275" algn="l" defTabSz="81636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457" algn="l" defTabSz="81636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7" tIns="40818" rIns="81637" bIns="408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7" tIns="40818" rIns="81637" bIns="408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err="1" smtClean="0"/>
              <a:t>Четвертый</a:t>
            </a:r>
            <a:r>
              <a:rPr lang="ru-RU" dirty="0" smtClean="0"/>
              <a:t> уровень</a:t>
            </a:r>
          </a:p>
          <a:p>
            <a:pPr lvl="4"/>
            <a:r>
              <a:rPr lang="ru-RU" dirty="0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1" y="4767263"/>
            <a:ext cx="2133600" cy="273844"/>
          </a:xfrm>
          <a:prstGeom prst="rect">
            <a:avLst/>
          </a:prstGeom>
        </p:spPr>
        <p:txBody>
          <a:bodyPr vert="horz" lIns="81637" tIns="40818" rIns="81637" bIns="40818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18.04.2022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81637" tIns="40818" rIns="81637" bIns="40818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81637" tIns="40818" rIns="81637" bIns="40818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663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6" r:id="rId1"/>
    <p:sldLayoutId id="2147484137" r:id="rId2"/>
    <p:sldLayoutId id="2147484138" r:id="rId3"/>
    <p:sldLayoutId id="2147484139" r:id="rId4"/>
    <p:sldLayoutId id="2147484140" r:id="rId5"/>
    <p:sldLayoutId id="2147484141" r:id="rId6"/>
    <p:sldLayoutId id="2147484142" r:id="rId7"/>
    <p:sldLayoutId id="2147484143" r:id="rId8"/>
    <p:sldLayoutId id="2147484144" r:id="rId9"/>
    <p:sldLayoutId id="2147484145" r:id="rId10"/>
    <p:sldLayoutId id="2147484146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9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5pPr>
      <a:lvl6pPr marL="408182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6pPr>
      <a:lvl7pPr marL="816364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7pPr>
      <a:lvl8pPr marL="1224546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8pPr>
      <a:lvl9pPr marL="1632728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9pPr>
    </p:titleStyle>
    <p:bodyStyle>
      <a:lvl1pPr marL="306137" indent="-306137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63296" indent="-25511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5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020455" indent="-204091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428637" indent="-204091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36820" indent="-204091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45002" indent="-204091" algn="l" defTabSz="816364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3184" indent="-204091" algn="l" defTabSz="816364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1366" indent="-204091" algn="l" defTabSz="816364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9548" indent="-204091" algn="l" defTabSz="816364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1636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182" algn="l" defTabSz="81636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6364" algn="l" defTabSz="81636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546" algn="l" defTabSz="81636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728" algn="l" defTabSz="81636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911" algn="l" defTabSz="81636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9093" algn="l" defTabSz="81636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275" algn="l" defTabSz="81636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457" algn="l" defTabSz="81636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fgosreestr.ru/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2080" y="2571155"/>
            <a:ext cx="4316492" cy="2213733"/>
          </a:xfrm>
          <a:prstGeom prst="rect">
            <a:avLst/>
          </a:prstGeom>
        </p:spPr>
      </p:pic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4976721" y="3633410"/>
            <a:ext cx="3374121" cy="992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62" tIns="34281" rIns="68562" bIns="34281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НАЧАЛЬНИК ОТДЕЛА ГОСУДАРСТВЕННОЙ ПОЛИТИКИ В СФЕРЕ ОБЩЕГО ОБРАЗОВАНИЯ </a:t>
            </a:r>
            <a:b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М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ИНИСТЕРСТВА ОБРАЗОВАНИЯ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И НАУКИ  </a:t>
            </a:r>
          </a:p>
          <a:p>
            <a:pPr eaLnBrk="1" hangingPunct="1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РЕСПУБЛИКИ БАШКОРТОСТАН </a:t>
            </a: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3995584" y="2571155"/>
            <a:ext cx="4319355" cy="623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62" tIns="34281" rIns="68562" bIns="34281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/>
                </a:solidFill>
                <a:latin typeface="Arial" charset="0"/>
              </a:rPr>
              <a:t>Миникеева </a:t>
            </a:r>
            <a:br>
              <a:rPr lang="ru-RU" sz="1800" b="1" dirty="0" smtClean="0">
                <a:solidFill>
                  <a:schemeClr val="tx2"/>
                </a:solidFill>
                <a:latin typeface="Arial" charset="0"/>
              </a:rPr>
            </a:br>
            <a:r>
              <a:rPr lang="ru-RU" sz="1800" b="1" dirty="0" smtClean="0">
                <a:solidFill>
                  <a:schemeClr val="tx2"/>
                </a:solidFill>
                <a:latin typeface="Arial" charset="0"/>
              </a:rPr>
              <a:t>Жанна Вильевна</a:t>
            </a:r>
            <a:endParaRPr lang="ru-RU" sz="18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51470"/>
            <a:ext cx="9144000" cy="623229"/>
          </a:xfrm>
          <a:prstGeom prst="rect">
            <a:avLst/>
          </a:prstGeom>
        </p:spPr>
        <p:txBody>
          <a:bodyPr wrap="square" lIns="68562" tIns="34281" rIns="68562" bIns="34281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ОБРАЗОВАНИЯ И НАУКИ </a:t>
            </a:r>
            <a:b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БАШКОРТОСТАН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971600" y="1498119"/>
            <a:ext cx="7200800" cy="304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62" tIns="34281" rIns="68562" bIns="34281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sz="17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Об учебных планах в соответствии с обновленными ФГОС</a:t>
            </a:r>
            <a:endParaRPr lang="ru-RU" sz="17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508" y="882200"/>
            <a:ext cx="1133831" cy="1249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0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-27451" y="70281"/>
            <a:ext cx="9143999" cy="636431"/>
          </a:xfrm>
          <a:prstGeom prst="rect">
            <a:avLst/>
          </a:prstGeom>
          <a:noFill/>
        </p:spPr>
        <p:txBody>
          <a:bodyPr wrap="square" lIns="81637" tIns="40818" rIns="81637" bIns="40818" rtlCol="0">
            <a:spAutoFit/>
          </a:bodyPr>
          <a:lstStyle/>
          <a:p>
            <a:pPr algn="ctr" defTabSz="816364">
              <a:defRPr/>
            </a:pPr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ВАРИАТИВНОСТЬ УЧЕБНЫХ ПЛАНОВ</a:t>
            </a:r>
          </a:p>
          <a:p>
            <a:pPr algn="ctr" defTabSz="816364">
              <a:defRPr/>
            </a:pPr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ООО</a:t>
            </a:r>
            <a:endParaRPr lang="ru-RU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565023"/>
              </p:ext>
            </p:extLst>
          </p:nvPr>
        </p:nvGraphicFramePr>
        <p:xfrm>
          <a:off x="117814" y="706712"/>
          <a:ext cx="8853468" cy="4270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8012"/>
                <a:gridCol w="2610879"/>
                <a:gridCol w="2160240"/>
                <a:gridCol w="3024337"/>
              </a:tblGrid>
              <a:tr h="43041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ВАРИАНТ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НАИМЕНОВАНИЕ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ПРИМЕЧЕНИЕ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РИСКИ</a:t>
                      </a:r>
                      <a:endParaRPr lang="ru-RU" sz="1400" dirty="0"/>
                    </a:p>
                  </a:txBody>
                  <a:tcPr/>
                </a:tc>
              </a:tr>
              <a:tr h="108175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Вариант 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Примерный недельный учебный план основного общего образования для 6-дневной учебной недели (изучение родного и (или) государственного языка наряду с преподаванием на русском языке)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предметная область «Родной язык и родная литература»</a:t>
                      </a:r>
                    </a:p>
                    <a:p>
                      <a:r>
                        <a:rPr lang="ru-RU" sz="1600" baseline="0" dirty="0" smtClean="0"/>
                        <a:t>-  2 часа в неделю</a:t>
                      </a:r>
                      <a:endParaRPr lang="ru-RU" sz="1600" dirty="0" smtClean="0"/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92075"/>
                      <a:r>
                        <a:rPr lang="ru-RU" sz="1600" baseline="0" dirty="0" smtClean="0"/>
                        <a:t>уменьшение объема изучения родных языков;</a:t>
                      </a:r>
                    </a:p>
                    <a:p>
                      <a:pPr marL="0" indent="92075"/>
                      <a:r>
                        <a:rPr lang="ru-RU" sz="1600" baseline="0" dirty="0" smtClean="0"/>
                        <a:t>снижение нагрузки значительного количества учителей родных языков;</a:t>
                      </a:r>
                    </a:p>
                    <a:p>
                      <a:pPr marL="0" indent="92075"/>
                      <a:r>
                        <a:rPr lang="ru-RU" sz="1600" baseline="0" dirty="0" smtClean="0"/>
                        <a:t>нарушение системы изучения родных языков в РБ;</a:t>
                      </a:r>
                    </a:p>
                    <a:p>
                      <a:pPr marL="0" marR="0" lvl="0" indent="92075" algn="l" defTabSz="81636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/>
                        <a:t>нарушение сложившегося в РБ </a:t>
                      </a:r>
                      <a:br>
                        <a:rPr lang="ru-RU" sz="1600" baseline="0" dirty="0" smtClean="0"/>
                      </a:br>
                      <a:r>
                        <a:rPr lang="ru-RU" sz="1600" baseline="0" dirty="0" smtClean="0"/>
                        <a:t>5-дневного учебного режима</a:t>
                      </a:r>
                      <a:endParaRPr lang="ru-RU" sz="1600" dirty="0"/>
                    </a:p>
                  </a:txBody>
                  <a:tcPr/>
                </a:tc>
              </a:tr>
              <a:tr h="136815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Вариант 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Примерный недельный учебный план основного общего образования для 6-дневной учебной недели (обучение на родном (нерусском) языке)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предметная область «Родной язык и родная литература»</a:t>
                      </a:r>
                    </a:p>
                    <a:p>
                      <a:r>
                        <a:rPr lang="ru-RU" sz="1600" baseline="0" dirty="0" smtClean="0"/>
                        <a:t>-  2-3 часа в неделю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92075"/>
                      <a:r>
                        <a:rPr lang="ru-RU" sz="1600" baseline="0" dirty="0" smtClean="0"/>
                        <a:t>нарушение сложившегося в РБ </a:t>
                      </a:r>
                      <a:br>
                        <a:rPr lang="ru-RU" sz="1600" baseline="0" dirty="0" smtClean="0"/>
                      </a:br>
                      <a:r>
                        <a:rPr lang="ru-RU" sz="1600" baseline="0" dirty="0" smtClean="0"/>
                        <a:t>5-дневного учебного режима</a:t>
                      </a:r>
                    </a:p>
                    <a:p>
                      <a:pPr marL="0" indent="92075"/>
                      <a:endParaRPr lang="ru-RU" sz="1600" baseline="0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vert="horz" lIns="81620" tIns="40811" rIns="81620" bIns="40811" rtlCol="0" anchor="ctr"/>
          <a:lstStyle/>
          <a:p>
            <a:fld id="{148ECE58-DD8F-41A7-82C0-941C977FA5B8}" type="slidenum">
              <a:rPr lang="ru-RU" sz="9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10</a:t>
            </a:fld>
            <a:endParaRPr lang="ru-RU" sz="9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98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07565"/>
          </a:xfrm>
          <a:ln>
            <a:noFill/>
          </a:ln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ea typeface="Verdana" panose="020B0604030504040204" pitchFamily="34" charset="0"/>
                <a:cs typeface="Arial" panose="020B0604020202020204" pitchFamily="34" charset="0"/>
              </a:rPr>
              <a:t>СПЕЦИАЛЬНОЕ ПРЕДЛОЖЕНИЕ (вариация 1 варианта 2)</a:t>
            </a:r>
            <a:endParaRPr lang="ru-RU" sz="2000" b="1" dirty="0">
              <a:solidFill>
                <a:srgbClr val="002060"/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83518"/>
            <a:ext cx="8229600" cy="51435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96748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07565"/>
          </a:xfrm>
          <a:ln>
            <a:noFill/>
          </a:ln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ea typeface="Verdana" panose="020B0604030504040204" pitchFamily="34" charset="0"/>
                <a:cs typeface="Arial" panose="020B0604020202020204" pitchFamily="34" charset="0"/>
              </a:rPr>
              <a:t>СПЕЦИАЛЬНОЕ ПРЕДЛОЖЕНИЕ (вариация 2 варианта 2)</a:t>
            </a:r>
            <a:endParaRPr lang="ru-RU" sz="2000" b="1" dirty="0">
              <a:solidFill>
                <a:srgbClr val="002060"/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83518"/>
            <a:ext cx="7776864" cy="51435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9806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0" y="195486"/>
            <a:ext cx="9143999" cy="359432"/>
          </a:xfrm>
          <a:prstGeom prst="rect">
            <a:avLst/>
          </a:prstGeom>
          <a:noFill/>
        </p:spPr>
        <p:txBody>
          <a:bodyPr wrap="square" lIns="81637" tIns="40818" rIns="81637" bIns="40818" rtlCol="0">
            <a:spAutoFit/>
          </a:bodyPr>
          <a:lstStyle/>
          <a:p>
            <a:pPr algn="ctr" defTabSz="816364">
              <a:defRPr/>
            </a:pPr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СПЕЦИАЛЬНОЕ ПРЕДЛОЖЕНИЕ</a:t>
            </a:r>
            <a:endParaRPr lang="ru-RU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2402" y="4836188"/>
            <a:ext cx="720080" cy="273844"/>
          </a:xfrm>
        </p:spPr>
        <p:txBody>
          <a:bodyPr vert="horz" lIns="81620" tIns="40811" rIns="81620" bIns="40811" rtlCol="0" anchor="ctr"/>
          <a:lstStyle/>
          <a:p>
            <a:fld id="{148ECE58-DD8F-41A7-82C0-941C977FA5B8}" type="slidenum">
              <a:rPr lang="ru-RU" sz="9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13</a:t>
            </a:fld>
            <a:endParaRPr lang="ru-RU" sz="9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91680" y="968048"/>
            <a:ext cx="7269897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всех предложенных специальных вариациях варианта 2</a:t>
            </a:r>
            <a:b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 НОО и ООО часы формируемой части сведены к минимуму</a:t>
            </a:r>
            <a:b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(0-1 часов)</a:t>
            </a:r>
          </a:p>
          <a:p>
            <a:endPara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smtClean="0">
                <a:solidFill>
                  <a:srgbClr val="3874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ЗАДАЧА: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Подумать ПРЕДМЕТНО и ШИРОКО о возможностях, предоставляемых школой для углубленного изучения учебных предметах и 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предпрофильной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подготовки</a:t>
            </a:r>
          </a:p>
          <a:p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smtClean="0">
                <a:solidFill>
                  <a:srgbClr val="3874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ВЫХОД: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шире использовать возможности внеурочной деятельности для углубления предмета, а также дополнительного образования для 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предпрофильной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подготовки обучающихся («Точка роста», «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Кванториум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-куб»), не замыкаться в рамках школы - </a:t>
            </a:r>
            <a:r>
              <a:rPr lang="ru-RU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СЕТЕВОЕ!!!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003494"/>
            <a:ext cx="748826" cy="748826"/>
          </a:xfrm>
          <a:prstGeom prst="rect">
            <a:avLst/>
          </a:prstGeom>
        </p:spPr>
      </p:pic>
      <p:sp>
        <p:nvSpPr>
          <p:cNvPr id="4" name="AutoShape 4" descr="Нужны смайлики вк на прозрачном фоне - Форум социальной инженерии —  Lolz.gu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Нужны смайлики вк на прозрачном фоне - Форум социальной инженерии —  Lolz.gu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" name="Picture 10" descr="AVATAN PLUS - Социальный Фоторедактор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6" y="3230786"/>
            <a:ext cx="792088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🤔 Думает – Значение, Картинки и Коды – 📕 EmojiGuid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37" y="2067694"/>
            <a:ext cx="752473" cy="752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160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0" y="195486"/>
            <a:ext cx="9143999" cy="359432"/>
          </a:xfrm>
          <a:prstGeom prst="rect">
            <a:avLst/>
          </a:prstGeom>
          <a:noFill/>
        </p:spPr>
        <p:txBody>
          <a:bodyPr wrap="square" lIns="81637" tIns="40818" rIns="81637" bIns="40818" rtlCol="0">
            <a:spAutoFit/>
          </a:bodyPr>
          <a:lstStyle/>
          <a:p>
            <a:pPr algn="ctr" defTabSz="816364">
              <a:defRPr/>
            </a:pPr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ЗАДАЧИ</a:t>
            </a:r>
            <a:endParaRPr lang="ru-RU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2402" y="4836188"/>
            <a:ext cx="720080" cy="273844"/>
          </a:xfrm>
        </p:spPr>
        <p:txBody>
          <a:bodyPr vert="horz" lIns="81620" tIns="40811" rIns="81620" bIns="40811" rtlCol="0" anchor="ctr"/>
          <a:lstStyle/>
          <a:p>
            <a:fld id="{148ECE58-DD8F-41A7-82C0-941C977FA5B8}" type="slidenum">
              <a:rPr lang="ru-RU" sz="9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14</a:t>
            </a:fld>
            <a:endParaRPr lang="ru-RU" sz="9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pic>
        <p:nvPicPr>
          <p:cNvPr id="1026" name="Picture 2" descr="D:\Мои документы\FOTO\Инфографика Нацпроекта\PNG_icons_basic\icon_basic (47)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753" y="785265"/>
            <a:ext cx="720000" cy="720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51331" y="1610605"/>
            <a:ext cx="757533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30.04.2022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СОГЛАСИЕ родителей на обучение по обновленным ФГОС (кроме 1 и 5 классов)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апрель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изучение ПООП НОО и ООО, концептуальное определение по изучение отдельных учебных предметов (ОДНКНР, второй иностранный язык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апрель-май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изменение программы воспитания</a:t>
            </a:r>
          </a:p>
          <a:p>
            <a:endParaRPr lang="ru-RU" sz="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прель-май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проектирование учебных планов</a:t>
            </a:r>
          </a:p>
          <a:p>
            <a:endParaRPr lang="ru-RU" sz="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завершение формирования ООП НОО и ОО в целом, обсуждение с коллегиальными органами управления школой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май-июнь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 предварительное распределение нагрузки, конструирование рабочих программ учителей (до выхода в отпуск)</a:t>
            </a:r>
          </a:p>
          <a:p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28" y="1670246"/>
            <a:ext cx="360000" cy="36073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28" y="2957739"/>
            <a:ext cx="360000" cy="360735"/>
          </a:xfrm>
          <a:prstGeom prst="rect">
            <a:avLst/>
          </a:prstGeom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586844" y="1816920"/>
            <a:ext cx="32111" cy="3156190"/>
          </a:xfrm>
          <a:prstGeom prst="line">
            <a:avLst/>
          </a:prstGeom>
          <a:ln w="19050">
            <a:solidFill>
              <a:srgbClr val="809B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586491" y="1816920"/>
            <a:ext cx="320624" cy="0"/>
          </a:xfrm>
          <a:prstGeom prst="line">
            <a:avLst/>
          </a:prstGeom>
          <a:ln w="19050">
            <a:solidFill>
              <a:srgbClr val="809B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 flipV="1">
            <a:off x="611463" y="3145889"/>
            <a:ext cx="320624" cy="1"/>
          </a:xfrm>
          <a:prstGeom prst="line">
            <a:avLst/>
          </a:prstGeom>
          <a:ln w="19050">
            <a:solidFill>
              <a:srgbClr val="809B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755" y="2184167"/>
            <a:ext cx="360000" cy="360735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/>
        </p:nvCxnSpPr>
        <p:spPr>
          <a:xfrm flipH="1" flipV="1">
            <a:off x="596204" y="2382633"/>
            <a:ext cx="320624" cy="1"/>
          </a:xfrm>
          <a:prstGeom prst="line">
            <a:avLst/>
          </a:prstGeom>
          <a:ln w="19050">
            <a:solidFill>
              <a:srgbClr val="809B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 flipV="1">
            <a:off x="611541" y="3685201"/>
            <a:ext cx="320624" cy="1"/>
          </a:xfrm>
          <a:prstGeom prst="line">
            <a:avLst/>
          </a:prstGeom>
          <a:ln w="19050">
            <a:solidFill>
              <a:srgbClr val="809B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755" y="3520519"/>
            <a:ext cx="360000" cy="36073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326193" y="712290"/>
            <a:ext cx="74419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обеспечение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единства образовательного пространства Российской Федерации, идентичности содержания образовательных программ начального общего и основного общего образования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H="1" flipV="1">
            <a:off x="603971" y="4114273"/>
            <a:ext cx="320624" cy="1"/>
          </a:xfrm>
          <a:prstGeom prst="line">
            <a:avLst/>
          </a:prstGeom>
          <a:ln w="19050">
            <a:solidFill>
              <a:srgbClr val="809B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595" y="3933905"/>
            <a:ext cx="360000" cy="360735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755" y="4512962"/>
            <a:ext cx="360000" cy="360735"/>
          </a:xfrm>
          <a:prstGeom prst="rect">
            <a:avLst/>
          </a:prstGeom>
        </p:spPr>
      </p:pic>
      <p:cxnSp>
        <p:nvCxnSpPr>
          <p:cNvPr id="27" name="Прямая соединительная линия 26"/>
          <p:cNvCxnSpPr/>
          <p:nvPr/>
        </p:nvCxnSpPr>
        <p:spPr>
          <a:xfrm flipH="1" flipV="1">
            <a:off x="619543" y="4693329"/>
            <a:ext cx="320624" cy="1"/>
          </a:xfrm>
          <a:prstGeom prst="line">
            <a:avLst/>
          </a:prstGeom>
          <a:ln w="19050">
            <a:solidFill>
              <a:srgbClr val="809B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9645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-7978" y="0"/>
            <a:ext cx="9143999" cy="636431"/>
          </a:xfrm>
          <a:prstGeom prst="rect">
            <a:avLst/>
          </a:prstGeom>
          <a:noFill/>
        </p:spPr>
        <p:txBody>
          <a:bodyPr wrap="square" lIns="81637" tIns="40818" rIns="81637" bIns="40818" rtlCol="0">
            <a:spAutoFit/>
          </a:bodyPr>
          <a:lstStyle/>
          <a:p>
            <a:pPr algn="ctr" defTabSz="816364">
              <a:defRPr/>
            </a:pPr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ПРИМЕРНЫЕ ОСНОВНЫЕ ОБЩЕОБРАЗОВАТЕЛЬНЫЕ ПРОГРАММЫ </a:t>
            </a:r>
            <a:br>
              <a:rPr lang="ru-RU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НОО И ООО</a:t>
            </a:r>
            <a:endParaRPr lang="ru-RU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2402" y="4836188"/>
            <a:ext cx="720080" cy="273844"/>
          </a:xfrm>
        </p:spPr>
        <p:txBody>
          <a:bodyPr vert="horz" lIns="81620" tIns="40811" rIns="81620" bIns="40811" rtlCol="0" anchor="ctr"/>
          <a:lstStyle/>
          <a:p>
            <a:fld id="{148ECE58-DD8F-41A7-82C0-941C977FA5B8}" type="slidenum">
              <a:rPr lang="ru-RU" sz="9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2</a:t>
            </a:fld>
            <a:endParaRPr lang="ru-RU" sz="9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56176" y="1059582"/>
            <a:ext cx="23762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Одобрены на заседании ФУМО</a:t>
            </a:r>
            <a:b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rgbClr val="3874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марта 2022 года</a:t>
            </a:r>
            <a:endParaRPr lang="ru-RU" dirty="0" smtClean="0">
              <a:solidFill>
                <a:srgbClr val="3874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Размещены на официальном сайте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https://fgosreestr.ru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/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3874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апреля 2022 года</a:t>
            </a:r>
            <a:endParaRPr lang="ru-RU" dirty="0">
              <a:solidFill>
                <a:srgbClr val="3874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979896"/>
            <a:ext cx="4939794" cy="3536069"/>
          </a:xfrm>
          <a:prstGeom prst="rect">
            <a:avLst/>
          </a:prstGeom>
          <a:solidFill>
            <a:srgbClr val="FF0000"/>
          </a:solidFill>
          <a:ln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3799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0" y="195486"/>
            <a:ext cx="9143999" cy="359432"/>
          </a:xfrm>
          <a:prstGeom prst="rect">
            <a:avLst/>
          </a:prstGeom>
          <a:noFill/>
        </p:spPr>
        <p:txBody>
          <a:bodyPr wrap="square" lIns="81637" tIns="40818" rIns="81637" bIns="40818" rtlCol="0">
            <a:spAutoFit/>
          </a:bodyPr>
          <a:lstStyle/>
          <a:p>
            <a:pPr algn="ctr" defTabSz="816364">
              <a:defRPr/>
            </a:pPr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СТРУКТУРА ПООП </a:t>
            </a:r>
            <a:endParaRPr lang="ru-RU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2402" y="4836188"/>
            <a:ext cx="720080" cy="273844"/>
          </a:xfrm>
        </p:spPr>
        <p:txBody>
          <a:bodyPr vert="horz" lIns="81620" tIns="40811" rIns="81620" bIns="40811" rtlCol="0" anchor="ctr"/>
          <a:lstStyle/>
          <a:p>
            <a:fld id="{148ECE58-DD8F-41A7-82C0-941C977FA5B8}" type="slidenum">
              <a:rPr lang="ru-RU" sz="9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3</a:t>
            </a:fld>
            <a:endParaRPr lang="ru-RU" sz="9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4383" y="787349"/>
            <a:ext cx="8878954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Целевой раздел:</a:t>
            </a:r>
          </a:p>
          <a:p>
            <a:pPr indent="450850"/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Пояснительная записка (цели и принципы формирования ООП;</a:t>
            </a:r>
          </a:p>
          <a:p>
            <a:pPr indent="450850"/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характеристика программы </a:t>
            </a:r>
            <a:r>
              <a:rPr lang="ru-RU" sz="1400" dirty="0" smtClean="0">
                <a:solidFill>
                  <a:srgbClr val="3874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(что нужно учитывать и соблюдать при формировании ООП, </a:t>
            </a:r>
            <a:r>
              <a:rPr lang="ru-RU" sz="1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общее количество учебных часов на уровень образования!</a:t>
            </a:r>
            <a:r>
              <a:rPr lang="ru-RU" sz="1400" dirty="0" smtClean="0">
                <a:solidFill>
                  <a:srgbClr val="3874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indent="450850"/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характеристика планируемых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результатов </a:t>
            </a:r>
            <a:r>
              <a:rPr lang="ru-RU" sz="1400" dirty="0" smtClean="0">
                <a:solidFill>
                  <a:srgbClr val="3874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(что такое личностные, </a:t>
            </a:r>
            <a:r>
              <a:rPr lang="ru-RU" sz="1400" dirty="0" err="1" smtClean="0">
                <a:solidFill>
                  <a:srgbClr val="3874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метапредметные</a:t>
            </a:r>
            <a:r>
              <a:rPr lang="ru-RU" sz="1400" dirty="0" smtClean="0">
                <a:solidFill>
                  <a:srgbClr val="3874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3874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400" dirty="0" smtClean="0">
                <a:solidFill>
                  <a:srgbClr val="3874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предметные результаты);</a:t>
            </a:r>
          </a:p>
          <a:p>
            <a:pPr indent="450850"/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Система оценки достижения планируемых результатов освоения ООП </a:t>
            </a:r>
            <a:r>
              <a:rPr lang="ru-RU" sz="1400" dirty="0" smtClean="0">
                <a:solidFill>
                  <a:srgbClr val="3874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(кого, как, когда, для чего и с помощью чего оцениваем).</a:t>
            </a:r>
          </a:p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Содержательный раздел:</a:t>
            </a:r>
          </a:p>
          <a:p>
            <a:pPr indent="450850"/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Примерные рабочие программы по учебным предметам;</a:t>
            </a:r>
          </a:p>
          <a:p>
            <a:pPr indent="450850"/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Примерная программа формирования УУД </a:t>
            </a:r>
            <a:r>
              <a:rPr lang="ru-RU" sz="1400" dirty="0" smtClean="0">
                <a:solidFill>
                  <a:srgbClr val="3874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(что такое, какие бывают, как формировать);</a:t>
            </a:r>
          </a:p>
          <a:p>
            <a:pPr indent="450850"/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Примерная программа воспитания </a:t>
            </a:r>
            <a:r>
              <a:rPr lang="ru-RU" sz="1400" dirty="0" smtClean="0">
                <a:solidFill>
                  <a:srgbClr val="3874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(назначение, принципы, структура, модули).</a:t>
            </a:r>
          </a:p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Организационный раздел:</a:t>
            </a:r>
          </a:p>
          <a:p>
            <a:pPr indent="450850"/>
            <a:r>
              <a:rPr lang="ru-RU" sz="1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Примерный учебный план !!!</a:t>
            </a:r>
          </a:p>
          <a:p>
            <a:pPr indent="450850"/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Календарный учебный график;</a:t>
            </a:r>
          </a:p>
          <a:p>
            <a:pPr indent="450850"/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Примерный план внеурочной деятельности (</a:t>
            </a:r>
            <a:r>
              <a:rPr lang="ru-RU" sz="1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– 7!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indent="450850"/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Календарный план воспитательной работы (предложен примерный);</a:t>
            </a:r>
          </a:p>
          <a:p>
            <a:pPr indent="450850"/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Система условий реализации программы (кадровые, финансово-экономические, информационно-методические, материально-технические).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39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0" y="51470"/>
            <a:ext cx="9143999" cy="359432"/>
          </a:xfrm>
          <a:prstGeom prst="rect">
            <a:avLst/>
          </a:prstGeom>
          <a:noFill/>
        </p:spPr>
        <p:txBody>
          <a:bodyPr wrap="square" lIns="81637" tIns="40818" rIns="81637" bIns="40818" rtlCol="0">
            <a:spAutoFit/>
          </a:bodyPr>
          <a:lstStyle/>
          <a:p>
            <a:pPr algn="ctr" defTabSz="816364">
              <a:defRPr/>
            </a:pPr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«ОСТРЫЕ МОМЕНТЫ» УЧЕБНЫХ ПЛАНОВ</a:t>
            </a:r>
            <a:endParaRPr lang="ru-RU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2402" y="4836188"/>
            <a:ext cx="720080" cy="273844"/>
          </a:xfrm>
        </p:spPr>
        <p:txBody>
          <a:bodyPr vert="horz" lIns="81620" tIns="40811" rIns="81620" bIns="40811" rtlCol="0" anchor="ctr"/>
          <a:lstStyle/>
          <a:p>
            <a:fld id="{148ECE58-DD8F-41A7-82C0-941C977FA5B8}" type="slidenum">
              <a:rPr lang="ru-RU" sz="9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4</a:t>
            </a:fld>
            <a:endParaRPr lang="ru-RU" sz="9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7987" y="745800"/>
            <a:ext cx="8280920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3874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НОО: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ОРКСЭ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все, как раньше: выбираем 1 модуль из предлагаемых комплексным учебным курсом (прописаны в учебном плане), выбор  в строгом соответствии с Регламентом;</a:t>
            </a:r>
          </a:p>
          <a:p>
            <a:r>
              <a:rPr lang="ru-RU" sz="1600" b="1" dirty="0" smtClean="0">
                <a:solidFill>
                  <a:srgbClr val="3874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ООО: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Основы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духовно-нравственной культуры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народов России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(ОДНКНР) –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обязательная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предметная область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учебного предмета:</a:t>
            </a:r>
          </a:p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В рамках формируемой части УП как отдельный учебный предмет;</a:t>
            </a:r>
          </a:p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В рамках ВД – как отдельный учебный курс;</a:t>
            </a:r>
          </a:p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Интегрированно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как учебный модуль в составе учебных предметов «Русский язык», «Русская литература», «родной язык», «Родная литература», «География», «История», «Обществознание».</a:t>
            </a:r>
          </a:p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Второй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иностранный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 -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заявлению обучающихся, родителей (законных представителей)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наличии в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школе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необходимых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условий, из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перечня, предлагаемого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школой.</a:t>
            </a:r>
          </a:p>
          <a:p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НОВОЕ: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Вероятность и статистика –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отдельный учебный предмет с 7 класса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734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-27451" y="70281"/>
            <a:ext cx="9143999" cy="636431"/>
          </a:xfrm>
          <a:prstGeom prst="rect">
            <a:avLst/>
          </a:prstGeom>
          <a:noFill/>
        </p:spPr>
        <p:txBody>
          <a:bodyPr wrap="square" lIns="81637" tIns="40818" rIns="81637" bIns="40818" rtlCol="0">
            <a:spAutoFit/>
          </a:bodyPr>
          <a:lstStyle/>
          <a:p>
            <a:pPr algn="ctr" defTabSz="816364">
              <a:defRPr/>
            </a:pPr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ВАРИАТИВНОСТЬ УЧЕБНЫХ ПЛАНОВ</a:t>
            </a:r>
          </a:p>
          <a:p>
            <a:pPr algn="ctr" defTabSz="816364">
              <a:defRPr/>
            </a:pPr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НОО</a:t>
            </a:r>
            <a:endParaRPr lang="ru-RU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6551177"/>
              </p:ext>
            </p:extLst>
          </p:nvPr>
        </p:nvGraphicFramePr>
        <p:xfrm>
          <a:off x="111021" y="843558"/>
          <a:ext cx="8853468" cy="4042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8012"/>
                <a:gridCol w="2610879"/>
                <a:gridCol w="2160240"/>
                <a:gridCol w="3024337"/>
              </a:tblGrid>
              <a:tr h="43041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ВАРИАНТ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НАИМЕНОВАНИЕ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ПРИМЕЧЕНИЕ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РИСКИ</a:t>
                      </a:r>
                      <a:endParaRPr lang="ru-RU" sz="1400" dirty="0"/>
                    </a:p>
                  </a:txBody>
                  <a:tcPr/>
                </a:tc>
              </a:tr>
              <a:tr h="1081757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Вариант 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Примерный учебный план начального общего образования (5-дневная учебная неделя)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отсутствует предметная область «Родной язык и литературное чтение на родном языке»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нарушение права граждан на изучение</a:t>
                      </a:r>
                      <a:r>
                        <a:rPr lang="ru-RU" sz="1400" baseline="0" dirty="0" smtClean="0"/>
                        <a:t> родных языков в многонациональном регионе</a:t>
                      </a:r>
                      <a:endParaRPr lang="ru-RU" sz="1400" dirty="0"/>
                    </a:p>
                  </a:txBody>
                  <a:tcPr/>
                </a:tc>
              </a:tr>
              <a:tr h="1368152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Вариант 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Примерный учебный план начального общего образования (5-дневная учебная неделя с изучением родного языка или обучением на родном языке)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предметная область «Родной язык и литературное чтение на родном языке»</a:t>
                      </a:r>
                      <a:r>
                        <a:rPr lang="ru-RU" sz="1400" baseline="0" dirty="0" smtClean="0"/>
                        <a:t> 1-2 часа в неделю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92075"/>
                      <a:r>
                        <a:rPr lang="ru-RU" sz="1400" baseline="0" dirty="0" smtClean="0"/>
                        <a:t>уменьшение объема изучения родных языков;</a:t>
                      </a:r>
                    </a:p>
                    <a:p>
                      <a:pPr marL="0" indent="92075"/>
                      <a:r>
                        <a:rPr lang="ru-RU" sz="1400" baseline="0" dirty="0" smtClean="0"/>
                        <a:t>снижение нагрузки значительного количества учителей родных языков;</a:t>
                      </a:r>
                    </a:p>
                    <a:p>
                      <a:pPr marL="0" indent="92075"/>
                      <a:r>
                        <a:rPr lang="ru-RU" sz="1400" baseline="0" dirty="0" smtClean="0"/>
                        <a:t>нарушение системы изучения родных языков в РБ</a:t>
                      </a:r>
                    </a:p>
                  </a:txBody>
                  <a:tcPr/>
                </a:tc>
              </a:tr>
              <a:tr h="90864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Вариант 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Примерный учебный план начального общего образования (1 </a:t>
                      </a:r>
                      <a:r>
                        <a:rPr lang="ru-RU" sz="1400" dirty="0" err="1" smtClean="0"/>
                        <a:t>кл</a:t>
                      </a:r>
                      <a:r>
                        <a:rPr lang="ru-RU" sz="1400" dirty="0" smtClean="0"/>
                        <a:t>. - 5-дневная учебная неделя, 2-4 </a:t>
                      </a:r>
                      <a:r>
                        <a:rPr lang="ru-RU" sz="1400" dirty="0" err="1" smtClean="0"/>
                        <a:t>кл</a:t>
                      </a:r>
                      <a:r>
                        <a:rPr lang="ru-RU" sz="1400" dirty="0" smtClean="0"/>
                        <a:t>. – 6-дневная учебная неделя)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81636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отсутствует предметная область «Родной язык и литературное чтение на родном языке»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92075"/>
                      <a:r>
                        <a:rPr lang="ru-RU" sz="1400" dirty="0" smtClean="0"/>
                        <a:t>нарушение права граждан на изучение</a:t>
                      </a:r>
                      <a:r>
                        <a:rPr lang="ru-RU" sz="1400" baseline="0" dirty="0" smtClean="0"/>
                        <a:t> родных языков в многонациональном регионе;</a:t>
                      </a:r>
                    </a:p>
                    <a:p>
                      <a:pPr marL="0" indent="92075"/>
                      <a:r>
                        <a:rPr lang="ru-RU" sz="1400" baseline="0" dirty="0" smtClean="0"/>
                        <a:t>нарушение сложившегося в РБ </a:t>
                      </a:r>
                      <a:br>
                        <a:rPr lang="ru-RU" sz="1400" baseline="0" dirty="0" smtClean="0"/>
                      </a:br>
                      <a:r>
                        <a:rPr lang="ru-RU" sz="1400" baseline="0" dirty="0" smtClean="0"/>
                        <a:t>5-дневного учебного режима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vert="horz" lIns="81620" tIns="40811" rIns="81620" bIns="40811" rtlCol="0" anchor="ctr"/>
          <a:lstStyle/>
          <a:p>
            <a:fld id="{148ECE58-DD8F-41A7-82C0-941C977FA5B8}" type="slidenum">
              <a:rPr lang="ru-RU" sz="9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5</a:t>
            </a:fld>
            <a:endParaRPr lang="ru-RU" sz="9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72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-27451" y="70281"/>
            <a:ext cx="9143999" cy="636431"/>
          </a:xfrm>
          <a:prstGeom prst="rect">
            <a:avLst/>
          </a:prstGeom>
          <a:noFill/>
        </p:spPr>
        <p:txBody>
          <a:bodyPr wrap="square" lIns="81637" tIns="40818" rIns="81637" bIns="40818" rtlCol="0">
            <a:spAutoFit/>
          </a:bodyPr>
          <a:lstStyle/>
          <a:p>
            <a:pPr algn="ctr" defTabSz="816364">
              <a:defRPr/>
            </a:pPr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ВАРИАТИВНОСТЬ УЧЕБНЫХ ПЛАНОВ</a:t>
            </a:r>
          </a:p>
          <a:p>
            <a:pPr algn="ctr" defTabSz="816364">
              <a:defRPr/>
            </a:pPr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НОО</a:t>
            </a:r>
            <a:endParaRPr lang="ru-RU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310167"/>
              </p:ext>
            </p:extLst>
          </p:nvPr>
        </p:nvGraphicFramePr>
        <p:xfrm>
          <a:off x="147260" y="915567"/>
          <a:ext cx="9009045" cy="40270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4380"/>
                <a:gridCol w="2666261"/>
                <a:gridCol w="2324915"/>
                <a:gridCol w="2833489"/>
              </a:tblGrid>
              <a:tr h="430411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ВАРИАНТ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НАИМЕНОВАНИЕ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ПРИМЕЧЕНИЕ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РИСКИ</a:t>
                      </a:r>
                      <a:endParaRPr lang="ru-RU" sz="1400" dirty="0"/>
                    </a:p>
                  </a:txBody>
                  <a:tcPr/>
                </a:tc>
              </a:tr>
              <a:tr h="105809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Вариант 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Примерный учебный план начального общего образования (1 </a:t>
                      </a:r>
                      <a:r>
                        <a:rPr lang="ru-RU" sz="1600" dirty="0" err="1" smtClean="0"/>
                        <a:t>кл</a:t>
                      </a:r>
                      <a:r>
                        <a:rPr lang="ru-RU" sz="1600" dirty="0" smtClean="0"/>
                        <a:t>. - 5-дневная учебная неделя, 2-4 </a:t>
                      </a:r>
                      <a:r>
                        <a:rPr lang="ru-RU" sz="1600" dirty="0" err="1" smtClean="0"/>
                        <a:t>кл</a:t>
                      </a:r>
                      <a:r>
                        <a:rPr lang="ru-RU" sz="1600" dirty="0" smtClean="0"/>
                        <a:t>. – 6-дневная учебная неделя с изучением родного языка)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предметная область «Родной язык и литературное чтение на родном языке» 1-2 часа в неделю</a:t>
                      </a:r>
                      <a:endParaRPr lang="ru-RU" sz="16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indent="92075"/>
                      <a:r>
                        <a:rPr lang="ru-RU" sz="1600" baseline="0" dirty="0" smtClean="0"/>
                        <a:t>уменьшение объема изучения родных языков;</a:t>
                      </a:r>
                    </a:p>
                    <a:p>
                      <a:pPr marL="0" indent="92075"/>
                      <a:r>
                        <a:rPr lang="ru-RU" sz="1600" baseline="0" dirty="0" smtClean="0"/>
                        <a:t>снижение нагрузки значительного количества учителей родных языков;</a:t>
                      </a:r>
                    </a:p>
                    <a:p>
                      <a:pPr marL="0" indent="92075"/>
                      <a:r>
                        <a:rPr lang="ru-RU" sz="1600" baseline="0" dirty="0" smtClean="0"/>
                        <a:t>нарушение системы изучения родных языков в РБ;</a:t>
                      </a:r>
                    </a:p>
                    <a:p>
                      <a:pPr marL="0" indent="92075"/>
                      <a:r>
                        <a:rPr lang="ru-RU" sz="1600" baseline="0" dirty="0" smtClean="0"/>
                        <a:t>нарушение сложившегося в РБ </a:t>
                      </a:r>
                      <a:br>
                        <a:rPr lang="ru-RU" sz="1600" baseline="0" dirty="0" smtClean="0"/>
                      </a:br>
                      <a:r>
                        <a:rPr lang="ru-RU" sz="1600" baseline="0" dirty="0" smtClean="0"/>
                        <a:t>5-дневного учебного режима</a:t>
                      </a:r>
                      <a:endParaRPr lang="ru-RU" sz="1600" dirty="0"/>
                    </a:p>
                  </a:txBody>
                  <a:tcPr/>
                </a:tc>
              </a:tr>
              <a:tr h="1318999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Вариант 5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Примерный учебный план начального общего образования (1 </a:t>
                      </a:r>
                      <a:r>
                        <a:rPr lang="ru-RU" sz="1600" dirty="0" err="1" smtClean="0"/>
                        <a:t>кл</a:t>
                      </a:r>
                      <a:r>
                        <a:rPr lang="ru-RU" sz="1600" dirty="0" smtClean="0"/>
                        <a:t>. - 5-дневная учебная неделя, 2-4 </a:t>
                      </a:r>
                      <a:r>
                        <a:rPr lang="ru-RU" sz="1600" dirty="0" err="1" smtClean="0"/>
                        <a:t>кл</a:t>
                      </a:r>
                      <a:r>
                        <a:rPr lang="ru-RU" sz="1600" dirty="0" smtClean="0"/>
                        <a:t>. – 6-дневная учебная неделя с обучением </a:t>
                      </a:r>
                      <a:r>
                        <a:rPr lang="ru-RU" sz="1600" b="1" dirty="0" smtClean="0"/>
                        <a:t>на родном языке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предметная область «Родной язык и литературное чтение на родном языке» 1-2 часа в неделю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81636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vert="horz" lIns="81620" tIns="40811" rIns="81620" bIns="40811" rtlCol="0" anchor="ctr"/>
          <a:lstStyle/>
          <a:p>
            <a:fld id="{148ECE58-DD8F-41A7-82C0-941C977FA5B8}" type="slidenum">
              <a:rPr lang="ru-RU" sz="9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6</a:t>
            </a:fld>
            <a:endParaRPr lang="ru-RU" sz="9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791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07565"/>
          </a:xfrm>
          <a:ln>
            <a:noFill/>
          </a:ln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ea typeface="Verdana" panose="020B0604030504040204" pitchFamily="34" charset="0"/>
                <a:cs typeface="Arial" panose="020B0604020202020204" pitchFamily="34" charset="0"/>
              </a:rPr>
              <a:t>СПЕЦИАЛЬНОЕ ПРЕДЛОЖЕНИЕ (вариация варианта 2)</a:t>
            </a:r>
            <a:endParaRPr lang="ru-RU" sz="2000" b="1" dirty="0">
              <a:solidFill>
                <a:srgbClr val="002060"/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555526"/>
            <a:ext cx="6480720" cy="5143500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3060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07565"/>
          </a:xfrm>
          <a:ln>
            <a:noFill/>
          </a:ln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ea typeface="Verdana" panose="020B0604030504040204" pitchFamily="34" charset="0"/>
                <a:cs typeface="Arial" panose="020B0604020202020204" pitchFamily="34" charset="0"/>
              </a:rPr>
              <a:t>СПЕЦИАЛЬНОЕ ПРЕДЛОЖЕНИЕ (вариация варианта 2)</a:t>
            </a:r>
            <a:endParaRPr lang="ru-RU" sz="2000" b="1" dirty="0">
              <a:solidFill>
                <a:srgbClr val="002060"/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59582"/>
            <a:ext cx="8783808" cy="1461571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611560" y="3075806"/>
            <a:ext cx="8229600" cy="607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7" tIns="40818" rIns="81637" bIns="40818" numCol="1" anchor="ctr" anchorCtr="0" compatLnSpc="1">
            <a:prstTxWarp prst="textNoShape">
              <a:avLst/>
            </a:prstTxWarp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9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Calibri" pitchFamily="34" charset="0"/>
              </a:defRPr>
            </a:lvl5pPr>
            <a:lvl6pPr marL="408182" algn="ctr" rtl="0" eaLnBrk="1" fontAlgn="base" hangingPunct="1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Calibri" pitchFamily="34" charset="0"/>
              </a:defRPr>
            </a:lvl6pPr>
            <a:lvl7pPr marL="816364" algn="ctr" rtl="0" eaLnBrk="1" fontAlgn="base" hangingPunct="1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Calibri" pitchFamily="34" charset="0"/>
              </a:defRPr>
            </a:lvl7pPr>
            <a:lvl8pPr marL="1224546" algn="ctr" rtl="0" eaLnBrk="1" fontAlgn="base" hangingPunct="1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Calibri" pitchFamily="34" charset="0"/>
              </a:defRPr>
            </a:lvl8pPr>
            <a:lvl9pPr marL="1632728" algn="ctr" rtl="0" eaLnBrk="1" fontAlgn="base" hangingPunct="1">
              <a:spcBef>
                <a:spcPct val="0"/>
              </a:spcBef>
              <a:spcAft>
                <a:spcPct val="0"/>
              </a:spcAft>
              <a:defRPr sz="39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000" b="1" dirty="0" smtClean="0">
                <a:solidFill>
                  <a:srgbClr val="387402"/>
                </a:solidFill>
                <a:ea typeface="Verdana" panose="020B0604030504040204" pitchFamily="34" charset="0"/>
                <a:cs typeface="Arial" panose="020B0604020202020204" pitchFamily="34" charset="0"/>
              </a:rPr>
              <a:t>ВАЖНО: </a:t>
            </a:r>
            <a:r>
              <a:rPr lang="ru-RU" sz="2000" dirty="0" smtClean="0">
                <a:solidFill>
                  <a:srgbClr val="002060"/>
                </a:solidFill>
                <a:ea typeface="Verdana" panose="020B0604030504040204" pitchFamily="34" charset="0"/>
                <a:cs typeface="Arial" panose="020B0604020202020204" pitchFamily="34" charset="0"/>
              </a:rPr>
              <a:t>распределение часов внеурочной деятельности на каждый класс </a:t>
            </a:r>
            <a:r>
              <a:rPr lang="ru-RU" sz="2000" dirty="0" smtClean="0">
                <a:solidFill>
                  <a:srgbClr val="387402"/>
                </a:solidFill>
                <a:ea typeface="Verdana" panose="020B0604030504040204" pitchFamily="34" charset="0"/>
                <a:cs typeface="Arial" panose="020B0604020202020204" pitchFamily="34" charset="0"/>
              </a:rPr>
              <a:t>(не более 10, но и не менее 3!!!)</a:t>
            </a:r>
            <a:endParaRPr lang="ru-RU" sz="2000" dirty="0">
              <a:solidFill>
                <a:srgbClr val="387402"/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521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-27451" y="70281"/>
            <a:ext cx="9143999" cy="636431"/>
          </a:xfrm>
          <a:prstGeom prst="rect">
            <a:avLst/>
          </a:prstGeom>
          <a:noFill/>
        </p:spPr>
        <p:txBody>
          <a:bodyPr wrap="square" lIns="81637" tIns="40818" rIns="81637" bIns="40818" rtlCol="0">
            <a:spAutoFit/>
          </a:bodyPr>
          <a:lstStyle/>
          <a:p>
            <a:pPr algn="ctr" defTabSz="816364">
              <a:defRPr/>
            </a:pPr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ВАРИАТИВНОСТЬ УЧЕБНЫХ ПЛАНОВ</a:t>
            </a:r>
          </a:p>
          <a:p>
            <a:pPr algn="ctr" defTabSz="816364">
              <a:defRPr/>
            </a:pPr>
            <a:r>
              <a:rPr lang="ru-RU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ООО</a:t>
            </a:r>
            <a:endParaRPr lang="ru-RU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0372373"/>
              </p:ext>
            </p:extLst>
          </p:nvPr>
        </p:nvGraphicFramePr>
        <p:xfrm>
          <a:off x="117814" y="706712"/>
          <a:ext cx="8853468" cy="4621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8012"/>
                <a:gridCol w="2610879"/>
                <a:gridCol w="2160240"/>
                <a:gridCol w="3024337"/>
              </a:tblGrid>
              <a:tr h="43041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ВАРИАНТ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НАИМЕНОВАНИЕ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ПРИМЕЧЕНИЕ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РИСКИ</a:t>
                      </a:r>
                      <a:endParaRPr lang="ru-RU" sz="1400" dirty="0"/>
                    </a:p>
                  </a:txBody>
                  <a:tcPr/>
                </a:tc>
              </a:tr>
              <a:tr h="108175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Вариант 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Примерный недельный учебный план основного общего образования для 5-дневной учебной недели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отсутствует предметная область «Родной язык и родная литература»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нарушение права граждан на изучение</a:t>
                      </a:r>
                      <a:r>
                        <a:rPr lang="ru-RU" sz="1600" baseline="0" dirty="0" smtClean="0"/>
                        <a:t> родных языков в многонациональном регионе</a:t>
                      </a:r>
                      <a:endParaRPr lang="ru-RU" sz="1600" dirty="0"/>
                    </a:p>
                  </a:txBody>
                  <a:tcPr/>
                </a:tc>
              </a:tr>
              <a:tr h="136815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Вариант 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Примерный недельный учебный план основного общего образования для 5-дневной учебной недели с изучением родного языка или обучением на родном языке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предметная область «Родной язык и родная литература»</a:t>
                      </a:r>
                    </a:p>
                    <a:p>
                      <a:r>
                        <a:rPr lang="ru-RU" sz="1600" baseline="0" dirty="0" smtClean="0"/>
                        <a:t>-  1-2 часа в неделю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92075"/>
                      <a:r>
                        <a:rPr lang="ru-RU" sz="1600" baseline="0" dirty="0" smtClean="0"/>
                        <a:t>уменьшение объема изучения родных языков;</a:t>
                      </a:r>
                    </a:p>
                    <a:p>
                      <a:pPr marL="0" indent="92075"/>
                      <a:r>
                        <a:rPr lang="ru-RU" sz="1600" baseline="0" dirty="0" smtClean="0"/>
                        <a:t>снижение нагрузки значительного количества учителей родных языков;</a:t>
                      </a:r>
                    </a:p>
                    <a:p>
                      <a:pPr marL="0" indent="92075"/>
                      <a:r>
                        <a:rPr lang="ru-RU" sz="1600" baseline="0" dirty="0" smtClean="0"/>
                        <a:t>нарушение системы изучения родных языков в РБ</a:t>
                      </a:r>
                    </a:p>
                  </a:txBody>
                  <a:tcPr/>
                </a:tc>
              </a:tr>
              <a:tr h="90864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Вариант 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Примерный недельный учебный план основного общего образования для 6-дневной учебной недели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81636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отсутствует предметная область «Родной язык и родная литература»</a:t>
                      </a:r>
                    </a:p>
                    <a:p>
                      <a:pPr marL="0" marR="0" lvl="0" indent="0" algn="l" defTabSz="81636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92075"/>
                      <a:r>
                        <a:rPr lang="ru-RU" sz="1600" dirty="0" smtClean="0"/>
                        <a:t>нарушение права граждан на изучение</a:t>
                      </a:r>
                      <a:r>
                        <a:rPr lang="ru-RU" sz="1600" baseline="0" dirty="0" smtClean="0"/>
                        <a:t> родных языков в многонациональном регионе;</a:t>
                      </a:r>
                    </a:p>
                    <a:p>
                      <a:pPr marL="0" indent="92075"/>
                      <a:r>
                        <a:rPr lang="ru-RU" sz="1600" baseline="0" dirty="0" smtClean="0"/>
                        <a:t>нарушение сложившегося в РБ </a:t>
                      </a:r>
                      <a:br>
                        <a:rPr lang="ru-RU" sz="1600" baseline="0" dirty="0" smtClean="0"/>
                      </a:br>
                      <a:r>
                        <a:rPr lang="ru-RU" sz="1600" baseline="0" dirty="0" smtClean="0"/>
                        <a:t>5-дневного учебного режима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vert="horz" lIns="81620" tIns="40811" rIns="81620" bIns="40811" rtlCol="0" anchor="ctr"/>
          <a:lstStyle/>
          <a:p>
            <a:fld id="{148ECE58-DD8F-41A7-82C0-941C977FA5B8}" type="slidenum">
              <a:rPr lang="ru-RU" sz="9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9</a:t>
            </a:fld>
            <a:endParaRPr lang="ru-RU" sz="9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32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_1_Президиум Правительство_509_16x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923C3016-3D58-41D6-A37A-30D04B84857C}" vid="{B88D34AE-C653-4EB4-B938-5138DCA6BC1B}"/>
    </a:ext>
  </a:extLst>
</a:theme>
</file>

<file path=ppt/theme/theme2.xml><?xml version="1.0" encoding="utf-8"?>
<a:theme xmlns:a="http://schemas.openxmlformats.org/drawingml/2006/main" name="2_Z_1_Президиум Правительство_509_16x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923C3016-3D58-41D6-A37A-30D04B84857C}" vid="{B88D34AE-C653-4EB4-B938-5138DCA6BC1B}"/>
    </a:ext>
  </a:ext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Z_1_Президиум Правительство_509_16x9</Template>
  <TotalTime>3043</TotalTime>
  <Words>1035</Words>
  <Application>Microsoft Office PowerPoint</Application>
  <PresentationFormat>Экран (16:9)</PresentationFormat>
  <Paragraphs>144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Verdana</vt:lpstr>
      <vt:lpstr>Z_1_Президиум Правительство_509_16x9</vt:lpstr>
      <vt:lpstr>2_Z_1_Президиум Правительство_509_16x9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СПЕЦИАЛЬНОЕ ПРЕДЛОЖЕНИЕ (вариация варианта 2)</vt:lpstr>
      <vt:lpstr>СПЕЦИАЛЬНОЕ ПРЕДЛОЖЕНИЕ (вариация варианта 2)</vt:lpstr>
      <vt:lpstr>Презентация PowerPoint</vt:lpstr>
      <vt:lpstr>Презентация PowerPoint</vt:lpstr>
      <vt:lpstr>СПЕЦИАЛЬНОЕ ПРЕДЛОЖЕНИЕ (вариация 1 варианта 2)</vt:lpstr>
      <vt:lpstr>СПЕЦИАЛЬНОЕ ПРЕДЛОЖЕНИЕ (вариация 2 варианта 2)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Пестрецов Андрей Анатольевич</dc:creator>
  <cp:lastModifiedBy>Миникеева Жанна Вильевна</cp:lastModifiedBy>
  <cp:revision>307</cp:revision>
  <cp:lastPrinted>2022-03-31T15:19:19Z</cp:lastPrinted>
  <dcterms:created xsi:type="dcterms:W3CDTF">2020-10-16T12:11:07Z</dcterms:created>
  <dcterms:modified xsi:type="dcterms:W3CDTF">2022-04-18T15:49:28Z</dcterms:modified>
</cp:coreProperties>
</file>