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62" r:id="rId5"/>
    <p:sldId id="258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6A82-E9B7-4740-B619-A5B5C52757EE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8DFAD-375E-40BF-AFBB-43EB7FAFE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226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A77CDD7-0746-41CA-81E3-C5B4C8FA9E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6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55B6759-F9DC-448D-B1FE-40086BDD0D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8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DF5E069-D8B6-4850-90D7-9A4D677064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76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85A3F5-8F9D-48A6-883D-3E3812F873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2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118" y="124725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ЗНАКОМСТВО РОДИТЕЛЕЙ С ФОП ДО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18665"/>
          <a:stretch/>
        </p:blipFill>
        <p:spPr>
          <a:xfrm>
            <a:off x="2269863" y="2435709"/>
            <a:ext cx="8850630" cy="35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2497010" y="0"/>
            <a:ext cx="7659016" cy="1507960"/>
          </a:xfrm>
        </p:spPr>
        <p:txBody>
          <a:bodyPr/>
          <a:lstStyle/>
          <a:p>
            <a:r>
              <a:rPr lang="ru-RU" altLang="en-US" b="1" dirty="0">
                <a:solidFill>
                  <a:srgbClr val="C00000"/>
                </a:solidFill>
              </a:rPr>
              <a:t>Что такое ФОП?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en-US" dirty="0"/>
              <a:t> </a:t>
            </a:r>
          </a:p>
        </p:txBody>
      </p:sp>
      <p:sp>
        <p:nvSpPr>
          <p:cNvPr id="4" name="Текст. поле 3"/>
          <p:cNvSpPr txBox="1"/>
          <p:nvPr/>
        </p:nvSpPr>
        <p:spPr>
          <a:xfrm>
            <a:off x="1804160" y="1607762"/>
            <a:ext cx="9807442" cy="106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70C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lang="en-US" sz="3200" b="1" i="0" dirty="0" smtClean="0">
                <a:solidFill>
                  <a:srgbClr val="0070C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 </a:t>
            </a:r>
            <a:r>
              <a:rPr lang="en-US" sz="3200" b="1" i="0" dirty="0">
                <a:solidFill>
                  <a:srgbClr val="0070C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– федеральная образовательная программа </a:t>
            </a:r>
          </a:p>
          <a:p>
            <a:pPr algn="ctr"/>
            <a:r>
              <a:rPr lang="en-US" sz="3200" b="1" i="0" dirty="0">
                <a:solidFill>
                  <a:srgbClr val="0070C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дошкольного образования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4573892" y="2755266"/>
            <a:ext cx="6094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lang="en-US" b="1" dirty="0" smtClean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определяет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объем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содержание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планируемые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результаты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обязательной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части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образовательной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программы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дошкольного образования,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которую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реализует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детский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сад</a:t>
            </a:r>
            <a:r>
              <a:rPr lang="en-US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. </a:t>
            </a:r>
          </a:p>
        </p:txBody>
      </p:sp>
      <p:sp>
        <p:nvSpPr>
          <p:cNvPr id="7" name="Текст. поле 6"/>
          <p:cNvSpPr txBox="1"/>
          <p:nvPr/>
        </p:nvSpPr>
        <p:spPr>
          <a:xfrm>
            <a:off x="6218960" y="4023880"/>
            <a:ext cx="5515721" cy="14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lang="en-US" b="1" dirty="0" smtClean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 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и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Федеральный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образовательный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стандарт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дошкольного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образования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ста</a:t>
            </a:r>
            <a:r>
              <a:rPr lang="ru-RU" b="1" dirty="0" smtClean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ли </a:t>
            </a:r>
            <a:r>
              <a:rPr lang="en-US" b="1" dirty="0" err="1" smtClean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основой</a:t>
            </a:r>
            <a:r>
              <a:rPr lang="en-US" b="1" dirty="0" smtClean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для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разработки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утверждения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образовательных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программ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в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дошкольных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учреждениях</a:t>
            </a:r>
            <a:r>
              <a:rPr lang="en-US" b="1" dirty="0">
                <a:solidFill>
                  <a:srgbClr val="7030A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.</a:t>
            </a:r>
          </a:p>
          <a:p>
            <a:endParaRPr lang="en-US" b="1" dirty="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2358476" y="5587763"/>
            <a:ext cx="9376205" cy="91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должны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соответствовать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все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программы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всех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дошкольных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учреждениях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с </a:t>
            </a:r>
            <a:endParaRPr lang="ru-RU" b="1" dirty="0">
              <a:solidFill>
                <a:srgbClr val="FF000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01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сентября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2023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года</a:t>
            </a:r>
            <a:r>
              <a:rPr lang="en-US" b="1" dirty="0">
                <a:solidFill>
                  <a:srgbClr val="FF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.</a:t>
            </a:r>
          </a:p>
          <a:p>
            <a:pPr algn="ctr"/>
            <a:endParaRPr lang="en-US" b="1" dirty="0">
              <a:solidFill>
                <a:srgbClr val="FF000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7120" y="2834119"/>
            <a:ext cx="2274306" cy="2274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850258" y="128663"/>
            <a:ext cx="9929174" cy="1325563"/>
          </a:xfrm>
        </p:spPr>
        <p:txBody>
          <a:bodyPr/>
          <a:lstStyle/>
          <a:p>
            <a:pPr algn="ctr"/>
            <a:r>
              <a:rPr sz="5400" b="1">
                <a:solidFill>
                  <a:srgbClr val="C00000"/>
                </a:solidFill>
              </a:rPr>
              <a:t>Какая цель у внедрения ФОП</a:t>
            </a:r>
            <a:r>
              <a:rPr lang="ru-RU" sz="5400" b="1">
                <a:solidFill>
                  <a:srgbClr val="C00000"/>
                </a:solidFill>
              </a:rPr>
              <a:t>?</a:t>
            </a:r>
            <a:endParaRPr sz="5400" b="1">
              <a:solidFill>
                <a:srgbClr val="C0000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989077" y="1321807"/>
            <a:ext cx="6930829" cy="3433864"/>
          </a:xfrm>
        </p:spPr>
        <p:txBody>
          <a:bodyPr/>
          <a:lstStyle/>
          <a:p>
            <a:pPr marL="0" indent="0">
              <a:buNone/>
            </a:pP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Организовать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обучение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воспитание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дошкольника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как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гражданина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Российской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Федерации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формировать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основы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его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гражданской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культурной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идентичности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доступными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по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возрасту</a:t>
            </a:r>
            <a:r>
              <a:rPr sz="2000" b="1" dirty="0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000" b="1" dirty="0" err="1">
                <a:solidFill>
                  <a:srgbClr val="00B05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средствами</a:t>
            </a:r>
            <a:endParaRPr sz="2000" b="1" dirty="0">
              <a:solidFill>
                <a:srgbClr val="00B05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sz="1800" b="1" dirty="0">
              <a:solidFill>
                <a:srgbClr val="00B05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50258" y="2768984"/>
            <a:ext cx="3604234" cy="2678537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6814845" y="2598731"/>
            <a:ext cx="567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</a:t>
            </a:r>
            <a:r>
              <a:rPr lang="en-US" sz="2400" b="1" dirty="0" err="1">
                <a:solidFill>
                  <a:srgbClr val="7030A0"/>
                </a:solidFill>
              </a:rPr>
              <a:t>оздать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единое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ядро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содержания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дошкольного образования</a:t>
            </a:r>
          </a:p>
        </p:txBody>
      </p:sp>
      <p:sp>
        <p:nvSpPr>
          <p:cNvPr id="7" name="Текст. поле 6"/>
          <p:cNvSpPr txBox="1"/>
          <p:nvPr/>
        </p:nvSpPr>
        <p:spPr>
          <a:xfrm>
            <a:off x="5454492" y="4025485"/>
            <a:ext cx="6428215" cy="161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</a:t>
            </a:r>
            <a:r>
              <a:rPr lang="en-US" sz="2000" b="1" dirty="0" err="1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оздать</a:t>
            </a:r>
            <a:r>
              <a:rPr lang="en-US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единое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федеральное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образовательное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пространство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воспитания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обучения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детей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которое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обеспечит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</a:t>
            </a:r>
            <a:r>
              <a:rPr lang="en-US" sz="2000" b="1" dirty="0" err="1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ребенку</a:t>
            </a:r>
            <a:r>
              <a:rPr lang="ru-RU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и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родителям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равные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качественные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условия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дошкольного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образования</a:t>
            </a:r>
            <a:r>
              <a:rPr lang="ru-RU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вне</a:t>
            </a:r>
            <a:r>
              <a:rPr lang="en-US" sz="2000" b="1" dirty="0" smtClean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зависимости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от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места</a:t>
            </a:r>
            <a:r>
              <a:rPr lang="en-US" sz="2000" b="1" dirty="0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проживания</a:t>
            </a:r>
            <a:endParaRPr lang="en-US" sz="2000" b="1" dirty="0">
              <a:solidFill>
                <a:srgbClr val="00B0F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411" y="7244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Функции </a:t>
            </a:r>
            <a:r>
              <a:rPr lang="ru-RU" b="1" dirty="0" smtClean="0">
                <a:solidFill>
                  <a:srgbClr val="C00000"/>
                </a:solidFill>
              </a:rPr>
              <a:t>ФОП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356" y="1046792"/>
            <a:ext cx="9112625" cy="70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Обеспечение выполнения ФГОС в </a:t>
            </a:r>
            <a:r>
              <a:rPr lang="ru-RU" sz="2000" b="1" dirty="0" smtClean="0">
                <a:solidFill>
                  <a:srgbClr val="0070C0"/>
                </a:solidFill>
              </a:rPr>
              <a:t>дошкольных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образовательных </a:t>
            </a:r>
            <a:r>
              <a:rPr lang="ru-RU" sz="2000" b="1" dirty="0">
                <a:solidFill>
                  <a:srgbClr val="0070C0"/>
                </a:solidFill>
              </a:rPr>
              <a:t>учреждениях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8461" y="1314171"/>
            <a:ext cx="5023539" cy="5169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2733" y="15785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Предоставление педагогам и родителям </a:t>
            </a:r>
            <a:r>
              <a:rPr lang="ru-RU" sz="2000" b="1" dirty="0" smtClean="0">
                <a:solidFill>
                  <a:srgbClr val="00B050"/>
                </a:solidFill>
              </a:rPr>
              <a:t>доступа к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               образовательным материалам и ресурсам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9416" y="2274934"/>
            <a:ext cx="6722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Организация электронного взаимодействия между 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педагогами, родителями и детьми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4964" y="32356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Возможность проведения онлайн-курсов и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       обучения для педагогов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9416" y="405298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</a:rPr>
              <a:t>Мониторинг и анализ учебных достижений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детей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6672" y="48205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Обратная связь между педагогами, родителями и администрацией дошкольных образовательных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учреждений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1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92172" y="3836543"/>
            <a:ext cx="4685155" cy="268048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812425" y="365125"/>
            <a:ext cx="10089968" cy="1325563"/>
          </a:xfrm>
        </p:spPr>
        <p:txBody>
          <a:bodyPr/>
          <a:lstStyle/>
          <a:p>
            <a:pPr algn="ctr"/>
            <a:r>
              <a:rPr b="1" dirty="0" err="1">
                <a:solidFill>
                  <a:srgbClr val="C00000"/>
                </a:solidFill>
              </a:rPr>
              <a:t>Что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становится</a:t>
            </a:r>
            <a:r>
              <a:rPr b="1" dirty="0" smtClean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обязательным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для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всех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детских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садов</a:t>
            </a:r>
            <a:r>
              <a:rPr lang="ru-RU" b="1" dirty="0">
                <a:solidFill>
                  <a:srgbClr val="C00000"/>
                </a:solidFill>
              </a:rPr>
              <a:t>?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897551" y="1825625"/>
            <a:ext cx="9456249" cy="4351338"/>
          </a:xfrm>
        </p:spPr>
        <p:txBody>
          <a:bodyPr/>
          <a:lstStyle/>
          <a:p>
            <a:pPr marL="0" indent="0">
              <a:buNone/>
            </a:pP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sz="2800" b="1" dirty="0" smtClean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 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Обязательной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к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выполнению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станет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и федеральная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рабочая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программа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воспитания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и</a:t>
            </a:r>
            <a:r>
              <a:rPr lang="ru-RU"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федеральный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календарный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план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воспитательной</a:t>
            </a:r>
            <a:r>
              <a:rPr sz="2800" b="1" dirty="0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работы</a:t>
            </a:r>
            <a:endParaRPr sz="2800" b="1" dirty="0">
              <a:solidFill>
                <a:schemeClr val="tx1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43378" y="1334737"/>
            <a:ext cx="4902929" cy="466945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159789" y="279999"/>
            <a:ext cx="10515600" cy="1325563"/>
          </a:xfrm>
        </p:spPr>
        <p:txBody>
          <a:bodyPr/>
          <a:lstStyle/>
          <a:p>
            <a:pPr algn="ctr"/>
            <a:r>
              <a:rPr b="1" dirty="0" err="1">
                <a:solidFill>
                  <a:srgbClr val="C00000"/>
                </a:solidFill>
              </a:rPr>
              <a:t>Как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будут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применять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smtClean="0">
                <a:solidFill>
                  <a:srgbClr val="C00000"/>
                </a:solidFill>
              </a:rPr>
              <a:t>ФОП</a:t>
            </a:r>
            <a:r>
              <a:rPr lang="ru-RU" b="1" dirty="0" smtClean="0">
                <a:solidFill>
                  <a:srgbClr val="C00000"/>
                </a:solidFill>
              </a:rPr>
              <a:t> ДО?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37772" y="2144696"/>
            <a:ext cx="6798411" cy="3859496"/>
          </a:xfrm>
        </p:spPr>
        <p:txBody>
          <a:bodyPr/>
          <a:lstStyle/>
          <a:p>
            <a:pPr marL="0" indent="0">
              <a:buNone/>
            </a:pP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 -</a:t>
            </a:r>
            <a:r>
              <a:rPr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основ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а</a:t>
            </a:r>
            <a:r>
              <a:rPr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для разработки образовательной программы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детского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сада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.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Детские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сады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сохраняют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право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разработки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собственных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образовательных программ,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но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их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содержание и планируемые результаты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должны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быть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не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ниже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,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чем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в </a:t>
            </a:r>
            <a:r>
              <a:rPr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ФОП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ДО.</a:t>
            </a:r>
            <a:endParaRPr b="1" dirty="0">
              <a:solidFill>
                <a:schemeClr val="accent6">
                  <a:lumMod val="75000"/>
                </a:schemeClr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860" y="440429"/>
            <a:ext cx="9854005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Основная задача ФОП </a:t>
            </a:r>
            <a:r>
              <a:rPr lang="ru-RU" sz="2400" b="1" dirty="0" smtClean="0">
                <a:solidFill>
                  <a:srgbClr val="C00000"/>
                </a:solidFill>
              </a:rPr>
              <a:t>ДО— </a:t>
            </a:r>
            <a:r>
              <a:rPr lang="ru-RU" sz="2400" b="1" dirty="0">
                <a:solidFill>
                  <a:srgbClr val="C00000"/>
                </a:solidFill>
              </a:rPr>
              <a:t>обеспечить качественное образование и развитие детей в соответствии с требованиями </a:t>
            </a:r>
            <a:r>
              <a:rPr lang="ru-RU" sz="2400" b="1" dirty="0" smtClean="0">
                <a:solidFill>
                  <a:srgbClr val="C00000"/>
                </a:solidFill>
              </a:rPr>
              <a:t>ФГОС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ДО.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193" y="3758671"/>
            <a:ext cx="2558104" cy="2614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3769" y="15033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Программа </a:t>
            </a:r>
            <a:r>
              <a:rPr lang="ru-RU" sz="2400" b="1" dirty="0" smtClean="0">
                <a:solidFill>
                  <a:srgbClr val="7030A0"/>
                </a:solidFill>
              </a:rPr>
              <a:t>позволяет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9321442">
            <a:off x="3652191" y="2131847"/>
            <a:ext cx="1517695" cy="584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7356" y="31057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+mj-lt"/>
              </a:rPr>
              <a:t>педагогам эффективно организовывать учебный процесс и следить за прогрессом каждого </a:t>
            </a:r>
            <a:r>
              <a:rPr lang="ru-RU" sz="2000" b="1" dirty="0" smtClean="0">
                <a:solidFill>
                  <a:srgbClr val="00B050"/>
                </a:solidFill>
                <a:latin typeface="+mj-lt"/>
              </a:rPr>
              <a:t>ребенка</a:t>
            </a:r>
            <a:endParaRPr lang="ru-RU" sz="20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41763" y="1946426"/>
            <a:ext cx="1266615" cy="10217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48688" y="3358389"/>
            <a:ext cx="4120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родителям — быть в курсе происходящего и участвовать в образовательном процессе своего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ребенка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0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8" y="209677"/>
            <a:ext cx="10515600" cy="919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Отличие между </a:t>
            </a:r>
            <a:r>
              <a:rPr lang="ru-RU" b="1" dirty="0" smtClean="0">
                <a:solidFill>
                  <a:srgbClr val="C00000"/>
                </a:solidFill>
              </a:rPr>
              <a:t>ФГОС  ДО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ФОП ДО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7508180"/>
              </p:ext>
            </p:extLst>
          </p:nvPr>
        </p:nvGraphicFramePr>
        <p:xfrm>
          <a:off x="2017713" y="987425"/>
          <a:ext cx="9158287" cy="4237038"/>
        </p:xfrm>
        <a:graphic>
          <a:graphicData uri="http://schemas.openxmlformats.org/presentationml/2006/ole">
            <p:oleObj spid="_x0000_s1027" name="Документ" r:id="rId3" imgW="9245294" imgH="4292268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44040" y="5249317"/>
            <a:ext cx="9619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+mj-lt"/>
              </a:rPr>
              <a:t>В целом, ФГОС и ФОП являются важными инструментами, содействующими развитию и улучшению дошкольного образования. Оба подхода должны сопровождать друг друга, чтобы обеспечить качественное образование и 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развитие воспитанников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60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366</Words>
  <Application>Microsoft Office PowerPoint</Application>
  <PresentationFormat>Произвольный</PresentationFormat>
  <Paragraphs>38</Paragraphs>
  <Slides>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 умолчанию</vt:lpstr>
      <vt:lpstr>Документ Microsoft Office Word</vt:lpstr>
      <vt:lpstr>ЗНАКОМСТВО РОДИТЕЛЕЙ С ФОП ДО</vt:lpstr>
      <vt:lpstr>Что такое ФОП?</vt:lpstr>
      <vt:lpstr>Какая цель у внедрения ФОП?</vt:lpstr>
      <vt:lpstr>Функции ФОП ДО</vt:lpstr>
      <vt:lpstr>Что становится обязательным для всех детских садов?</vt:lpstr>
      <vt:lpstr>Как будут применять ФОП ДО?</vt:lpstr>
      <vt:lpstr>Основная задача ФОП ДО— обеспечить качественное образование и развитие детей в соответствии с требованиями ФГОС ДО. </vt:lpstr>
      <vt:lpstr>Отличие между ФГОС  ДО и ФОП ДО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FFF5589</cp:lastModifiedBy>
  <cp:revision>27</cp:revision>
  <dcterms:created xsi:type="dcterms:W3CDTF">2023-11-02T16:07:33Z</dcterms:created>
  <dcterms:modified xsi:type="dcterms:W3CDTF">2023-11-03T09:33:18Z</dcterms:modified>
</cp:coreProperties>
</file>