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79" r:id="rId4"/>
    <p:sldId id="278" r:id="rId5"/>
    <p:sldId id="260" r:id="rId6"/>
    <p:sldId id="257" r:id="rId7"/>
    <p:sldId id="277" r:id="rId8"/>
    <p:sldId id="281" r:id="rId9"/>
    <p:sldId id="282" r:id="rId10"/>
    <p:sldId id="280" r:id="rId11"/>
    <p:sldId id="283" r:id="rId12"/>
    <p:sldId id="276" r:id="rId13"/>
    <p:sldId id="284" r:id="rId14"/>
    <p:sldId id="285" r:id="rId15"/>
    <p:sldId id="274" r:id="rId16"/>
    <p:sldId id="275" r:id="rId17"/>
    <p:sldId id="269" r:id="rId18"/>
    <p:sldId id="271" r:id="rId19"/>
    <p:sldId id="272" r:id="rId20"/>
    <p:sldId id="273" r:id="rId21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9799D70-0525-4239-A69A-CB4D6D6C25AE}">
          <p14:sldIdLst>
            <p14:sldId id="256"/>
            <p14:sldId id="279"/>
            <p14:sldId id="278"/>
            <p14:sldId id="260"/>
            <p14:sldId id="257"/>
            <p14:sldId id="277"/>
            <p14:sldId id="281"/>
            <p14:sldId id="282"/>
            <p14:sldId id="280"/>
            <p14:sldId id="283"/>
            <p14:sldId id="276"/>
            <p14:sldId id="284"/>
            <p14:sldId id="285"/>
            <p14:sldId id="274"/>
            <p14:sldId id="275"/>
            <p14:sldId id="269"/>
            <p14:sldId id="271"/>
            <p14:sldId id="272"/>
            <p14:sldId id="27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1" d="100"/>
          <a:sy n="51" d="100"/>
        </p:scale>
        <p:origin x="-1008" y="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6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6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6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pic>
        <p:nvPicPr>
          <p:cNvPr id="37" name="Рисунок 36"/>
          <p:cNvPicPr/>
          <p:nvPr/>
        </p:nvPicPr>
        <p:blipFill>
          <a:blip r:embed="rId2"/>
          <a:stretch>
            <a:fillRect/>
          </a:stretch>
        </p:blipFill>
        <p:spPr>
          <a:xfrm>
            <a:off x="1735560" y="1600200"/>
            <a:ext cx="5672520" cy="4525920"/>
          </a:xfrm>
          <a:prstGeom prst="rect">
            <a:avLst/>
          </a:prstGeom>
          <a:ln>
            <a:noFill/>
          </a:ln>
        </p:spPr>
      </p:pic>
      <p:pic>
        <p:nvPicPr>
          <p:cNvPr id="38" name="Рисунок 37"/>
          <p:cNvPicPr/>
          <p:nvPr/>
        </p:nvPicPr>
        <p:blipFill>
          <a:blip r:embed="rId2"/>
          <a:stretch>
            <a:fillRect/>
          </a:stretch>
        </p:blipFill>
        <p:spPr>
          <a:xfrm>
            <a:off x="1735560" y="1600200"/>
            <a:ext cx="5672520" cy="4525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94220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6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6985471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6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841776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6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15197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6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10059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299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9757557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6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3778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6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6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96162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6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273794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6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51177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6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890271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6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pic>
        <p:nvPicPr>
          <p:cNvPr id="37" name="Рисунок 36"/>
          <p:cNvPicPr/>
          <p:nvPr/>
        </p:nvPicPr>
        <p:blipFill>
          <a:blip r:embed="rId2"/>
          <a:stretch>
            <a:fillRect/>
          </a:stretch>
        </p:blipFill>
        <p:spPr>
          <a:xfrm>
            <a:off x="1735560" y="1600200"/>
            <a:ext cx="5672520" cy="4525920"/>
          </a:xfrm>
          <a:prstGeom prst="rect">
            <a:avLst/>
          </a:prstGeom>
          <a:ln>
            <a:noFill/>
          </a:ln>
        </p:spPr>
      </p:pic>
      <p:pic>
        <p:nvPicPr>
          <p:cNvPr id="38" name="Рисунок 37"/>
          <p:cNvPicPr/>
          <p:nvPr/>
        </p:nvPicPr>
        <p:blipFill>
          <a:blip r:embed="rId2"/>
          <a:stretch>
            <a:fillRect/>
          </a:stretch>
        </p:blipFill>
        <p:spPr>
          <a:xfrm>
            <a:off x="1735560" y="1600200"/>
            <a:ext cx="5672520" cy="45259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4552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6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6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6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299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6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6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6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r>
              <a:rPr lang="en-US" sz="4400">
                <a:latin typeface="Times New Roman"/>
              </a:rPr>
              <a:t>Click to edit the title text format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/>
          <a:lstStyle/>
          <a:p>
            <a:pPr>
              <a:buFont typeface="Times New Roman"/>
              <a:buChar char="•"/>
            </a:pPr>
            <a:r>
              <a:rPr lang="en-US" sz="3200">
                <a:latin typeface="Times New Roman"/>
              </a:rPr>
              <a:t>Click to edit the outline text format</a:t>
            </a:r>
            <a:endParaRPr/>
          </a:p>
          <a:p>
            <a:pPr lvl="1">
              <a:buFont typeface="Times New Roman"/>
              <a:buChar char="–"/>
            </a:pPr>
            <a:r>
              <a:rPr lang="en-US" sz="2800">
                <a:latin typeface="Times New Roman"/>
              </a:rPr>
              <a:t>Second Outline Level</a:t>
            </a:r>
            <a:endParaRPr/>
          </a:p>
          <a:p>
            <a:pPr lvl="2">
              <a:buFont typeface="Times New Roman"/>
              <a:buChar char="•"/>
            </a:pPr>
            <a:r>
              <a:rPr lang="en-US" sz="2400">
                <a:latin typeface="Times New Roman"/>
              </a:rPr>
              <a:t>Third Outline Level</a:t>
            </a:r>
            <a:endParaRPr/>
          </a:p>
          <a:p>
            <a:pPr lvl="3">
              <a:buFont typeface="Times New Roman"/>
              <a:buChar char="–"/>
            </a:pPr>
            <a:r>
              <a:rPr lang="en-US" sz="2000">
                <a:latin typeface="Times New Roman"/>
              </a:rPr>
              <a:t>Fourth Outline Level</a:t>
            </a:r>
            <a:endParaRPr/>
          </a:p>
          <a:p>
            <a:pPr lvl="4">
              <a:buFont typeface="Times New Roman"/>
              <a:buChar char="»"/>
            </a:pPr>
            <a:r>
              <a:rPr lang="en-US" sz="2000">
                <a:latin typeface="Times New Roman"/>
              </a:rPr>
              <a:t>Fifth Outline Level</a:t>
            </a:r>
            <a:endParaRPr/>
          </a:p>
          <a:p>
            <a:pPr lvl="5">
              <a:buFont typeface="Times New Roman"/>
              <a:buChar char="»"/>
            </a:pPr>
            <a:r>
              <a:rPr lang="en-US" sz="2000">
                <a:latin typeface="Times New Roman"/>
              </a:rPr>
              <a:t>Sixth Outline Level</a:t>
            </a:r>
            <a:endParaRPr/>
          </a:p>
          <a:p>
            <a:pPr lvl="6">
              <a:buFont typeface="Times New Roman"/>
              <a:buChar char="»"/>
            </a:pPr>
            <a:r>
              <a:rPr lang="en-US" sz="2000">
                <a:latin typeface="Times New Roman"/>
              </a:rPr>
              <a:t>Seventh Outline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</p:spPr>
        <p:txBody>
          <a:bodyPr lIns="90000" tIns="46800" rIns="90000" bIns="46800"/>
          <a:lstStyle/>
          <a:p>
            <a:fld id="{64793B94-9BAA-4678-A8AC-FBA09DED8BB0}" type="slidenum">
              <a:rPr lang="ru-RU">
                <a:latin typeface="Times New Roman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r>
              <a:rPr lang="en-US" sz="4400">
                <a:latin typeface="Times New Roman"/>
              </a:rPr>
              <a:t>Click to edit the title text format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/>
          <a:lstStyle/>
          <a:p>
            <a:pPr>
              <a:buFont typeface="Times New Roman"/>
              <a:buChar char="•"/>
            </a:pPr>
            <a:r>
              <a:rPr lang="en-US" sz="3200">
                <a:latin typeface="Times New Roman"/>
              </a:rPr>
              <a:t>Click to edit the outline text format</a:t>
            </a:r>
            <a:endParaRPr/>
          </a:p>
          <a:p>
            <a:pPr lvl="1">
              <a:buFont typeface="Times New Roman"/>
              <a:buChar char="–"/>
            </a:pPr>
            <a:r>
              <a:rPr lang="en-US" sz="2800">
                <a:latin typeface="Times New Roman"/>
              </a:rPr>
              <a:t>Second Outline Level</a:t>
            </a:r>
            <a:endParaRPr/>
          </a:p>
          <a:p>
            <a:pPr lvl="2">
              <a:buFont typeface="Times New Roman"/>
              <a:buChar char="•"/>
            </a:pPr>
            <a:r>
              <a:rPr lang="en-US" sz="2400">
                <a:latin typeface="Times New Roman"/>
              </a:rPr>
              <a:t>Third Outline Level</a:t>
            </a:r>
            <a:endParaRPr/>
          </a:p>
          <a:p>
            <a:pPr lvl="3">
              <a:buFont typeface="Times New Roman"/>
              <a:buChar char="–"/>
            </a:pPr>
            <a:r>
              <a:rPr lang="en-US" sz="2000">
                <a:latin typeface="Times New Roman"/>
              </a:rPr>
              <a:t>Fourth Outline Level</a:t>
            </a:r>
            <a:endParaRPr/>
          </a:p>
          <a:p>
            <a:pPr lvl="4">
              <a:buFont typeface="Times New Roman"/>
              <a:buChar char="»"/>
            </a:pPr>
            <a:r>
              <a:rPr lang="en-US" sz="2000">
                <a:latin typeface="Times New Roman"/>
              </a:rPr>
              <a:t>Fifth Outline Level</a:t>
            </a:r>
            <a:endParaRPr/>
          </a:p>
          <a:p>
            <a:pPr lvl="5">
              <a:buFont typeface="Times New Roman"/>
              <a:buChar char="»"/>
            </a:pPr>
            <a:r>
              <a:rPr lang="en-US" sz="2000">
                <a:latin typeface="Times New Roman"/>
              </a:rPr>
              <a:t>Sixth Outline Level</a:t>
            </a:r>
            <a:endParaRPr/>
          </a:p>
          <a:p>
            <a:pPr lvl="6">
              <a:buFont typeface="Times New Roman"/>
              <a:buChar char="»"/>
            </a:pPr>
            <a:r>
              <a:rPr lang="en-US" sz="2000">
                <a:latin typeface="Times New Roman"/>
              </a:rPr>
              <a:t>Seventh Outline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</p:spPr>
        <p:txBody>
          <a:bodyPr lIns="90000" tIns="46800" rIns="90000" bIns="46800"/>
          <a:lstStyle/>
          <a:p>
            <a:fld id="{6664711C-4BC3-4B9A-861B-615D7A8128C6}" type="slidenum">
              <a:rPr lang="ru-RU">
                <a:solidFill>
                  <a:prstClr val="black"/>
                </a:solidFill>
                <a:latin typeface="Times New Roman"/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631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4648320" y="1600200"/>
            <a:ext cx="4038480" cy="2185920"/>
          </a:xfrm>
          <a:prstGeom prst="rect">
            <a:avLst/>
          </a:prstGeom>
        </p:spPr>
      </p:sp>
      <p:pic>
        <p:nvPicPr>
          <p:cNvPr id="40" name="Picture 4" descr="Рисунок1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41" name="TextShape 2"/>
          <p:cNvSpPr txBox="1"/>
          <p:nvPr/>
        </p:nvSpPr>
        <p:spPr>
          <a:xfrm>
            <a:off x="457200" y="-46800"/>
            <a:ext cx="8229600" cy="151164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sp>
        <p:nvSpPr>
          <p:cNvPr id="42" name="TextShape 3"/>
          <p:cNvSpPr txBox="1"/>
          <p:nvPr/>
        </p:nvSpPr>
        <p:spPr>
          <a:xfrm>
            <a:off x="457200" y="1295400"/>
            <a:ext cx="5867280" cy="483072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Times New Roman"/>
              </a:rPr>
              <a:t>Су-</a:t>
            </a:r>
            <a:r>
              <a:rPr lang="ru-RU" sz="3600" b="1" i="1" dirty="0" err="1" smtClean="0">
                <a:solidFill>
                  <a:srgbClr val="C00000"/>
                </a:solidFill>
                <a:latin typeface="Times New Roman"/>
              </a:rPr>
              <a:t>Джок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/>
              </a:rPr>
              <a:t> терапия как </a:t>
            </a:r>
            <a:r>
              <a:rPr lang="ru-RU" sz="3600" b="1" i="1" dirty="0" err="1" smtClean="0">
                <a:solidFill>
                  <a:srgbClr val="C00000"/>
                </a:solidFill>
                <a:latin typeface="Times New Roman"/>
              </a:rPr>
              <a:t>здоровьесберегающая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/>
              </a:rPr>
              <a:t> технология </a:t>
            </a:r>
            <a:endParaRPr dirty="0">
              <a:solidFill>
                <a:srgbClr val="C00000"/>
              </a:solidFill>
            </a:endParaRPr>
          </a:p>
          <a:p>
            <a:pPr algn="ctr"/>
            <a:r>
              <a:rPr lang="ru-RU" sz="3600" b="1" i="1" dirty="0">
                <a:solidFill>
                  <a:srgbClr val="C00000"/>
                </a:solidFill>
                <a:latin typeface="Times New Roman"/>
              </a:rPr>
              <a:t>при коррекции речевых нарушений </a:t>
            </a:r>
            <a:endParaRPr dirty="0">
              <a:solidFill>
                <a:srgbClr val="C00000"/>
              </a:solidFill>
            </a:endParaRPr>
          </a:p>
          <a:p>
            <a:pPr algn="ctr"/>
            <a:r>
              <a:rPr lang="ru-RU" sz="3600" b="1" i="1" dirty="0">
                <a:solidFill>
                  <a:srgbClr val="C00000"/>
                </a:solidFill>
                <a:latin typeface="Times New Roman"/>
              </a:rPr>
              <a:t>у дошкольников 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43" name="TextShape 4"/>
          <p:cNvSpPr txBox="1"/>
          <p:nvPr/>
        </p:nvSpPr>
        <p:spPr>
          <a:xfrm>
            <a:off x="1981200" y="4086225"/>
            <a:ext cx="5410440" cy="2819520"/>
          </a:xfrm>
          <a:prstGeom prst="rect">
            <a:avLst/>
          </a:prstGeom>
        </p:spPr>
        <p:txBody>
          <a:bodyPr/>
          <a:lstStyle/>
          <a:p>
            <a:pPr algn="r"/>
            <a:endParaRPr/>
          </a:p>
          <a:p>
            <a:pPr algn="r"/>
            <a:endParaRPr/>
          </a:p>
          <a:p>
            <a:pPr algn="r"/>
            <a:endParaRPr/>
          </a:p>
          <a:p>
            <a:pPr algn="r"/>
            <a:endParaRPr/>
          </a:p>
        </p:txBody>
      </p:sp>
    </p:spTree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Рисунок1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371600" y="914466"/>
            <a:ext cx="5486400" cy="5029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ru-RU" sz="2800" b="1" i="1" dirty="0">
                <a:solidFill>
                  <a:srgbClr val="C00000"/>
                </a:solidFill>
                <a:latin typeface="Times New Roman"/>
              </a:rPr>
              <a:t>1. Массаж Су-</a:t>
            </a:r>
            <a:r>
              <a:rPr lang="ru-RU" sz="2800" b="1" i="1" dirty="0" err="1">
                <a:solidFill>
                  <a:srgbClr val="C00000"/>
                </a:solidFill>
                <a:latin typeface="Times New Roman"/>
              </a:rPr>
              <a:t>Джок</a:t>
            </a:r>
            <a:r>
              <a:rPr lang="ru-RU" sz="2800" b="1" i="1" dirty="0">
                <a:solidFill>
                  <a:srgbClr val="C00000"/>
                </a:solidFill>
                <a:latin typeface="Times New Roman"/>
              </a:rPr>
              <a:t> шарами </a:t>
            </a:r>
            <a:r>
              <a:rPr lang="ru-RU" sz="2800" i="1" dirty="0">
                <a:solidFill>
                  <a:srgbClr val="C00000"/>
                </a:solidFill>
                <a:latin typeface="Times New Roman"/>
              </a:rPr>
              <a:t>(повторение слов и выполнение действий в соответствии с текстом)</a:t>
            </a:r>
            <a:endParaRPr lang="ru-RU" i="1" dirty="0">
              <a:solidFill>
                <a:srgbClr val="C00000"/>
              </a:solidFill>
            </a:endParaRPr>
          </a:p>
          <a:p>
            <a:pPr lvl="0" algn="just"/>
            <a:r>
              <a:rPr lang="ru-RU" sz="24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мячом круги катаю,</a:t>
            </a:r>
          </a:p>
          <a:p>
            <a:pPr lvl="0" algn="just"/>
            <a:r>
              <a:rPr lang="ru-RU" sz="24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Взад - вперед его гоняю.</a:t>
            </a:r>
          </a:p>
          <a:p>
            <a:pPr lvl="0" algn="just"/>
            <a:r>
              <a:rPr lang="ru-RU" sz="24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 поглажу я ладошку.</a:t>
            </a:r>
          </a:p>
          <a:p>
            <a:pPr lvl="0" algn="just"/>
            <a:r>
              <a:rPr lang="ru-RU" sz="24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Будто я сметаю крошку,</a:t>
            </a:r>
          </a:p>
          <a:p>
            <a:pPr lvl="0" algn="just"/>
            <a:r>
              <a:rPr lang="ru-RU" sz="24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сожму его немножко,</a:t>
            </a:r>
          </a:p>
          <a:p>
            <a:pPr lvl="0" algn="just"/>
            <a:r>
              <a:rPr lang="ru-RU" sz="24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сжимает лапу кошка,</a:t>
            </a:r>
          </a:p>
          <a:p>
            <a:pPr lvl="0" algn="just"/>
            <a:r>
              <a:rPr lang="ru-RU" sz="24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Каждым пальцем мяч прижму,</a:t>
            </a:r>
          </a:p>
          <a:p>
            <a:pPr lvl="0" algn="just"/>
            <a:r>
              <a:rPr lang="ru-RU" sz="24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другой рукой начну.</a:t>
            </a:r>
            <a:endParaRPr lang="ru-RU" sz="2400" b="1" i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67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Рисунок1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28600" y="685800"/>
            <a:ext cx="838200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Массаж пальцев эластичным кольцом </a:t>
            </a:r>
            <a:r>
              <a:rPr lang="ru-RU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(поочередно надевать массажные кольца </a:t>
            </a:r>
            <a:endParaRPr lang="ru-RU" sz="2800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палец, проговаривая </a:t>
            </a:r>
            <a:r>
              <a:rPr lang="ru-RU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стих-е</a:t>
            </a:r>
          </a:p>
          <a:p>
            <a:pPr lvl="0"/>
            <a:r>
              <a:rPr lang="ru-RU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пальчиковой гимнастики</a:t>
            </a:r>
            <a:r>
              <a:rPr lang="ru-RU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/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 – два – три – четыре – пять,  </a:t>
            </a:r>
            <a:endParaRPr lang="ru-RU" sz="2400" b="1" dirty="0" smtClean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/разгибать пальцы по одному/</a:t>
            </a:r>
          </a:p>
          <a:p>
            <a:pPr lvl="0" algn="just"/>
            <a:r>
              <a:rPr lang="ru-RU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Вышли пальцы погулять,</a:t>
            </a:r>
          </a:p>
          <a:p>
            <a:pPr lvl="0" algn="just"/>
            <a:r>
              <a:rPr lang="ru-RU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пальчик самый сильный, самый толстый и большой.</a:t>
            </a:r>
          </a:p>
          <a:p>
            <a:pPr lvl="0" algn="just"/>
            <a:r>
              <a:rPr lang="ru-RU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пальчик для того, чтоб показывать его.</a:t>
            </a:r>
          </a:p>
          <a:p>
            <a:pPr lvl="0" algn="just"/>
            <a:r>
              <a:rPr lang="ru-RU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пальчик самый длинный и стоит он в середине.</a:t>
            </a:r>
          </a:p>
          <a:p>
            <a:pPr lvl="0" algn="just"/>
            <a:r>
              <a:rPr lang="ru-RU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пальчик </a:t>
            </a:r>
            <a:r>
              <a:rPr lang="ru-RU" sz="24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безымянный, избалованный </a:t>
            </a:r>
            <a:r>
              <a:rPr lang="ru-RU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самый.</a:t>
            </a:r>
          </a:p>
          <a:p>
            <a:pPr lvl="0" algn="just"/>
            <a:r>
              <a:rPr lang="ru-RU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мизинчик, хоть и мал, очень ловок и удал.</a:t>
            </a:r>
            <a:endParaRPr lang="ru-RU" sz="24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9239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Рисунок1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609600" y="381000"/>
            <a:ext cx="7772400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При автоматизации звуков. </a:t>
            </a:r>
            <a:r>
              <a:rPr lang="ru-RU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(поочередно надевать кольцо на каждый палец, одновременно проговаривая стихотворение для автоматизации звука Ш)</a:t>
            </a:r>
          </a:p>
          <a:p>
            <a:pPr lvl="0" algn="just"/>
            <a:r>
              <a:rPr lang="ru-RU" sz="24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ru-RU" sz="24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правой руке:</a:t>
            </a:r>
          </a:p>
          <a:p>
            <a:pPr lvl="0" algn="just"/>
            <a:r>
              <a:rPr lang="ru-RU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малыш-Илюша, (на большой палец)</a:t>
            </a:r>
          </a:p>
          <a:p>
            <a:pPr lvl="0" algn="just"/>
            <a:r>
              <a:rPr lang="ru-RU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малыш-Ванюша, (указательный)</a:t>
            </a:r>
          </a:p>
          <a:p>
            <a:pPr lvl="0" algn="just"/>
            <a:r>
              <a:rPr lang="ru-RU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малыш-Алеша,    (средний)</a:t>
            </a:r>
          </a:p>
          <a:p>
            <a:pPr lvl="0" algn="just"/>
            <a:r>
              <a:rPr lang="ru-RU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малыш-Антоша, (безымянный)</a:t>
            </a:r>
          </a:p>
          <a:p>
            <a:pPr lvl="0" algn="just"/>
            <a:r>
              <a:rPr lang="ru-RU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меньшого малыша </a:t>
            </a:r>
            <a:endParaRPr lang="ru-RU" sz="2400" b="1" dirty="0" smtClean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4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зовут </a:t>
            </a:r>
            <a:r>
              <a:rPr lang="ru-RU" sz="24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Мишуткою</a:t>
            </a:r>
            <a:r>
              <a:rPr lang="ru-RU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друзья. (мизинец)</a:t>
            </a:r>
          </a:p>
          <a:p>
            <a:pPr lvl="0" algn="just"/>
            <a:r>
              <a:rPr lang="ru-RU" sz="24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ru-RU" sz="24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левой руке:</a:t>
            </a:r>
          </a:p>
          <a:p>
            <a:pPr lvl="0" algn="just"/>
            <a:r>
              <a:rPr lang="ru-RU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 малышка-Танюша, (на большой палец)</a:t>
            </a:r>
          </a:p>
          <a:p>
            <a:pPr lvl="0" algn="just"/>
            <a:r>
              <a:rPr lang="ru-RU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 малышка-Ксюша,   (указательный)</a:t>
            </a:r>
          </a:p>
          <a:p>
            <a:pPr lvl="0" algn="just"/>
            <a:r>
              <a:rPr lang="ru-RU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 малышка-Маша,   (средний)</a:t>
            </a:r>
          </a:p>
          <a:p>
            <a:pPr lvl="0" algn="just"/>
            <a:r>
              <a:rPr lang="ru-RU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 малышка-Даша,   (безымянный)</a:t>
            </a:r>
          </a:p>
          <a:p>
            <a:pPr lvl="0" algn="just"/>
            <a:r>
              <a:rPr lang="ru-RU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меньшую зовут Наташа.   (мизинец)</a:t>
            </a:r>
            <a:endParaRPr lang="ru-RU" sz="24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67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Рисунок1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685800" y="1295400"/>
            <a:ext cx="815340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Использование Су-</a:t>
            </a:r>
            <a:r>
              <a:rPr lang="ru-RU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шаров при совершенствовании лексико-грамматических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категорий</a:t>
            </a:r>
          </a:p>
          <a:p>
            <a:pPr lvl="0"/>
            <a:endParaRPr lang="ru-RU" sz="28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Times New Roman"/>
              <a:buChar char="•"/>
            </a:pPr>
            <a:r>
              <a:rPr lang="ru-RU" sz="24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«Один-много».</a:t>
            </a:r>
            <a:r>
              <a:rPr lang="ru-RU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b="1" dirty="0" smtClean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4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 </a:t>
            </a:r>
            <a:r>
              <a:rPr lang="ru-RU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катит «чудо-шарик» по столу ребенку, </a:t>
            </a:r>
            <a:endParaRPr lang="ru-RU" sz="2400" b="1" dirty="0" smtClean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4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называя </a:t>
            </a:r>
            <a:r>
              <a:rPr lang="ru-RU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в единственном числе. Ребенок, поймав ладонью шарик, откатывает его назад, называя существительные во множественном числе</a:t>
            </a:r>
            <a:r>
              <a:rPr lang="ru-RU" sz="24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endParaRPr lang="ru-RU" sz="2400" b="1" dirty="0" smtClean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24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Times New Roman"/>
              <a:buChar char="•"/>
            </a:pPr>
            <a:r>
              <a:rPr lang="ru-RU" sz="24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Аналогично проводятся упражнения «Назови ласково», «Скажи наоборот».</a:t>
            </a:r>
            <a:endParaRPr lang="ru-RU" sz="24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67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0" y="-237240"/>
            <a:ext cx="7772400" cy="5205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sp>
        <p:nvSpPr>
          <p:cNvPr id="103" name="TextShape 2"/>
          <p:cNvSpPr txBox="1"/>
          <p:nvPr/>
        </p:nvSpPr>
        <p:spPr>
          <a:xfrm>
            <a:off x="-360" y="0"/>
            <a:ext cx="6172200" cy="6858000"/>
          </a:xfrm>
          <a:prstGeom prst="rect">
            <a:avLst/>
          </a:prstGeom>
        </p:spPr>
        <p:txBody>
          <a:bodyPr/>
          <a:lstStyle/>
          <a:p>
            <a:pPr algn="ctr"/>
            <a:endParaRPr dirty="0"/>
          </a:p>
        </p:txBody>
      </p:sp>
      <p:pic>
        <p:nvPicPr>
          <p:cNvPr id="5" name="Picture 4" descr="Рисунок1"/>
          <p:cNvPicPr/>
          <p:nvPr/>
        </p:nvPicPr>
        <p:blipFill>
          <a:blip r:embed="rId2"/>
          <a:stretch>
            <a:fillRect/>
          </a:stretch>
        </p:blipFill>
        <p:spPr>
          <a:xfrm>
            <a:off x="12441" y="2304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381000" y="331229"/>
            <a:ext cx="8229600" cy="545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ru-RU" dirty="0">
              <a:solidFill>
                <a:prstClr val="black"/>
              </a:solidFill>
            </a:endParaRPr>
          </a:p>
          <a:p>
            <a:pPr lvl="0" algn="just"/>
            <a:endParaRPr lang="ru-RU" dirty="0">
              <a:solidFill>
                <a:prstClr val="black"/>
              </a:solidFill>
            </a:endParaRPr>
          </a:p>
          <a:p>
            <a:pPr lvl="0" algn="just">
              <a:lnSpc>
                <a:spcPct val="115000"/>
              </a:lnSpc>
            </a:pP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 Использование Су–</a:t>
            </a:r>
            <a:r>
              <a:rPr lang="ru-RU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шаров для развития памяти и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внимания</a:t>
            </a:r>
          </a:p>
          <a:p>
            <a:pPr lvl="0" algn="just">
              <a:lnSpc>
                <a:spcPct val="115000"/>
              </a:lnSpc>
            </a:pP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4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Варианты:</a:t>
            </a:r>
          </a:p>
          <a:p>
            <a:pPr lvl="0" algn="just">
              <a:buFont typeface="Times New Roman"/>
              <a:buChar char="•"/>
            </a:pPr>
            <a:r>
              <a:rPr lang="ru-RU" sz="24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выполняют инструкцию: надень </a:t>
            </a:r>
            <a:endParaRPr lang="ru-RU" sz="2400" b="1" i="1" dirty="0" smtClean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4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колечко </a:t>
            </a:r>
            <a:r>
              <a:rPr lang="ru-RU" sz="24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мизинец правой руки, </a:t>
            </a:r>
            <a:r>
              <a:rPr lang="ru-RU" sz="24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возьми</a:t>
            </a:r>
          </a:p>
          <a:p>
            <a:pPr lvl="0" algn="just"/>
            <a:r>
              <a:rPr lang="ru-RU" sz="24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шарик в правую руку и спрячь за спину и т.д.; </a:t>
            </a:r>
            <a:endParaRPr lang="ru-RU" sz="2400" b="1" i="1" dirty="0" smtClean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Times New Roman"/>
              <a:buChar char="•"/>
            </a:pPr>
            <a:endParaRPr lang="ru-RU" sz="2400" b="1" i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Times New Roman"/>
              <a:buChar char="•"/>
            </a:pPr>
            <a:r>
              <a:rPr lang="ru-RU" sz="24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закрывает глаза, взрослый </a:t>
            </a:r>
            <a:r>
              <a:rPr lang="ru-RU" sz="24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надевает</a:t>
            </a:r>
          </a:p>
          <a:p>
            <a:pPr lvl="0" algn="just"/>
            <a:r>
              <a:rPr lang="ru-RU" sz="24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колечко на любой его палец, а тот </a:t>
            </a:r>
            <a:r>
              <a:rPr lang="ru-RU" sz="24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</a:t>
            </a:r>
          </a:p>
          <a:p>
            <a:pPr lvl="0" algn="just"/>
            <a:r>
              <a:rPr lang="ru-RU" sz="24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24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назвать, на какой палец </a:t>
            </a:r>
            <a:endParaRPr lang="ru-RU" sz="2400" b="1" i="1" dirty="0" smtClean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4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какой </a:t>
            </a:r>
            <a:r>
              <a:rPr lang="ru-RU" sz="24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руки надето кольцо.</a:t>
            </a:r>
            <a:endParaRPr lang="ru-RU" sz="2400" b="1" i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wheel spokes="2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Shape 1"/>
          <p:cNvSpPr txBox="1"/>
          <p:nvPr/>
        </p:nvSpPr>
        <p:spPr>
          <a:xfrm>
            <a:off x="0" y="-237240"/>
            <a:ext cx="7772400" cy="5205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sp>
        <p:nvSpPr>
          <p:cNvPr id="106" name="TextShape 2"/>
          <p:cNvSpPr txBox="1"/>
          <p:nvPr/>
        </p:nvSpPr>
        <p:spPr>
          <a:xfrm>
            <a:off x="11160" y="0"/>
            <a:ext cx="6477120" cy="6858000"/>
          </a:xfrm>
          <a:prstGeom prst="rect">
            <a:avLst/>
          </a:prstGeom>
        </p:spPr>
        <p:txBody>
          <a:bodyPr/>
          <a:lstStyle/>
          <a:p>
            <a:pPr algn="ctr"/>
            <a:endParaRPr dirty="0"/>
          </a:p>
        </p:txBody>
      </p:sp>
      <p:pic>
        <p:nvPicPr>
          <p:cNvPr id="5" name="Picture 4" descr="Рисунок1"/>
          <p:cNvPicPr/>
          <p:nvPr/>
        </p:nvPicPr>
        <p:blipFill>
          <a:blip r:embed="rId2"/>
          <a:stretch>
            <a:fillRect/>
          </a:stretch>
        </p:blipFill>
        <p:spPr>
          <a:xfrm>
            <a:off x="-26437" y="2304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04799" y="1295400"/>
            <a:ext cx="7848601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Использование шариков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</a:p>
          <a:p>
            <a:pPr lvl="0" algn="just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звукового  анализа   слов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dirty="0">
              <a:solidFill>
                <a:prstClr val="black"/>
              </a:solidFill>
            </a:endParaRPr>
          </a:p>
          <a:p>
            <a:pPr lvl="0" algn="just"/>
            <a:r>
              <a:rPr lang="ru-RU" sz="24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характеристики звуков </a:t>
            </a:r>
            <a:r>
              <a:rPr lang="ru-RU" sz="24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</a:t>
            </a:r>
          </a:p>
          <a:p>
            <a:pPr lvl="0" algn="just"/>
            <a:r>
              <a:rPr lang="ru-RU" sz="24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массажные шарики трех цветов: </a:t>
            </a:r>
            <a:endParaRPr lang="ru-RU" sz="2400" b="1" i="1" dirty="0" smtClean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4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</a:t>
            </a:r>
            <a:r>
              <a:rPr lang="ru-RU" sz="24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синий, зеленый. </a:t>
            </a:r>
            <a:endParaRPr lang="ru-RU" sz="2400" b="1" i="1" dirty="0" smtClean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4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заданию логопеда </a:t>
            </a:r>
            <a:r>
              <a:rPr lang="ru-RU" sz="24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</a:t>
            </a:r>
          </a:p>
          <a:p>
            <a:pPr lvl="0" algn="just"/>
            <a:r>
              <a:rPr lang="ru-RU" sz="24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показывает </a:t>
            </a:r>
            <a:r>
              <a:rPr lang="ru-RU" sz="24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соответствующий</a:t>
            </a:r>
          </a:p>
          <a:p>
            <a:pPr lvl="0" algn="just"/>
            <a:r>
              <a:rPr lang="ru-RU" sz="24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обозначению звука   шарик.</a:t>
            </a:r>
            <a:endParaRPr lang="ru-RU" sz="2400" b="1" i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wheel spokes="2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Shape 1"/>
          <p:cNvSpPr txBox="1"/>
          <p:nvPr/>
        </p:nvSpPr>
        <p:spPr>
          <a:xfrm>
            <a:off x="456840" y="36720"/>
            <a:ext cx="5791320" cy="5814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sp>
        <p:nvSpPr>
          <p:cNvPr id="84" name="TextShape 2"/>
          <p:cNvSpPr txBox="1"/>
          <p:nvPr/>
        </p:nvSpPr>
        <p:spPr>
          <a:xfrm>
            <a:off x="0" y="0"/>
            <a:ext cx="6400800" cy="6858000"/>
          </a:xfrm>
          <a:prstGeom prst="rect">
            <a:avLst/>
          </a:prstGeom>
        </p:spPr>
        <p:txBody>
          <a:bodyPr/>
          <a:lstStyle/>
          <a:p>
            <a:pPr algn="just"/>
            <a:endParaRPr dirty="0"/>
          </a:p>
          <a:p>
            <a:pPr algn="just"/>
            <a:endParaRPr dirty="0"/>
          </a:p>
          <a:p>
            <a:pPr algn="just"/>
            <a:endParaRPr dirty="0"/>
          </a:p>
          <a:p>
            <a:pPr>
              <a:lnSpc>
                <a:spcPct val="80000"/>
              </a:lnSpc>
            </a:pPr>
            <a:endParaRPr dirty="0"/>
          </a:p>
        </p:txBody>
      </p:sp>
      <p:pic>
        <p:nvPicPr>
          <p:cNvPr id="5" name="Picture 4" descr="Рисунок1"/>
          <p:cNvPicPr/>
          <p:nvPr/>
        </p:nvPicPr>
        <p:blipFill>
          <a:blip r:embed="rId2"/>
          <a:stretch>
            <a:fillRect/>
          </a:stretch>
        </p:blipFill>
        <p:spPr>
          <a:xfrm>
            <a:off x="-26437" y="23040"/>
            <a:ext cx="9144000" cy="6858000"/>
          </a:xfrm>
          <a:prstGeom prst="rect">
            <a:avLst/>
          </a:prstGeom>
          <a:ln>
            <a:noFill/>
          </a:ln>
        </p:spPr>
      </p:pic>
      <p:pic>
        <p:nvPicPr>
          <p:cNvPr id="6" name="Picture 8" descr="SDC17204"/>
          <p:cNvPicPr/>
          <p:nvPr/>
        </p:nvPicPr>
        <p:blipFill>
          <a:blip r:embed="rId3"/>
          <a:stretch>
            <a:fillRect/>
          </a:stretch>
        </p:blipFill>
        <p:spPr>
          <a:xfrm>
            <a:off x="51731" y="2669258"/>
            <a:ext cx="4187880" cy="2670120"/>
          </a:xfrm>
          <a:prstGeom prst="rect">
            <a:avLst/>
          </a:prstGeom>
          <a:ln>
            <a:noFill/>
          </a:ln>
        </p:spPr>
      </p:pic>
      <p:pic>
        <p:nvPicPr>
          <p:cNvPr id="7" name="Picture 7" descr="SDC17223"/>
          <p:cNvPicPr/>
          <p:nvPr/>
        </p:nvPicPr>
        <p:blipFill>
          <a:blip r:embed="rId4"/>
          <a:stretch>
            <a:fillRect/>
          </a:stretch>
        </p:blipFill>
        <p:spPr>
          <a:xfrm>
            <a:off x="4816646" y="3733800"/>
            <a:ext cx="4114800" cy="2511360"/>
          </a:xfrm>
          <a:prstGeom prst="rect">
            <a:avLst/>
          </a:prstGeom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464346" y="1373831"/>
            <a:ext cx="2819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Font typeface="Times New Roman"/>
              <a:buChar char="•"/>
            </a:pPr>
            <a:endParaRPr lang="ru-RU" sz="2400" b="1" i="1" dirty="0" smtClean="0">
              <a:solidFill>
                <a:srgbClr val="0033CC"/>
              </a:solidFill>
              <a:latin typeface="Times New Roman"/>
            </a:endParaRPr>
          </a:p>
          <a:p>
            <a:pPr lvl="0" algn="ctr">
              <a:buFont typeface="Times New Roman"/>
              <a:buChar char="•"/>
            </a:pPr>
            <a:endParaRPr lang="ru-RU" sz="2400" b="1" i="1" dirty="0">
              <a:solidFill>
                <a:srgbClr val="0033CC"/>
              </a:solidFill>
              <a:latin typeface="Times New Roman"/>
            </a:endParaRPr>
          </a:p>
          <a:p>
            <a:pPr lvl="0" algn="ctr">
              <a:buFont typeface="Times New Roman"/>
              <a:buChar char="•"/>
            </a:pPr>
            <a:r>
              <a:rPr lang="ru-RU" sz="2400" b="1" i="1" dirty="0" smtClean="0">
                <a:solidFill>
                  <a:srgbClr val="0033CC"/>
                </a:solidFill>
                <a:latin typeface="Times New Roman"/>
              </a:rPr>
              <a:t>Упражнение </a:t>
            </a:r>
            <a:r>
              <a:rPr lang="ru-RU" sz="2400" b="1" i="1" dirty="0">
                <a:solidFill>
                  <a:srgbClr val="0033CC"/>
                </a:solidFill>
                <a:latin typeface="Times New Roman"/>
              </a:rPr>
              <a:t>для развития </a:t>
            </a:r>
            <a:r>
              <a:rPr lang="ru-RU" sz="2400" b="1" i="1" dirty="0" err="1">
                <a:solidFill>
                  <a:srgbClr val="0033CC"/>
                </a:solidFill>
                <a:latin typeface="Times New Roman"/>
              </a:rPr>
              <a:t>цветовосприятия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9734" y="1143000"/>
            <a:ext cx="35226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i="1" dirty="0">
                <a:solidFill>
                  <a:srgbClr val="0033CC"/>
                </a:solidFill>
                <a:latin typeface="Times New Roman"/>
              </a:rPr>
              <a:t>Упражнения для развития звукового анализа</a:t>
            </a:r>
            <a:endParaRPr lang="ru-RU" sz="24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ransition spd="med">
    <p:zoom dir="in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Shape 1"/>
          <p:cNvSpPr txBox="1"/>
          <p:nvPr/>
        </p:nvSpPr>
        <p:spPr>
          <a:xfrm>
            <a:off x="456840" y="36720"/>
            <a:ext cx="5791320" cy="5814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sp>
        <p:nvSpPr>
          <p:cNvPr id="94" name="TextShape 2"/>
          <p:cNvSpPr txBox="1"/>
          <p:nvPr/>
        </p:nvSpPr>
        <p:spPr>
          <a:xfrm>
            <a:off x="0" y="0"/>
            <a:ext cx="6400800" cy="6858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</a:pPr>
            <a:endParaRPr dirty="0"/>
          </a:p>
        </p:txBody>
      </p:sp>
      <p:pic>
        <p:nvPicPr>
          <p:cNvPr id="5" name="Picture 4" descr="Рисунок1"/>
          <p:cNvPicPr/>
          <p:nvPr/>
        </p:nvPicPr>
        <p:blipFill>
          <a:blip r:embed="rId2"/>
          <a:stretch>
            <a:fillRect/>
          </a:stretch>
        </p:blipFill>
        <p:spPr>
          <a:xfrm>
            <a:off x="12441" y="2304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456840" y="457200"/>
            <a:ext cx="64011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2800" b="1" i="1" dirty="0" smtClean="0">
              <a:solidFill>
                <a:srgbClr val="C00000"/>
              </a:solidFill>
              <a:latin typeface="Times New Roman"/>
            </a:endParaRPr>
          </a:p>
          <a:p>
            <a:pPr lvl="0" algn="ctr"/>
            <a:r>
              <a:rPr lang="ru-RU" sz="2800" b="1" i="1" dirty="0" smtClean="0">
                <a:solidFill>
                  <a:srgbClr val="C00000"/>
                </a:solidFill>
                <a:latin typeface="Times New Roman"/>
              </a:rPr>
              <a:t>Упражнения </a:t>
            </a:r>
            <a:r>
              <a:rPr lang="ru-RU" sz="2800" b="1" i="1" dirty="0">
                <a:solidFill>
                  <a:srgbClr val="C00000"/>
                </a:solidFill>
                <a:latin typeface="Times New Roman"/>
              </a:rPr>
              <a:t>для закрепления счетных операций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7" name="Picture 6" descr="SDC17198"/>
          <p:cNvPicPr/>
          <p:nvPr/>
        </p:nvPicPr>
        <p:blipFill>
          <a:blip r:embed="rId3"/>
          <a:stretch>
            <a:fillRect/>
          </a:stretch>
        </p:blipFill>
        <p:spPr>
          <a:xfrm>
            <a:off x="-152400" y="2137680"/>
            <a:ext cx="8175600" cy="4743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zoom dir="in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Shape 1"/>
          <p:cNvSpPr txBox="1"/>
          <p:nvPr/>
        </p:nvSpPr>
        <p:spPr>
          <a:xfrm>
            <a:off x="228240" y="274320"/>
            <a:ext cx="8458200" cy="1143000"/>
          </a:xfrm>
          <a:prstGeom prst="rect">
            <a:avLst/>
          </a:prstGeom>
        </p:spPr>
        <p:txBody>
          <a:bodyPr anchor="ctr"/>
          <a:lstStyle/>
          <a:p>
            <a:pPr algn="ctr"/>
            <a:endParaRPr dirty="0"/>
          </a:p>
        </p:txBody>
      </p:sp>
      <p:pic>
        <p:nvPicPr>
          <p:cNvPr id="5" name="Picture 4" descr="Рисунок1"/>
          <p:cNvPicPr/>
          <p:nvPr/>
        </p:nvPicPr>
        <p:blipFill>
          <a:blip r:embed="rId2"/>
          <a:stretch>
            <a:fillRect/>
          </a:stretch>
        </p:blipFill>
        <p:spPr>
          <a:xfrm>
            <a:off x="12441" y="23040"/>
            <a:ext cx="9144000" cy="6858000"/>
          </a:xfrm>
          <a:prstGeom prst="rect">
            <a:avLst/>
          </a:prstGeom>
          <a:ln>
            <a:noFill/>
          </a:ln>
        </p:spPr>
      </p:pic>
      <p:pic>
        <p:nvPicPr>
          <p:cNvPr id="6" name="Содержимое 9" descr="http://sadik110.ru/ckfinder/userfiles/images/dop/grac/%D0%A1%D0%A3%20%D0%94%D0%96%D0%9E%D0%9A/%D0%BF%D1%80%D1%83%D0%B6%D0%B8%D0%BD%D0%BD%D1%8B%D0%B9%20%D0%BC%D0%B0%D1%81%D1%81%D0%B0%D0%B6%D1%91%D1%80.png"/>
          <p:cNvPicPr/>
          <p:nvPr/>
        </p:nvPicPr>
        <p:blipFill>
          <a:blip r:embed="rId3"/>
          <a:srcRect l="13417" t="5972" r="8535" b="1493"/>
          <a:stretch>
            <a:fillRect/>
          </a:stretch>
        </p:blipFill>
        <p:spPr>
          <a:xfrm>
            <a:off x="1447800" y="2590800"/>
            <a:ext cx="4357800" cy="3643560"/>
          </a:xfrm>
          <a:prstGeom prst="rect">
            <a:avLst/>
          </a:prstGeom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609600" y="1232654"/>
            <a:ext cx="64291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r>
              <a:rPr lang="ru-RU" sz="4400" b="1" i="1" dirty="0" smtClean="0">
                <a:solidFill>
                  <a:srgbClr val="C00000"/>
                </a:solidFill>
              </a:rPr>
              <a:t>!</a:t>
            </a:r>
            <a:endParaRPr lang="ru-RU" sz="44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Shape 1"/>
          <p:cNvSpPr txBox="1"/>
          <p:nvPr/>
        </p:nvSpPr>
        <p:spPr>
          <a:xfrm>
            <a:off x="0" y="-360"/>
            <a:ext cx="7772400" cy="685800"/>
          </a:xfrm>
          <a:prstGeom prst="rect">
            <a:avLst/>
          </a:prstGeom>
        </p:spPr>
        <p:txBody>
          <a:bodyPr anchor="ctr"/>
          <a:lstStyle/>
          <a:p>
            <a:pPr algn="just"/>
            <a:endParaRPr dirty="0"/>
          </a:p>
        </p:txBody>
      </p:sp>
      <p:sp>
        <p:nvSpPr>
          <p:cNvPr id="100" name="TextShape 2"/>
          <p:cNvSpPr txBox="1"/>
          <p:nvPr/>
        </p:nvSpPr>
        <p:spPr>
          <a:xfrm>
            <a:off x="6120" y="609120"/>
            <a:ext cx="6172200" cy="6242040"/>
          </a:xfrm>
          <a:prstGeom prst="rect">
            <a:avLst/>
          </a:prstGeom>
        </p:spPr>
        <p:txBody>
          <a:bodyPr/>
          <a:lstStyle/>
          <a:p>
            <a:pPr algn="just"/>
            <a:endParaRPr dirty="0"/>
          </a:p>
        </p:txBody>
      </p:sp>
      <p:pic>
        <p:nvPicPr>
          <p:cNvPr id="6" name="Picture 4" descr="Рисунок1"/>
          <p:cNvPicPr/>
          <p:nvPr/>
        </p:nvPicPr>
        <p:blipFill>
          <a:blip r:embed="rId2"/>
          <a:stretch>
            <a:fillRect/>
          </a:stretch>
        </p:blipFill>
        <p:spPr>
          <a:xfrm>
            <a:off x="-26437" y="2304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04800" y="-264319"/>
            <a:ext cx="6553200" cy="6586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Использование шариков при совершенствовании навыков употребления предлогов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4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столе коробка, по инструкции логопеда ребенок кладет шарики соответственно: красный шарик - в коробку; синий – под коробку; зеленый – около коробки; Затем наоборот, ребенок должен описать действие взрослого.</a:t>
            </a:r>
          </a:p>
          <a:p>
            <a:pPr lvl="0"/>
            <a:r>
              <a:rPr lang="ru-RU" sz="2800" b="1" i="1" dirty="0">
                <a:solidFill>
                  <a:srgbClr val="C00000"/>
                </a:solidFill>
                <a:latin typeface="Times New Roman"/>
              </a:rPr>
              <a:t>8.</a:t>
            </a:r>
            <a:r>
              <a:rPr lang="ru-RU" sz="2800" b="1" dirty="0">
                <a:solidFill>
                  <a:srgbClr val="C00000"/>
                </a:solidFill>
                <a:latin typeface="Times New Roman"/>
              </a:rPr>
              <a:t> </a:t>
            </a:r>
            <a:r>
              <a:rPr lang="ru-RU" sz="2800" b="1" i="1" dirty="0">
                <a:solidFill>
                  <a:srgbClr val="C00000"/>
                </a:solidFill>
                <a:latin typeface="Times New Roman"/>
              </a:rPr>
              <a:t>Использование шариков для слогового анализа слов</a:t>
            </a:r>
            <a:endParaRPr lang="ru-RU" dirty="0">
              <a:solidFill>
                <a:srgbClr val="C00000"/>
              </a:solidFill>
            </a:endParaRPr>
          </a:p>
          <a:p>
            <a:pPr lvl="0" algn="just"/>
            <a:r>
              <a:rPr lang="ru-RU" sz="2400" b="1" i="1" dirty="0" smtClean="0">
                <a:solidFill>
                  <a:srgbClr val="0033CC"/>
                </a:solidFill>
                <a:latin typeface="Times New Roman"/>
              </a:rPr>
              <a:t>           Упражнение </a:t>
            </a:r>
            <a:r>
              <a:rPr lang="ru-RU" sz="2400" b="1" i="1" dirty="0">
                <a:solidFill>
                  <a:srgbClr val="0033CC"/>
                </a:solidFill>
                <a:latin typeface="Times New Roman"/>
              </a:rPr>
              <a:t>«Раздели слова </a:t>
            </a:r>
            <a:r>
              <a:rPr lang="ru-RU" sz="2400" b="1" i="1" dirty="0" smtClean="0">
                <a:solidFill>
                  <a:srgbClr val="0033CC"/>
                </a:solidFill>
                <a:latin typeface="Times New Roman"/>
              </a:rPr>
              <a:t>   </a:t>
            </a:r>
          </a:p>
          <a:p>
            <a:pPr lvl="0" algn="just"/>
            <a:r>
              <a:rPr lang="ru-RU" sz="2400" b="1" i="1" dirty="0" smtClean="0">
                <a:solidFill>
                  <a:srgbClr val="0033CC"/>
                </a:solidFill>
                <a:latin typeface="Times New Roman"/>
              </a:rPr>
              <a:t>                 на </a:t>
            </a:r>
            <a:r>
              <a:rPr lang="ru-RU" sz="2400" b="1" i="1" dirty="0">
                <a:solidFill>
                  <a:srgbClr val="0033CC"/>
                </a:solidFill>
                <a:latin typeface="Times New Roman"/>
              </a:rPr>
              <a:t>слоги</a:t>
            </a:r>
            <a:r>
              <a:rPr lang="ru-RU" sz="2400" b="1" i="1" dirty="0" smtClean="0">
                <a:solidFill>
                  <a:srgbClr val="0033CC"/>
                </a:solidFill>
                <a:latin typeface="Times New Roman"/>
              </a:rPr>
              <a:t>»:</a:t>
            </a:r>
          </a:p>
          <a:p>
            <a:pPr lvl="0" algn="just"/>
            <a:r>
              <a:rPr lang="ru-RU" sz="2400" b="1" i="1" dirty="0">
                <a:solidFill>
                  <a:srgbClr val="0033CC"/>
                </a:solidFill>
                <a:latin typeface="Times New Roman"/>
              </a:rPr>
              <a:t> </a:t>
            </a:r>
            <a:r>
              <a:rPr lang="ru-RU" sz="2400" b="1" i="1" dirty="0" smtClean="0">
                <a:solidFill>
                  <a:srgbClr val="0033CC"/>
                </a:solidFill>
                <a:latin typeface="Times New Roman"/>
              </a:rPr>
              <a:t>              </a:t>
            </a:r>
            <a:r>
              <a:rPr lang="ru-RU" sz="2400" b="1" i="1" dirty="0">
                <a:solidFill>
                  <a:srgbClr val="0033CC"/>
                </a:solidFill>
                <a:latin typeface="Times New Roman"/>
              </a:rPr>
              <a:t> ребенок называет слог и берет по </a:t>
            </a:r>
            <a:r>
              <a:rPr lang="ru-RU" sz="2400" b="1" i="1" dirty="0" smtClean="0">
                <a:solidFill>
                  <a:srgbClr val="0033CC"/>
                </a:solidFill>
                <a:latin typeface="Times New Roman"/>
              </a:rPr>
              <a:t>                                        </a:t>
            </a:r>
            <a:r>
              <a:rPr lang="ru-RU" sz="2400" b="1" i="1" dirty="0" smtClean="0">
                <a:solidFill>
                  <a:schemeClr val="bg1"/>
                </a:solidFill>
                <a:latin typeface="Times New Roman"/>
              </a:rPr>
              <a:t>о</a:t>
            </a:r>
            <a:r>
              <a:rPr lang="ru-RU" sz="2400" b="1" i="1" dirty="0" smtClean="0">
                <a:solidFill>
                  <a:srgbClr val="0033CC"/>
                </a:solidFill>
                <a:latin typeface="Times New Roman"/>
              </a:rPr>
              <a:t>                 одному </a:t>
            </a:r>
            <a:r>
              <a:rPr lang="ru-RU" sz="2400" b="1" i="1" dirty="0">
                <a:solidFill>
                  <a:srgbClr val="0033CC"/>
                </a:solidFill>
                <a:latin typeface="Times New Roman"/>
              </a:rPr>
              <a:t>шарику из коробки, </a:t>
            </a:r>
            <a:r>
              <a:rPr lang="ru-RU" sz="2400" b="1" i="1" dirty="0" smtClean="0">
                <a:solidFill>
                  <a:srgbClr val="0033CC"/>
                </a:solidFill>
                <a:latin typeface="Times New Roman"/>
              </a:rPr>
              <a:t> </a:t>
            </a:r>
          </a:p>
          <a:p>
            <a:pPr lvl="0" algn="just"/>
            <a:r>
              <a:rPr lang="ru-RU" sz="2400" b="1" i="1" dirty="0" smtClean="0">
                <a:solidFill>
                  <a:srgbClr val="0033CC"/>
                </a:solidFill>
                <a:latin typeface="Times New Roman"/>
              </a:rPr>
              <a:t>             затем </a:t>
            </a:r>
            <a:r>
              <a:rPr lang="ru-RU" sz="2400" b="1" i="1" dirty="0">
                <a:solidFill>
                  <a:srgbClr val="0033CC"/>
                </a:solidFill>
                <a:latin typeface="Times New Roman"/>
              </a:rPr>
              <a:t>считает количество слогов.</a:t>
            </a:r>
            <a:endParaRPr lang="ru-RU" sz="2400" b="1" i="1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ransition spd="med">
    <p:wheel spokes="2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7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1000" y="381000"/>
            <a:ext cx="6934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Су-</a:t>
            </a:r>
            <a:r>
              <a:rPr lang="ru-RU" sz="2800" b="1" i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 – это одно из направлений восточной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медицины,    разработанное  </a:t>
            </a:r>
            <a:r>
              <a:rPr lang="ru-RU" sz="2800" b="1" i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южно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корейским профессором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Пак </a:t>
            </a:r>
            <a:r>
              <a:rPr lang="ru-RU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Чже</a:t>
            </a:r>
            <a:r>
              <a:rPr lang="ru-RU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</a:t>
            </a:r>
            <a:r>
              <a:rPr lang="ru-RU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438401"/>
            <a:ext cx="2139950" cy="292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81000" y="2438401"/>
            <a:ext cx="861060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</a:t>
            </a:r>
            <a:r>
              <a:rPr lang="ru-RU" sz="24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Су» - кисть</a:t>
            </a:r>
          </a:p>
          <a:p>
            <a:endParaRPr lang="ru-RU" sz="2800" b="1" i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«</a:t>
            </a:r>
            <a:r>
              <a:rPr lang="ru-RU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r>
              <a:rPr lang="ru-RU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стопа</a:t>
            </a:r>
          </a:p>
          <a:p>
            <a:endParaRPr lang="ru-RU" dirty="0">
              <a:solidFill>
                <a:srgbClr val="0033CC"/>
              </a:solidFill>
            </a:endParaRPr>
          </a:p>
          <a:p>
            <a:endParaRPr lang="ru-RU" dirty="0" smtClean="0">
              <a:solidFill>
                <a:srgbClr val="0033CC"/>
              </a:solidFill>
            </a:endParaRPr>
          </a:p>
          <a:p>
            <a:endParaRPr lang="ru-RU" dirty="0">
              <a:solidFill>
                <a:srgbClr val="0033CC"/>
              </a:solidFill>
            </a:endParaRPr>
          </a:p>
          <a:p>
            <a:endParaRPr lang="ru-RU" dirty="0" smtClean="0">
              <a:solidFill>
                <a:srgbClr val="0033CC"/>
              </a:solidFill>
            </a:endParaRPr>
          </a:p>
          <a:p>
            <a:r>
              <a:rPr lang="ru-RU" dirty="0" smtClean="0">
                <a:solidFill>
                  <a:srgbClr val="0033CC"/>
                </a:solidFill>
              </a:rPr>
              <a:t>                                             </a:t>
            </a:r>
          </a:p>
          <a:p>
            <a:r>
              <a:rPr lang="ru-RU" dirty="0">
                <a:solidFill>
                  <a:srgbClr val="0033CC"/>
                </a:solidFill>
              </a:rPr>
              <a:t> </a:t>
            </a:r>
            <a:r>
              <a:rPr lang="ru-RU" dirty="0" smtClean="0">
                <a:solidFill>
                  <a:srgbClr val="0033CC"/>
                </a:solidFill>
              </a:rPr>
              <a:t>                                            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Кисть </a:t>
            </a:r>
            <a:r>
              <a:rPr lang="ru-RU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стопа  </a:t>
            </a:r>
            <a:r>
              <a:rPr lang="ru-RU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являются, </a:t>
            </a:r>
            <a:endParaRPr lang="ru-RU" sz="2800" b="1" i="1" dirty="0" smtClean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мнению автора системы  Су-</a:t>
            </a:r>
            <a:r>
              <a:rPr lang="ru-RU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r>
              <a:rPr lang="ru-RU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пультами дистанционного управления»  здоровьем человека.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9581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126"/>
            <a:ext cx="9144000" cy="7096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-214798"/>
            <a:ext cx="9144000" cy="5701198"/>
          </a:xfrm>
          <a:prstGeom prst="rect">
            <a:avLst/>
          </a:prstGeom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0" y="5486400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метода Су-</a:t>
            </a:r>
            <a:r>
              <a:rPr lang="ru-RU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r>
              <a:rPr lang="ru-RU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лежит система соответствия, </a:t>
            </a:r>
            <a:endParaRPr lang="ru-RU" sz="2800" i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подобия, кистей и стоп всему организму в целом.</a:t>
            </a:r>
            <a:endParaRPr lang="ru-RU" sz="2800" i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9588" y="0"/>
            <a:ext cx="75095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2800" b="1" i="1" dirty="0">
                <a:solidFill>
                  <a:srgbClr val="0033CC"/>
                </a:solidFill>
                <a:latin typeface="Times New Roman"/>
              </a:rPr>
              <a:t>«Су» - кисть                              «</a:t>
            </a:r>
            <a:r>
              <a:rPr lang="ru-RU" sz="2800" b="1" i="1" dirty="0" err="1">
                <a:solidFill>
                  <a:srgbClr val="0033CC"/>
                </a:solidFill>
                <a:latin typeface="Times New Roman"/>
              </a:rPr>
              <a:t>Джок</a:t>
            </a:r>
            <a:r>
              <a:rPr lang="ru-RU" sz="2800" b="1" i="1" dirty="0">
                <a:solidFill>
                  <a:srgbClr val="0033CC"/>
                </a:solidFill>
                <a:latin typeface="Times New Roman"/>
              </a:rPr>
              <a:t>» - стопа</a:t>
            </a:r>
            <a:endParaRPr lang="ru-RU" sz="2800" i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374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Рисунок 5" descr="0_c6_21695995_XL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55" name="TextShape 1"/>
          <p:cNvSpPr txBox="1"/>
          <p:nvPr/>
        </p:nvSpPr>
        <p:spPr>
          <a:xfrm>
            <a:off x="457200" y="227520"/>
            <a:ext cx="8229600" cy="1236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pic>
        <p:nvPicPr>
          <p:cNvPr id="56" name="Picture 2" descr="C:\Users\1\Desktop\су-джок1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wheel spokes="2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609480" y="228600"/>
            <a:ext cx="5562720" cy="2743200"/>
          </a:xfrm>
          <a:prstGeom prst="rect">
            <a:avLst/>
          </a:prstGeom>
        </p:spPr>
        <p:txBody>
          <a:bodyPr anchor="ctr"/>
          <a:lstStyle/>
          <a:p>
            <a:pPr algn="ctr"/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914040" y="2514600"/>
            <a:ext cx="5334120" cy="2819520"/>
          </a:xfrm>
          <a:prstGeom prst="rect">
            <a:avLst/>
          </a:prstGeom>
        </p:spPr>
        <p:txBody>
          <a:bodyPr/>
          <a:lstStyle/>
          <a:p>
            <a:pPr algn="ctr"/>
            <a:endParaRPr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6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47800" y="2459504"/>
            <a:ext cx="5410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Blip>
                <a:blip r:embed="rId3"/>
              </a:buBlip>
            </a:pPr>
            <a:r>
              <a:rPr lang="ru-RU" sz="2400" b="1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2800" b="1" i="1" dirty="0">
                <a:solidFill>
                  <a:srgbClr val="0033CC"/>
                </a:solidFill>
                <a:latin typeface="Times New Roman"/>
              </a:rPr>
              <a:t>Высокая эффективность</a:t>
            </a:r>
            <a:endParaRPr lang="ru-RU" sz="2800" b="1" i="1" dirty="0">
              <a:solidFill>
                <a:srgbClr val="0033CC"/>
              </a:solidFill>
            </a:endParaRPr>
          </a:p>
          <a:p>
            <a:pPr lvl="0">
              <a:buBlip>
                <a:blip r:embed="rId3"/>
              </a:buBlip>
            </a:pPr>
            <a:r>
              <a:rPr lang="ru-RU" sz="2800" b="1" i="1" dirty="0">
                <a:solidFill>
                  <a:srgbClr val="0033CC"/>
                </a:solidFill>
                <a:latin typeface="Times New Roman"/>
              </a:rPr>
              <a:t>  Абсолютная безопасность</a:t>
            </a:r>
            <a:endParaRPr lang="ru-RU" sz="2800" b="1" i="1" dirty="0">
              <a:solidFill>
                <a:srgbClr val="0033CC"/>
              </a:solidFill>
            </a:endParaRPr>
          </a:p>
          <a:p>
            <a:pPr lvl="0">
              <a:buBlip>
                <a:blip r:embed="rId3"/>
              </a:buBlip>
            </a:pPr>
            <a:r>
              <a:rPr lang="ru-RU" sz="2800" b="1" i="1" dirty="0">
                <a:solidFill>
                  <a:srgbClr val="0033CC"/>
                </a:solidFill>
                <a:latin typeface="Times New Roman"/>
              </a:rPr>
              <a:t>  Универсальность</a:t>
            </a:r>
            <a:endParaRPr lang="ru-RU" sz="2800" b="1" i="1" dirty="0">
              <a:solidFill>
                <a:srgbClr val="0033CC"/>
              </a:solidFill>
            </a:endParaRPr>
          </a:p>
          <a:p>
            <a:pPr lvl="0">
              <a:buBlip>
                <a:blip r:embed="rId3"/>
              </a:buBlip>
            </a:pPr>
            <a:r>
              <a:rPr lang="ru-RU" sz="2800" b="1" i="1" dirty="0">
                <a:solidFill>
                  <a:srgbClr val="0033CC"/>
                </a:solidFill>
                <a:latin typeface="Times New Roman"/>
              </a:rPr>
              <a:t>   Доступность</a:t>
            </a:r>
            <a:endParaRPr lang="ru-RU" sz="2800" b="1" i="1" dirty="0">
              <a:solidFill>
                <a:srgbClr val="0033CC"/>
              </a:solidFill>
            </a:endParaRPr>
          </a:p>
          <a:p>
            <a:pPr lvl="0">
              <a:buBlip>
                <a:blip r:embed="rId3"/>
              </a:buBlip>
            </a:pPr>
            <a:r>
              <a:rPr lang="ru-RU" sz="2800" b="1" i="1" dirty="0">
                <a:solidFill>
                  <a:srgbClr val="0033CC"/>
                </a:solidFill>
                <a:latin typeface="Times New Roman"/>
              </a:rPr>
              <a:t>  Простота применения. </a:t>
            </a:r>
            <a:endParaRPr lang="ru-RU" sz="2800" b="1" i="1" dirty="0">
              <a:solidFill>
                <a:srgbClr val="0033C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041" y="1143000"/>
            <a:ext cx="59439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Достоинства Су-</a:t>
            </a:r>
            <a:r>
              <a:rPr lang="ru-RU" sz="3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терапии</a:t>
            </a:r>
          </a:p>
          <a:p>
            <a:pPr algn="ctr"/>
            <a:endParaRPr lang="ru-RU" sz="32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3688"/>
            <a:ext cx="9144000" cy="715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9600" y="1582341"/>
            <a:ext cx="62484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Blip>
                <a:blip r:embed="rId3"/>
              </a:buBlip>
            </a:pPr>
            <a:r>
              <a:rPr lang="ru-RU" sz="2400" b="1" dirty="0" smtClean="0">
                <a:solidFill>
                  <a:srgbClr val="002060"/>
                </a:solidFill>
                <a:latin typeface="Times New Roman"/>
              </a:rPr>
              <a:t> 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</a:t>
            </a:r>
            <a:r>
              <a:rPr lang="ru-RU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речевых нарушений с помощью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массажеров</a:t>
            </a:r>
            <a:r>
              <a:rPr lang="ru-RU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Су-</a:t>
            </a:r>
            <a:r>
              <a:rPr lang="ru-RU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r>
              <a:rPr lang="ru-RU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i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2800" i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Blip>
                <a:blip r:embed="rId3"/>
              </a:buBlip>
            </a:pPr>
            <a:r>
              <a:rPr lang="ru-RU" sz="28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Нормализовать мышечный тонус,    </a:t>
            </a:r>
            <a:endParaRPr lang="ru-RU" sz="2800" i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8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опосредованно </a:t>
            </a:r>
            <a:r>
              <a:rPr lang="ru-RU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стимулировать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речевые</a:t>
            </a:r>
            <a:r>
              <a:rPr lang="ru-RU" sz="2800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</a:t>
            </a:r>
            <a:r>
              <a:rPr lang="ru-RU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</a:t>
            </a:r>
          </a:p>
          <a:p>
            <a:pPr lvl="0" algn="just"/>
            <a:r>
              <a:rPr lang="ru-RU" sz="28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головного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мозга.</a:t>
            </a:r>
            <a:endParaRPr lang="ru-RU" sz="2800" i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76600" y="838200"/>
            <a:ext cx="12907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Цели:</a:t>
            </a:r>
            <a:endParaRPr lang="ru-RU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24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Рисунок1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-28546"/>
            <a:ext cx="9144000" cy="6886545"/>
          </a:xfrm>
          <a:prstGeom prst="rect">
            <a:avLst/>
          </a:prstGeom>
          <a:ln>
            <a:noFill/>
          </a:ln>
        </p:spPr>
      </p:pic>
      <p:pic>
        <p:nvPicPr>
          <p:cNvPr id="5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3379140" y="3771399"/>
            <a:ext cx="2385720" cy="2386080"/>
          </a:xfrm>
          <a:prstGeom prst="rect">
            <a:avLst/>
          </a:prstGeom>
          <a:ln w="9360">
            <a:solidFill>
              <a:srgbClr val="D60093"/>
            </a:solidFill>
            <a:miter/>
          </a:ln>
        </p:spPr>
      </p:pic>
      <p:pic>
        <p:nvPicPr>
          <p:cNvPr id="6" name="Picture 6"/>
          <p:cNvPicPr/>
          <p:nvPr/>
        </p:nvPicPr>
        <p:blipFill>
          <a:blip r:embed="rId4"/>
          <a:stretch>
            <a:fillRect/>
          </a:stretch>
        </p:blipFill>
        <p:spPr>
          <a:xfrm>
            <a:off x="228600" y="2743200"/>
            <a:ext cx="2428920" cy="2428920"/>
          </a:xfrm>
          <a:prstGeom prst="rect">
            <a:avLst/>
          </a:prstGeom>
          <a:ln w="9360">
            <a:solidFill>
              <a:srgbClr val="D60093"/>
            </a:solidFill>
            <a:miter/>
          </a:ln>
        </p:spPr>
      </p:pic>
      <p:pic>
        <p:nvPicPr>
          <p:cNvPr id="7" name="Picture 8"/>
          <p:cNvPicPr/>
          <p:nvPr/>
        </p:nvPicPr>
        <p:blipFill>
          <a:blip r:embed="rId5"/>
          <a:stretch>
            <a:fillRect/>
          </a:stretch>
        </p:blipFill>
        <p:spPr>
          <a:xfrm>
            <a:off x="6324600" y="2590800"/>
            <a:ext cx="2452680" cy="2428920"/>
          </a:xfrm>
          <a:prstGeom prst="rect">
            <a:avLst/>
          </a:prstGeom>
          <a:ln w="9360">
            <a:solidFill>
              <a:srgbClr val="D60093"/>
            </a:solidFill>
            <a:miter/>
          </a:ln>
        </p:spPr>
      </p:pic>
      <p:sp>
        <p:nvSpPr>
          <p:cNvPr id="8" name="TextBox 7"/>
          <p:cNvSpPr txBox="1"/>
          <p:nvPr/>
        </p:nvSpPr>
        <p:spPr>
          <a:xfrm>
            <a:off x="3200400" y="6157479"/>
            <a:ext cx="3370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0033CC"/>
                </a:solidFill>
                <a:latin typeface="Times New Roman"/>
              </a:rPr>
              <a:t>Массажный шарик </a:t>
            </a:r>
            <a:endParaRPr lang="ru-RU" sz="2400" b="1" i="1" dirty="0">
              <a:solidFill>
                <a:srgbClr val="0033C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72200" y="5019720"/>
            <a:ext cx="36341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Массажный валик</a:t>
            </a:r>
            <a:endParaRPr lang="ru-RU" sz="2400" b="1" i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0" y="5356786"/>
            <a:ext cx="2638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i="1" dirty="0">
                <a:solidFill>
                  <a:srgbClr val="0033CC"/>
                </a:solidFill>
                <a:latin typeface="Times New Roman"/>
              </a:rPr>
              <a:t>Эластичное кольцо</a:t>
            </a:r>
            <a:endParaRPr lang="ru-RU" sz="2400" b="1" i="1" dirty="0">
              <a:solidFill>
                <a:srgbClr val="0033CC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200" y="533401"/>
            <a:ext cx="71510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Су-</a:t>
            </a:r>
            <a:r>
              <a:rPr lang="ru-RU" sz="3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терапии</a:t>
            </a:r>
            <a:endParaRPr lang="ru-RU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00401" y="1828800"/>
            <a:ext cx="2843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Основные:</a:t>
            </a:r>
            <a:endParaRPr lang="ru-RU" sz="2400" b="1" i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942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 flipV="1">
            <a:off x="285840" y="6786360"/>
            <a:ext cx="8858160" cy="71280"/>
          </a:xfrm>
          <a:prstGeom prst="rect">
            <a:avLst/>
          </a:prstGeom>
          <a:solidFill>
            <a:srgbClr val="FFFF00"/>
          </a:solidFill>
          <a:ln>
            <a:noFill/>
          </a:ln>
        </p:spPr>
      </p:sp>
      <p:sp>
        <p:nvSpPr>
          <p:cNvPr id="89" name="CustomShape 2"/>
          <p:cNvSpPr/>
          <p:nvPr/>
        </p:nvSpPr>
        <p:spPr>
          <a:xfrm flipV="1">
            <a:off x="285840" y="6714720"/>
            <a:ext cx="8858160" cy="71280"/>
          </a:xfrm>
          <a:prstGeom prst="rect">
            <a:avLst/>
          </a:prstGeom>
          <a:solidFill>
            <a:srgbClr val="69D8FF"/>
          </a:solidFill>
          <a:ln>
            <a:noFill/>
          </a:ln>
        </p:spPr>
      </p:sp>
      <p:sp>
        <p:nvSpPr>
          <p:cNvPr id="90" name="CustomShape 3"/>
          <p:cNvSpPr/>
          <p:nvPr/>
        </p:nvSpPr>
        <p:spPr>
          <a:xfrm flipV="1">
            <a:off x="285840" y="6643440"/>
            <a:ext cx="8858160" cy="71280"/>
          </a:xfrm>
          <a:prstGeom prst="rect">
            <a:avLst/>
          </a:prstGeom>
          <a:solidFill>
            <a:srgbClr val="DB93FF"/>
          </a:solidFill>
          <a:ln>
            <a:noFill/>
          </a:ln>
        </p:spPr>
      </p:sp>
      <p:sp>
        <p:nvSpPr>
          <p:cNvPr id="91" name="TextShape 4"/>
          <p:cNvSpPr txBox="1"/>
          <p:nvPr/>
        </p:nvSpPr>
        <p:spPr>
          <a:xfrm>
            <a:off x="285480" y="214200"/>
            <a:ext cx="8643960" cy="64296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/>
              </a:rPr>
              <a:t>Направления работы с </a:t>
            </a:r>
            <a:r>
              <a:rPr lang="ru-RU" sz="2800" b="1" i="1" dirty="0" err="1" smtClean="0">
                <a:solidFill>
                  <a:srgbClr val="C00000"/>
                </a:solidFill>
                <a:latin typeface="Times New Roman"/>
              </a:rPr>
              <a:t>массажерами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/>
              </a:rPr>
              <a:t> Су-</a:t>
            </a:r>
            <a:r>
              <a:rPr lang="ru-RU" sz="2800" b="1" i="1" dirty="0" err="1" smtClean="0">
                <a:solidFill>
                  <a:srgbClr val="C00000"/>
                </a:solidFill>
                <a:latin typeface="Times New Roman"/>
              </a:rPr>
              <a:t>Джок</a:t>
            </a:r>
            <a:endParaRPr sz="2800" i="1" dirty="0">
              <a:solidFill>
                <a:srgbClr val="C00000"/>
              </a:solidFill>
            </a:endParaRPr>
          </a:p>
        </p:txBody>
      </p:sp>
      <p:pic>
        <p:nvPicPr>
          <p:cNvPr id="92" name="Скругленный прямоугольник 12"/>
          <p:cNvPicPr/>
          <p:nvPr/>
        </p:nvPicPr>
        <p:blipFill>
          <a:blip r:embed="rId2"/>
          <a:stretch>
            <a:fillRect/>
          </a:stretch>
        </p:blipFill>
        <p:spPr>
          <a:xfrm>
            <a:off x="512640" y="2962440"/>
            <a:ext cx="2554560" cy="1542960"/>
          </a:xfrm>
          <a:prstGeom prst="rect">
            <a:avLst/>
          </a:prstGeom>
          <a:ln>
            <a:noFill/>
          </a:ln>
        </p:spPr>
      </p:pic>
      <p:sp>
        <p:nvSpPr>
          <p:cNvPr id="93" name="CustomShape 5"/>
          <p:cNvSpPr/>
          <p:nvPr/>
        </p:nvSpPr>
        <p:spPr>
          <a:xfrm>
            <a:off x="641520" y="3070080"/>
            <a:ext cx="2288880" cy="12891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pPr algn="ctr"/>
            <a:endParaRPr>
              <a:solidFill>
                <a:prstClr val="black"/>
              </a:solidFill>
            </a:endParaRPr>
          </a:p>
          <a:p>
            <a:pPr algn="ctr"/>
            <a:r>
              <a:rPr lang="ru-RU" b="1">
                <a:solidFill>
                  <a:srgbClr val="002060"/>
                </a:solidFill>
                <a:latin typeface="Times New Roman"/>
              </a:rPr>
              <a:t>Коррекция звукопроизношения </a:t>
            </a:r>
            <a:r>
              <a:rPr lang="ru-RU" sz="1600" b="1">
                <a:solidFill>
                  <a:srgbClr val="002060"/>
                </a:solidFill>
                <a:latin typeface="Times New Roman"/>
              </a:rPr>
              <a:t>(автоматизация и дифференциация звуков)</a:t>
            </a:r>
            <a:endParaRPr>
              <a:solidFill>
                <a:prstClr val="black"/>
              </a:solidFill>
            </a:endParaRPr>
          </a:p>
          <a:p>
            <a:pPr algn="ctr"/>
            <a:endParaRPr>
              <a:solidFill>
                <a:prstClr val="black"/>
              </a:solidFill>
            </a:endParaRPr>
          </a:p>
        </p:txBody>
      </p:sp>
      <p:pic>
        <p:nvPicPr>
          <p:cNvPr id="94" name="Скругленный прямоугольник 19"/>
          <p:cNvPicPr/>
          <p:nvPr/>
        </p:nvPicPr>
        <p:blipFill>
          <a:blip r:embed="rId3"/>
          <a:stretch>
            <a:fillRect/>
          </a:stretch>
        </p:blipFill>
        <p:spPr>
          <a:xfrm>
            <a:off x="579600" y="1103400"/>
            <a:ext cx="2474640" cy="1468440"/>
          </a:xfrm>
          <a:prstGeom prst="rect">
            <a:avLst/>
          </a:prstGeom>
          <a:ln>
            <a:noFill/>
          </a:ln>
        </p:spPr>
      </p:pic>
      <p:pic>
        <p:nvPicPr>
          <p:cNvPr id="95" name="Скругленный прямоугольник 20"/>
          <p:cNvPicPr/>
          <p:nvPr/>
        </p:nvPicPr>
        <p:blipFill>
          <a:blip r:embed="rId4"/>
          <a:stretch>
            <a:fillRect/>
          </a:stretch>
        </p:blipFill>
        <p:spPr>
          <a:xfrm>
            <a:off x="3511440" y="1103400"/>
            <a:ext cx="2475000" cy="1468440"/>
          </a:xfrm>
          <a:prstGeom prst="rect">
            <a:avLst/>
          </a:prstGeom>
          <a:ln>
            <a:noFill/>
          </a:ln>
        </p:spPr>
      </p:pic>
      <p:sp>
        <p:nvSpPr>
          <p:cNvPr id="96" name="CustomShape 6"/>
          <p:cNvSpPr/>
          <p:nvPr/>
        </p:nvSpPr>
        <p:spPr>
          <a:xfrm>
            <a:off x="3638520" y="1209600"/>
            <a:ext cx="2224080" cy="1224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pPr algn="ctr"/>
            <a:endParaRPr>
              <a:solidFill>
                <a:prstClr val="black"/>
              </a:solidFill>
            </a:endParaRPr>
          </a:p>
          <a:p>
            <a:pPr algn="ctr"/>
            <a:r>
              <a:rPr lang="ru-RU" b="1">
                <a:solidFill>
                  <a:srgbClr val="002060"/>
                </a:solidFill>
                <a:latin typeface="Times New Roman"/>
              </a:rPr>
              <a:t>Развитие фонематического восприятия </a:t>
            </a:r>
            <a:endParaRPr>
              <a:solidFill>
                <a:prstClr val="black"/>
              </a:solidFill>
            </a:endParaRPr>
          </a:p>
          <a:p>
            <a:pPr algn="ctr"/>
            <a:endParaRPr>
              <a:solidFill>
                <a:prstClr val="black"/>
              </a:solidFill>
            </a:endParaRPr>
          </a:p>
          <a:p>
            <a:pPr algn="ctr"/>
            <a:endParaRPr>
              <a:solidFill>
                <a:prstClr val="black"/>
              </a:solidFill>
            </a:endParaRPr>
          </a:p>
        </p:txBody>
      </p:sp>
      <p:pic>
        <p:nvPicPr>
          <p:cNvPr id="97" name="Скругленный прямоугольник 21"/>
          <p:cNvPicPr/>
          <p:nvPr/>
        </p:nvPicPr>
        <p:blipFill>
          <a:blip r:embed="rId5"/>
          <a:stretch>
            <a:fillRect/>
          </a:stretch>
        </p:blipFill>
        <p:spPr>
          <a:xfrm>
            <a:off x="6370560" y="1103400"/>
            <a:ext cx="2468520" cy="1468440"/>
          </a:xfrm>
          <a:prstGeom prst="rect">
            <a:avLst/>
          </a:prstGeom>
          <a:ln>
            <a:noFill/>
          </a:ln>
        </p:spPr>
      </p:pic>
      <p:sp>
        <p:nvSpPr>
          <p:cNvPr id="98" name="CustomShape 7"/>
          <p:cNvSpPr/>
          <p:nvPr/>
        </p:nvSpPr>
        <p:spPr>
          <a:xfrm>
            <a:off x="6496200" y="1209600"/>
            <a:ext cx="2224080" cy="1224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pPr algn="ctr"/>
            <a:endParaRPr>
              <a:solidFill>
                <a:prstClr val="black"/>
              </a:solidFill>
            </a:endParaRPr>
          </a:p>
          <a:p>
            <a:pPr algn="ctr"/>
            <a:r>
              <a:rPr lang="ru-RU" b="1">
                <a:solidFill>
                  <a:srgbClr val="002060"/>
                </a:solidFill>
                <a:latin typeface="Times New Roman"/>
              </a:rPr>
              <a:t>Выполнение дыхательных и голосовых упражнений </a:t>
            </a:r>
            <a:endParaRPr>
              <a:solidFill>
                <a:prstClr val="black"/>
              </a:solidFill>
            </a:endParaRPr>
          </a:p>
          <a:p>
            <a:pPr algn="ctr"/>
            <a:endParaRPr>
              <a:solidFill>
                <a:prstClr val="black"/>
              </a:solidFill>
            </a:endParaRPr>
          </a:p>
        </p:txBody>
      </p:sp>
      <p:pic>
        <p:nvPicPr>
          <p:cNvPr id="99" name="Скругленный прямоугольник 24"/>
          <p:cNvPicPr/>
          <p:nvPr/>
        </p:nvPicPr>
        <p:blipFill>
          <a:blip r:embed="rId6"/>
          <a:stretch>
            <a:fillRect/>
          </a:stretch>
        </p:blipFill>
        <p:spPr>
          <a:xfrm>
            <a:off x="3438360" y="2962440"/>
            <a:ext cx="2548080" cy="1542960"/>
          </a:xfrm>
          <a:prstGeom prst="rect">
            <a:avLst/>
          </a:prstGeom>
          <a:ln>
            <a:noFill/>
          </a:ln>
        </p:spPr>
      </p:pic>
      <p:sp>
        <p:nvSpPr>
          <p:cNvPr id="100" name="CustomShape 8"/>
          <p:cNvSpPr/>
          <p:nvPr/>
        </p:nvSpPr>
        <p:spPr>
          <a:xfrm>
            <a:off x="3570120" y="3070080"/>
            <a:ext cx="2289240" cy="12891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/>
              </a:rPr>
              <a:t>Развитие лексико-грамматических категорий</a:t>
            </a:r>
            <a:endParaRPr dirty="0">
              <a:solidFill>
                <a:prstClr val="black"/>
              </a:solidFill>
            </a:endParaRPr>
          </a:p>
          <a:p>
            <a:pPr algn="ctr"/>
            <a:endParaRPr dirty="0">
              <a:solidFill>
                <a:prstClr val="black"/>
              </a:solidFill>
            </a:endParaRPr>
          </a:p>
        </p:txBody>
      </p:sp>
      <p:pic>
        <p:nvPicPr>
          <p:cNvPr id="101" name="Скругленный прямоугольник 25"/>
          <p:cNvPicPr/>
          <p:nvPr/>
        </p:nvPicPr>
        <p:blipFill>
          <a:blip r:embed="rId7"/>
          <a:stretch>
            <a:fillRect/>
          </a:stretch>
        </p:blipFill>
        <p:spPr>
          <a:xfrm>
            <a:off x="6370560" y="2962440"/>
            <a:ext cx="2541600" cy="1542960"/>
          </a:xfrm>
          <a:prstGeom prst="rect">
            <a:avLst/>
          </a:prstGeom>
          <a:ln>
            <a:noFill/>
          </a:ln>
        </p:spPr>
      </p:pic>
      <p:sp>
        <p:nvSpPr>
          <p:cNvPr id="102" name="CustomShape 9"/>
          <p:cNvSpPr/>
          <p:nvPr/>
        </p:nvSpPr>
        <p:spPr>
          <a:xfrm>
            <a:off x="6499080" y="3070080"/>
            <a:ext cx="2289240" cy="12891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pPr algn="ctr"/>
            <a:endParaRPr>
              <a:solidFill>
                <a:prstClr val="black"/>
              </a:solidFill>
            </a:endParaRPr>
          </a:p>
          <a:p>
            <a:pPr algn="ctr"/>
            <a:r>
              <a:rPr lang="ru-RU" b="1">
                <a:solidFill>
                  <a:srgbClr val="002060"/>
                </a:solidFill>
                <a:latin typeface="Times New Roman"/>
              </a:rPr>
              <a:t>Развитие </a:t>
            </a:r>
            <a:endParaRPr>
              <a:solidFill>
                <a:prstClr val="black"/>
              </a:solidFill>
            </a:endParaRPr>
          </a:p>
          <a:p>
            <a:pPr algn="ctr"/>
            <a:r>
              <a:rPr lang="ru-RU" b="1">
                <a:solidFill>
                  <a:srgbClr val="002060"/>
                </a:solidFill>
                <a:latin typeface="Times New Roman"/>
              </a:rPr>
              <a:t>звуко - буквенного анализа слов</a:t>
            </a:r>
            <a:endParaRPr>
              <a:solidFill>
                <a:prstClr val="black"/>
              </a:solidFill>
            </a:endParaRPr>
          </a:p>
          <a:p>
            <a:pPr algn="ctr"/>
            <a:endParaRPr>
              <a:solidFill>
                <a:prstClr val="black"/>
              </a:solidFill>
            </a:endParaRPr>
          </a:p>
          <a:p>
            <a:pPr algn="ctr"/>
            <a:endParaRPr>
              <a:solidFill>
                <a:prstClr val="black"/>
              </a:solidFill>
            </a:endParaRPr>
          </a:p>
        </p:txBody>
      </p:sp>
      <p:pic>
        <p:nvPicPr>
          <p:cNvPr id="103" name="Скругленный прямоугольник 26"/>
          <p:cNvPicPr/>
          <p:nvPr/>
        </p:nvPicPr>
        <p:blipFill>
          <a:blip r:embed="rId8"/>
          <a:stretch>
            <a:fillRect/>
          </a:stretch>
        </p:blipFill>
        <p:spPr>
          <a:xfrm>
            <a:off x="6370560" y="4896000"/>
            <a:ext cx="2541600" cy="1535040"/>
          </a:xfrm>
          <a:prstGeom prst="rect">
            <a:avLst/>
          </a:prstGeom>
          <a:ln>
            <a:noFill/>
          </a:ln>
        </p:spPr>
      </p:pic>
      <p:sp>
        <p:nvSpPr>
          <p:cNvPr id="104" name="CustomShape 10"/>
          <p:cNvSpPr/>
          <p:nvPr/>
        </p:nvSpPr>
        <p:spPr>
          <a:xfrm>
            <a:off x="6499080" y="4998960"/>
            <a:ext cx="2289240" cy="12891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pPr algn="ctr"/>
            <a:r>
              <a:rPr lang="ru-RU" b="1">
                <a:solidFill>
                  <a:srgbClr val="002060"/>
                </a:solidFill>
                <a:latin typeface="Times New Roman"/>
              </a:rPr>
              <a:t>Развитие психических процессов</a:t>
            </a:r>
            <a:endParaRPr>
              <a:solidFill>
                <a:prstClr val="black"/>
              </a:solidFill>
            </a:endParaRPr>
          </a:p>
          <a:p>
            <a:pPr algn="ctr"/>
            <a:endParaRPr>
              <a:solidFill>
                <a:prstClr val="black"/>
              </a:solidFill>
            </a:endParaRPr>
          </a:p>
        </p:txBody>
      </p:sp>
      <p:pic>
        <p:nvPicPr>
          <p:cNvPr id="105" name="Скругленный прямоугольник 27"/>
          <p:cNvPicPr/>
          <p:nvPr/>
        </p:nvPicPr>
        <p:blipFill>
          <a:blip r:embed="rId9"/>
          <a:stretch>
            <a:fillRect/>
          </a:stretch>
        </p:blipFill>
        <p:spPr>
          <a:xfrm>
            <a:off x="3511440" y="4896000"/>
            <a:ext cx="2541600" cy="1535040"/>
          </a:xfrm>
          <a:prstGeom prst="rect">
            <a:avLst/>
          </a:prstGeom>
          <a:ln>
            <a:noFill/>
          </a:ln>
        </p:spPr>
      </p:pic>
      <p:sp>
        <p:nvSpPr>
          <p:cNvPr id="106" name="CustomShape 11"/>
          <p:cNvSpPr/>
          <p:nvPr/>
        </p:nvSpPr>
        <p:spPr>
          <a:xfrm>
            <a:off x="3641760" y="4998960"/>
            <a:ext cx="2289240" cy="12891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pPr algn="ctr"/>
            <a:endParaRPr>
              <a:solidFill>
                <a:prstClr val="black"/>
              </a:solidFill>
            </a:endParaRPr>
          </a:p>
          <a:p>
            <a:pPr algn="ctr"/>
            <a:r>
              <a:rPr lang="ru-RU" b="1">
                <a:solidFill>
                  <a:srgbClr val="002060"/>
                </a:solidFill>
                <a:latin typeface="Times New Roman"/>
              </a:rPr>
              <a:t>Развитие </a:t>
            </a:r>
            <a:endParaRPr>
              <a:solidFill>
                <a:prstClr val="black"/>
              </a:solidFill>
            </a:endParaRPr>
          </a:p>
          <a:p>
            <a:pPr algn="ctr"/>
            <a:r>
              <a:rPr lang="ru-RU" b="1">
                <a:solidFill>
                  <a:srgbClr val="002060"/>
                </a:solidFill>
                <a:latin typeface="Times New Roman"/>
              </a:rPr>
              <a:t>связной речи</a:t>
            </a:r>
            <a:endParaRPr>
              <a:solidFill>
                <a:prstClr val="black"/>
              </a:solidFill>
            </a:endParaRPr>
          </a:p>
          <a:p>
            <a:pPr algn="ctr"/>
            <a:endParaRPr>
              <a:solidFill>
                <a:prstClr val="black"/>
              </a:solidFill>
            </a:endParaRPr>
          </a:p>
          <a:p>
            <a:pPr algn="ctr"/>
            <a:endParaRPr>
              <a:solidFill>
                <a:prstClr val="black"/>
              </a:solidFill>
            </a:endParaRPr>
          </a:p>
        </p:txBody>
      </p:sp>
      <p:pic>
        <p:nvPicPr>
          <p:cNvPr id="107" name="Скругленный прямоугольник 28"/>
          <p:cNvPicPr/>
          <p:nvPr/>
        </p:nvPicPr>
        <p:blipFill>
          <a:blip r:embed="rId10"/>
          <a:stretch>
            <a:fillRect/>
          </a:stretch>
        </p:blipFill>
        <p:spPr>
          <a:xfrm>
            <a:off x="579600" y="4896000"/>
            <a:ext cx="2547720" cy="1535040"/>
          </a:xfrm>
          <a:prstGeom prst="rect">
            <a:avLst/>
          </a:prstGeom>
          <a:ln>
            <a:noFill/>
          </a:ln>
        </p:spPr>
      </p:pic>
      <p:sp>
        <p:nvSpPr>
          <p:cNvPr id="108" name="CustomShape 12"/>
          <p:cNvSpPr/>
          <p:nvPr/>
        </p:nvSpPr>
        <p:spPr>
          <a:xfrm>
            <a:off x="712800" y="4998960"/>
            <a:ext cx="2289240" cy="12891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pPr algn="ctr"/>
            <a:r>
              <a:rPr lang="ru-RU" b="1">
                <a:solidFill>
                  <a:srgbClr val="002060"/>
                </a:solidFill>
                <a:latin typeface="Times New Roman"/>
              </a:rPr>
              <a:t>Развитие слоговой структуры слов</a:t>
            </a:r>
            <a:endParaRPr>
              <a:solidFill>
                <a:prstClr val="black"/>
              </a:solidFill>
            </a:endParaRPr>
          </a:p>
          <a:p>
            <a:pPr algn="ctr"/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375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Рисунок1"/>
          <p:cNvPicPr/>
          <p:nvPr/>
        </p:nvPicPr>
        <p:blipFill>
          <a:blip r:embed="rId2"/>
          <a:stretch>
            <a:fillRect/>
          </a:stretch>
        </p:blipFill>
        <p:spPr>
          <a:xfrm>
            <a:off x="23327" y="-24882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28600" y="1510319"/>
            <a:ext cx="8915400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Массаж – основной метод Су–</a:t>
            </a:r>
            <a:r>
              <a:rPr lang="ru-RU" sz="24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r>
              <a:rPr lang="ru-RU" sz="24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терапии</a:t>
            </a:r>
          </a:p>
          <a:p>
            <a:endParaRPr lang="ru-RU" sz="2400" b="1" i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- активизировать межполушарное взаимодействие, синхронизировать работу обоих полушарий мозга</a:t>
            </a:r>
            <a:r>
              <a:rPr lang="ru-RU" sz="24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Приемы Су-</a:t>
            </a:r>
            <a:r>
              <a:rPr lang="ru-RU" sz="2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массажа</a:t>
            </a:r>
          </a:p>
          <a:p>
            <a:pPr lvl="0">
              <a:buBlip>
                <a:blip r:embed="rId3"/>
              </a:buBlip>
            </a:pPr>
            <a:r>
              <a:rPr lang="ru-RU" sz="2200" b="1" i="1" dirty="0">
                <a:solidFill>
                  <a:srgbClr val="0033CC"/>
                </a:solidFill>
                <a:latin typeface="Times New Roman"/>
              </a:rPr>
              <a:t> круговые движения шарика между ладонями</a:t>
            </a:r>
            <a:endParaRPr lang="ru-RU" b="1" i="1" dirty="0">
              <a:solidFill>
                <a:srgbClr val="0033CC"/>
              </a:solidFill>
            </a:endParaRPr>
          </a:p>
          <a:p>
            <a:pPr lvl="0">
              <a:buBlip>
                <a:blip r:embed="rId3"/>
              </a:buBlip>
            </a:pPr>
            <a:r>
              <a:rPr lang="ru-RU" sz="2200" b="1" i="1" dirty="0">
                <a:solidFill>
                  <a:srgbClr val="0033CC"/>
                </a:solidFill>
                <a:latin typeface="Times New Roman"/>
              </a:rPr>
              <a:t>  перекатывание шарика от кончиков пальцев к основанию    </a:t>
            </a:r>
            <a:endParaRPr lang="ru-RU" b="1" i="1" dirty="0">
              <a:solidFill>
                <a:srgbClr val="0033CC"/>
              </a:solidFill>
            </a:endParaRPr>
          </a:p>
          <a:p>
            <a:pPr lvl="0"/>
            <a:r>
              <a:rPr lang="ru-RU" sz="2200" b="1" i="1" dirty="0">
                <a:solidFill>
                  <a:srgbClr val="0033CC"/>
                </a:solidFill>
                <a:latin typeface="Times New Roman"/>
              </a:rPr>
              <a:t>     ладони</a:t>
            </a:r>
            <a:endParaRPr lang="ru-RU" b="1" i="1" dirty="0">
              <a:solidFill>
                <a:srgbClr val="0033CC"/>
              </a:solidFill>
            </a:endParaRPr>
          </a:p>
          <a:p>
            <a:pPr lvl="0">
              <a:buBlip>
                <a:blip r:embed="rId3"/>
              </a:buBlip>
            </a:pPr>
            <a:r>
              <a:rPr lang="ru-RU" sz="2200" b="1" i="1" dirty="0">
                <a:solidFill>
                  <a:srgbClr val="0033CC"/>
                </a:solidFill>
                <a:latin typeface="Times New Roman"/>
              </a:rPr>
              <a:t>  вращение шарика кончиками пальцев, </a:t>
            </a:r>
            <a:endParaRPr lang="ru-RU" b="1" i="1" dirty="0">
              <a:solidFill>
                <a:srgbClr val="0033CC"/>
              </a:solidFill>
            </a:endParaRPr>
          </a:p>
          <a:p>
            <a:pPr lvl="0">
              <a:buBlip>
                <a:blip r:embed="rId3"/>
              </a:buBlip>
            </a:pPr>
            <a:r>
              <a:rPr lang="ru-RU" sz="2200" b="1" i="1" dirty="0">
                <a:solidFill>
                  <a:srgbClr val="0033CC"/>
                </a:solidFill>
                <a:latin typeface="Times New Roman"/>
              </a:rPr>
              <a:t>  сжимание шарика между ладонями, </a:t>
            </a:r>
            <a:endParaRPr lang="ru-RU" b="1" i="1" dirty="0">
              <a:solidFill>
                <a:srgbClr val="0033CC"/>
              </a:solidFill>
            </a:endParaRPr>
          </a:p>
          <a:p>
            <a:pPr lvl="0">
              <a:buBlip>
                <a:blip r:embed="rId3"/>
              </a:buBlip>
            </a:pPr>
            <a:r>
              <a:rPr lang="ru-RU" sz="2200" b="1" i="1" dirty="0">
                <a:solidFill>
                  <a:srgbClr val="0033CC"/>
                </a:solidFill>
                <a:latin typeface="Times New Roman"/>
              </a:rPr>
              <a:t>  сжимание и передача из руки в руку,</a:t>
            </a:r>
            <a:endParaRPr lang="ru-RU" b="1" i="1" dirty="0">
              <a:solidFill>
                <a:srgbClr val="0033CC"/>
              </a:solidFill>
            </a:endParaRPr>
          </a:p>
          <a:p>
            <a:pPr lvl="0">
              <a:buBlip>
                <a:blip r:embed="rId3"/>
              </a:buBlip>
            </a:pPr>
            <a:r>
              <a:rPr lang="ru-RU" sz="2200" b="1" i="1" dirty="0">
                <a:solidFill>
                  <a:srgbClr val="0033CC"/>
                </a:solidFill>
                <a:latin typeface="Times New Roman"/>
              </a:rPr>
              <a:t>  подбрасывание шарика с последующим сжатием между   </a:t>
            </a:r>
            <a:endParaRPr lang="ru-RU" b="1" i="1" dirty="0">
              <a:solidFill>
                <a:srgbClr val="0033CC"/>
              </a:solidFill>
            </a:endParaRPr>
          </a:p>
          <a:p>
            <a:pPr lvl="0"/>
            <a:r>
              <a:rPr lang="ru-RU" sz="2200" b="1" i="1" dirty="0">
                <a:solidFill>
                  <a:srgbClr val="0033CC"/>
                </a:solidFill>
                <a:latin typeface="Times New Roman"/>
              </a:rPr>
              <a:t>    ладонями </a:t>
            </a:r>
            <a:endParaRPr lang="ru-RU" b="1" i="1" dirty="0">
              <a:solidFill>
                <a:srgbClr val="0033C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04053" y="987099"/>
            <a:ext cx="5287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Су-</a:t>
            </a:r>
            <a:r>
              <a:rPr lang="ru-RU" sz="2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терапии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942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494</Words>
  <Application>Microsoft Office PowerPoint</Application>
  <PresentationFormat>Экран (4:3)</PresentationFormat>
  <Paragraphs>150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Office Theme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Диана</cp:lastModifiedBy>
  <cp:revision>12</cp:revision>
  <dcterms:modified xsi:type="dcterms:W3CDTF">2017-10-23T15:29:15Z</dcterms:modified>
</cp:coreProperties>
</file>