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118" d="100"/>
          <a:sy n="118" d="100"/>
        </p:scale>
        <p:origin x="-148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1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411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F66E9598-1C49-469A-A906-C3B88BECFFB9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6411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C144DAD5-88E8-4EE4-9A7F-28972F0472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3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4DAD5-88E8-4EE4-9A7F-28972F0472B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64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5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08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3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3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1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4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3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6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761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9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17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18225-A5AB-4335-AD91-49ED8BAD32F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B6188-80BE-44B5-BC18-62918007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7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352012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0" y="0"/>
            <a:ext cx="4563908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Краткосрочное </a:t>
            </a:r>
            <a:r>
              <a:rPr lang="ru-RU" sz="5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воздействие </a:t>
            </a:r>
            <a:endParaRPr lang="ru-RU" sz="5200" b="1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4800" b="1" dirty="0">
              <a:solidFill>
                <a:schemeClr val="tx1"/>
              </a:solidFill>
              <a:latin typeface="+mj-lt"/>
            </a:endParaRP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i="1" kern="0" dirty="0" smtClean="0">
                <a:solidFill>
                  <a:srgbClr val="000000"/>
                </a:solidFill>
              </a:rPr>
              <a:t>Потребители описывают следующие краткосрочные последствия потребления насвая</a:t>
            </a:r>
            <a:r>
              <a:rPr lang="ru-RU" sz="4800" kern="0" dirty="0" smtClean="0">
                <a:solidFill>
                  <a:srgbClr val="000000"/>
                </a:solidFill>
              </a:rPr>
              <a:t>: </a:t>
            </a: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сильное </a:t>
            </a:r>
            <a:r>
              <a:rPr lang="ru-RU" sz="4800" kern="0" dirty="0">
                <a:solidFill>
                  <a:srgbClr val="000000"/>
                </a:solidFill>
              </a:rPr>
              <a:t>местное жжение слизистой </a:t>
            </a:r>
            <a:endParaRPr lang="ru-RU" sz="48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ротовой </a:t>
            </a:r>
            <a:r>
              <a:rPr lang="ru-RU" sz="4800" kern="0" dirty="0">
                <a:solidFill>
                  <a:srgbClr val="000000"/>
                </a:solidFill>
              </a:rPr>
              <a:t>полости</a:t>
            </a:r>
            <a:r>
              <a:rPr lang="ru-RU" sz="4800" kern="0" dirty="0" smtClean="0">
                <a:solidFill>
                  <a:srgbClr val="000000"/>
                </a:solidFill>
              </a:rPr>
              <a:t>, </a:t>
            </a:r>
            <a:r>
              <a:rPr lang="ru-RU" sz="4800" kern="0" dirty="0" smtClean="0">
                <a:solidFill>
                  <a:srgbClr val="000000"/>
                </a:solidFill>
              </a:rPr>
              <a:t>тяжесть </a:t>
            </a:r>
            <a:r>
              <a:rPr lang="ru-RU" sz="4800" kern="0" dirty="0">
                <a:solidFill>
                  <a:srgbClr val="000000"/>
                </a:solidFill>
              </a:rPr>
              <a:t>в голове, </a:t>
            </a:r>
            <a:endParaRPr lang="ru-RU" sz="48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а </a:t>
            </a:r>
            <a:r>
              <a:rPr lang="ru-RU" sz="4800" kern="0" dirty="0">
                <a:solidFill>
                  <a:srgbClr val="000000"/>
                </a:solidFill>
              </a:rPr>
              <a:t>позднее и во всех </a:t>
            </a:r>
            <a:r>
              <a:rPr lang="ru-RU" sz="4800" kern="0" dirty="0" smtClean="0">
                <a:solidFill>
                  <a:srgbClr val="000000"/>
                </a:solidFill>
              </a:rPr>
              <a:t>частях </a:t>
            </a:r>
            <a:r>
              <a:rPr lang="ru-RU" sz="4800" kern="0" dirty="0">
                <a:solidFill>
                  <a:srgbClr val="000000"/>
                </a:solidFill>
              </a:rPr>
              <a:t>тела</a:t>
            </a:r>
            <a:r>
              <a:rPr lang="ru-RU" sz="4800" kern="0" dirty="0" smtClean="0">
                <a:solidFill>
                  <a:srgbClr val="000000"/>
                </a:solidFill>
              </a:rPr>
              <a:t>,</a:t>
            </a: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 </a:t>
            </a:r>
            <a:r>
              <a:rPr lang="ru-RU" sz="4800" kern="0" dirty="0">
                <a:solidFill>
                  <a:srgbClr val="000000"/>
                </a:solidFill>
              </a:rPr>
              <a:t>апатия, резкое слюноотделение, </a:t>
            </a:r>
            <a:endParaRPr lang="ru-RU" sz="48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головокружение</a:t>
            </a:r>
            <a:r>
              <a:rPr lang="ru-RU" sz="4800" kern="0" dirty="0">
                <a:solidFill>
                  <a:srgbClr val="000000"/>
                </a:solidFill>
              </a:rPr>
              <a:t>, расслабленность мышц. </a:t>
            </a:r>
            <a:endParaRPr lang="ru-RU" sz="48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ct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В соответствии </a:t>
            </a:r>
            <a:r>
              <a:rPr lang="ru-RU" sz="4800" kern="0" dirty="0" smtClean="0">
                <a:solidFill>
                  <a:srgbClr val="000000"/>
                </a:solidFill>
              </a:rPr>
              <a:t>с </a:t>
            </a:r>
            <a:r>
              <a:rPr lang="ru-RU" sz="4800" kern="0" dirty="0" smtClean="0">
                <a:solidFill>
                  <a:srgbClr val="000000"/>
                </a:solidFill>
              </a:rPr>
              <a:t>ч</a:t>
            </a:r>
            <a:r>
              <a:rPr lang="ru-RU" sz="4800" kern="0" dirty="0" smtClean="0">
                <a:solidFill>
                  <a:srgbClr val="000000"/>
                </a:solidFill>
              </a:rPr>
              <a:t>. 2 ст. 14.53 КоАП РФ за </a:t>
            </a:r>
            <a:r>
              <a:rPr lang="ru-RU" sz="4800" dirty="0" smtClean="0">
                <a:solidFill>
                  <a:srgbClr val="333333"/>
                </a:solidFill>
              </a:rPr>
              <a:t>продажу </a:t>
            </a:r>
            <a:r>
              <a:rPr lang="ru-RU" sz="4800" dirty="0" smtClean="0">
                <a:solidFill>
                  <a:srgbClr val="333333"/>
                </a:solidFill>
              </a:rPr>
              <a:t>насвая для </a:t>
            </a:r>
            <a:r>
              <a:rPr lang="ru-RU" sz="4800" b="1" dirty="0">
                <a:solidFill>
                  <a:srgbClr val="333333"/>
                </a:solidFill>
              </a:rPr>
              <a:t>граждан</a:t>
            </a:r>
            <a:r>
              <a:rPr lang="ru-RU" sz="4800" dirty="0">
                <a:solidFill>
                  <a:srgbClr val="333333"/>
                </a:solidFill>
              </a:rPr>
              <a:t>  </a:t>
            </a:r>
            <a:r>
              <a:rPr lang="ru-RU" sz="4800" dirty="0" smtClean="0">
                <a:solidFill>
                  <a:srgbClr val="333333"/>
                </a:solidFill>
              </a:rPr>
              <a:t>предусмотрено административное наказание в виде штрафа в </a:t>
            </a:r>
            <a:r>
              <a:rPr lang="ru-RU" sz="4800" dirty="0">
                <a:solidFill>
                  <a:srgbClr val="333333"/>
                </a:solidFill>
              </a:rPr>
              <a:t>размере от двух тысяч до четырех тысяч </a:t>
            </a:r>
            <a:r>
              <a:rPr lang="ru-RU" sz="4800" dirty="0" smtClean="0">
                <a:solidFill>
                  <a:srgbClr val="333333"/>
                </a:solidFill>
              </a:rPr>
              <a:t>рублей.</a:t>
            </a: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Потребители</a:t>
            </a:r>
            <a:r>
              <a:rPr lang="ru-RU" sz="4800" kern="0" dirty="0">
                <a:solidFill>
                  <a:srgbClr val="000000"/>
                </a:solidFill>
              </a:rPr>
              <a:t>, </a:t>
            </a:r>
            <a:r>
              <a:rPr lang="ru-RU" sz="4800" kern="0" dirty="0" smtClean="0">
                <a:solidFill>
                  <a:srgbClr val="000000"/>
                </a:solidFill>
              </a:rPr>
              <a:t>обменивающиеся </a:t>
            </a: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на </a:t>
            </a:r>
            <a:r>
              <a:rPr lang="ru-RU" sz="4800" kern="0" dirty="0">
                <a:solidFill>
                  <a:srgbClr val="000000"/>
                </a:solidFill>
              </a:rPr>
              <a:t>некоторых </a:t>
            </a:r>
            <a:endParaRPr lang="ru-RU" sz="48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форумах </a:t>
            </a:r>
            <a:r>
              <a:rPr lang="ru-RU" sz="4800" kern="0" dirty="0">
                <a:solidFill>
                  <a:srgbClr val="000000"/>
                </a:solidFill>
              </a:rPr>
              <a:t>своими </a:t>
            </a:r>
            <a:r>
              <a:rPr lang="ru-RU" sz="4800" kern="0" dirty="0" smtClean="0">
                <a:solidFill>
                  <a:srgbClr val="000000"/>
                </a:solidFill>
              </a:rPr>
              <a:t>впечатлениями</a:t>
            </a: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 о потреблении насвая,</a:t>
            </a: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800" kern="0" dirty="0" smtClean="0">
                <a:solidFill>
                  <a:srgbClr val="000000"/>
                </a:solidFill>
              </a:rPr>
              <a:t> в большинстве своем критически высказываются о вызываемых им ощущениях. Некоторые предполагают, что воздействие насвая может проявляться в меньшей степени у тех, кто имеет опыт курения табака, что является вполне объяснимым, с точки зрения толерантности, развивающейся в отношении действия никотина. </a:t>
            </a: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4400" kern="0" dirty="0" smtClean="0">
              <a:solidFill>
                <a:srgbClr val="000000"/>
              </a:solidFill>
            </a:endParaRPr>
          </a:p>
          <a:p>
            <a:pPr marL="0" lvl="0" indent="0" algn="r" fontAlgn="base">
              <a:lnSpc>
                <a:spcPts val="132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4400" kern="0" dirty="0" smtClean="0">
                <a:solidFill>
                  <a:srgbClr val="000000"/>
                </a:solidFill>
              </a:rPr>
              <a:t> </a:t>
            </a:r>
            <a:endParaRPr lang="ru-RU" sz="4400" kern="0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endParaRPr lang="ru-RU" sz="3400" b="1" dirty="0"/>
          </a:p>
          <a:p>
            <a:pPr marL="0" indent="0">
              <a:buNone/>
            </a:pPr>
            <a:endParaRPr lang="ru-RU" sz="3400" b="1" dirty="0" smtClean="0"/>
          </a:p>
          <a:p>
            <a:pPr marL="0" indent="0">
              <a:buNone/>
            </a:pPr>
            <a:endParaRPr lang="ru-RU" sz="1300" b="1" dirty="0"/>
          </a:p>
          <a:p>
            <a:pPr marL="0" indent="0">
              <a:buNone/>
            </a:pPr>
            <a:endParaRPr lang="ru-RU" sz="1300" b="1" dirty="0" smtClean="0"/>
          </a:p>
          <a:p>
            <a:pPr marL="0" indent="0">
              <a:buNone/>
            </a:pPr>
            <a:endParaRPr lang="ru-RU" sz="1300" b="1" dirty="0"/>
          </a:p>
          <a:p>
            <a:pPr marL="0" indent="0">
              <a:buNone/>
            </a:pPr>
            <a:endParaRPr lang="ru-RU" sz="1300" b="1" dirty="0" smtClean="0"/>
          </a:p>
          <a:p>
            <a:pPr marL="0" indent="0">
              <a:buNone/>
            </a:pPr>
            <a:endParaRPr lang="ru-RU" sz="1300" b="1" dirty="0" smtClean="0"/>
          </a:p>
          <a:p>
            <a:pPr marL="0" indent="0">
              <a:buNone/>
            </a:pPr>
            <a:endParaRPr lang="ru-RU" sz="1300" b="1" dirty="0"/>
          </a:p>
          <a:p>
            <a:pPr marL="0" indent="0">
              <a:buNone/>
            </a:pPr>
            <a:endParaRPr lang="ru-RU" sz="1300" b="1" dirty="0" smtClean="0"/>
          </a:p>
          <a:p>
            <a:pPr marL="0" indent="0">
              <a:buNone/>
            </a:pPr>
            <a:endParaRPr lang="ru-RU" sz="13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 smtClean="0"/>
          </a:p>
          <a:p>
            <a:endParaRPr lang="ru-RU" sz="1200" b="1" dirty="0" smtClean="0"/>
          </a:p>
          <a:p>
            <a:endParaRPr lang="ru-RU" sz="1200" b="1" dirty="0"/>
          </a:p>
          <a:p>
            <a:pPr marL="0" indent="0">
              <a:buNone/>
            </a:pPr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pPr marL="0" indent="0" algn="ctr">
              <a:buNone/>
            </a:pPr>
            <a:r>
              <a:rPr lang="ru-RU" sz="2000" b="1" dirty="0" smtClean="0"/>
              <a:t>       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4008" y="375030"/>
            <a:ext cx="4041775" cy="63976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716016" y="0"/>
            <a:ext cx="4427984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ПОСЛЕДСТВИЯ И ВРЕД ОТ УПОТРЕБЛЕНИЯ НАСВАЯ</a:t>
            </a:r>
            <a:endParaRPr lang="ru-RU" sz="1100" b="1" dirty="0" smtClean="0"/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Надо </a:t>
            </a:r>
            <a:r>
              <a:rPr lang="ru-RU" sz="1200" kern="0" dirty="0">
                <a:solidFill>
                  <a:srgbClr val="000000"/>
                </a:solidFill>
              </a:rPr>
              <a:t>сказать, что употребление насвая весьма хлопотное занятие. Насвай не курят (хотя иногда продолжают использовать это слово), а «кидают» или «чикают». При такой терминологии иногда складывается впечатление, что какой-нибудь потребитель, рассказывающий о своем опыте на форуме, уже несколько лет пытается бросить потребление насвая, но «кидать» для него не означает «бросать», а совсем даже наоборот. </a:t>
            </a: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>
                <a:solidFill>
                  <a:srgbClr val="000000"/>
                </a:solidFill>
              </a:rPr>
              <a:t>Насвай иногда называют жевательным табаком, но его не жуют.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b="1" kern="0" dirty="0">
              <a:solidFill>
                <a:srgbClr val="000000"/>
              </a:solidFill>
              <a:latin typeface="+mj-lt"/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endParaRPr lang="ru-RU" sz="1100" kern="0" dirty="0" smtClean="0">
              <a:solidFill>
                <a:srgbClr val="000000"/>
              </a:solidFill>
              <a:latin typeface="+mj-lt"/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При </a:t>
            </a:r>
            <a:r>
              <a:rPr lang="ru-RU" sz="1200" kern="0" dirty="0">
                <a:solidFill>
                  <a:srgbClr val="000000"/>
                </a:solidFill>
              </a:rPr>
              <a:t>закладывании его в рот </a:t>
            </a:r>
            <a:r>
              <a:rPr lang="ru-RU" sz="1200" kern="0" dirty="0" smtClean="0">
                <a:solidFill>
                  <a:srgbClr val="000000"/>
                </a:solidFill>
              </a:rPr>
              <a:t>стараются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не </a:t>
            </a:r>
            <a:r>
              <a:rPr lang="ru-RU" sz="1200" kern="0" dirty="0">
                <a:solidFill>
                  <a:srgbClr val="000000"/>
                </a:solidFill>
              </a:rPr>
              <a:t>допустить попадания порошка на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губы</a:t>
            </a:r>
            <a:r>
              <a:rPr lang="ru-RU" sz="1200" kern="0" dirty="0">
                <a:solidFill>
                  <a:srgbClr val="000000"/>
                </a:solidFill>
              </a:rPr>
              <a:t>, которые в таком случае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покрываются </a:t>
            </a:r>
            <a:r>
              <a:rPr lang="ru-RU" sz="1200" kern="0" dirty="0">
                <a:solidFill>
                  <a:srgbClr val="000000"/>
                </a:solidFill>
              </a:rPr>
              <a:t>волдырями и язвами.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Потребители </a:t>
            </a:r>
            <a:r>
              <a:rPr lang="ru-RU" sz="1200" kern="0" dirty="0">
                <a:solidFill>
                  <a:srgbClr val="000000"/>
                </a:solidFill>
              </a:rPr>
              <a:t>подчеркивают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недопустимость </a:t>
            </a:r>
            <a:r>
              <a:rPr lang="ru-RU" sz="1200" kern="0" dirty="0">
                <a:solidFill>
                  <a:srgbClr val="000000"/>
                </a:solidFill>
              </a:rPr>
              <a:t>проглатывания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обильно </a:t>
            </a:r>
            <a:r>
              <a:rPr lang="ru-RU" sz="1200" kern="0" dirty="0">
                <a:solidFill>
                  <a:srgbClr val="000000"/>
                </a:solidFill>
              </a:rPr>
              <a:t>выделяющейся слюны.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Проглоченные </a:t>
            </a:r>
            <a:r>
              <a:rPr lang="ru-RU" sz="1200" kern="0" dirty="0">
                <a:solidFill>
                  <a:srgbClr val="000000"/>
                </a:solidFill>
              </a:rPr>
              <a:t>слюна или </a:t>
            </a:r>
            <a:r>
              <a:rPr lang="ru-RU" sz="1200" kern="0" dirty="0" smtClean="0">
                <a:solidFill>
                  <a:srgbClr val="000000"/>
                </a:solidFill>
              </a:rPr>
              <a:t>крупинки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 </a:t>
            </a:r>
            <a:r>
              <a:rPr lang="ru-RU" sz="1200" kern="0" dirty="0">
                <a:solidFill>
                  <a:srgbClr val="000000"/>
                </a:solidFill>
              </a:rPr>
              <a:t>зелья могут вызвать тошноту, рвоту и понос.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Именно </a:t>
            </a:r>
            <a:r>
              <a:rPr lang="ru-RU" sz="1200" kern="0" dirty="0">
                <a:solidFill>
                  <a:srgbClr val="000000"/>
                </a:solidFill>
              </a:rPr>
              <a:t>рвота описывается как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основной </a:t>
            </a:r>
            <a:r>
              <a:rPr lang="ru-RU" sz="1200" kern="0" dirty="0">
                <a:solidFill>
                  <a:srgbClr val="000000"/>
                </a:solidFill>
              </a:rPr>
              <a:t>компонент воздействия насвая</a:t>
            </a:r>
            <a:r>
              <a:rPr lang="ru-RU" sz="1200" kern="0" dirty="0" smtClean="0">
                <a:solidFill>
                  <a:srgbClr val="000000"/>
                </a:solidFill>
              </a:rPr>
              <a:t>,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666600"/>
              </a:buClr>
              <a:buSzPct val="75000"/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 </a:t>
            </a:r>
            <a:r>
              <a:rPr lang="ru-RU" sz="1200" kern="0" dirty="0">
                <a:solidFill>
                  <a:srgbClr val="000000"/>
                </a:solidFill>
              </a:rPr>
              <a:t>особенно у начинающих потребителей. </a:t>
            </a:r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/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/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/>
          </a:p>
          <a:p>
            <a:pPr marL="0" indent="0">
              <a:buNone/>
            </a:pPr>
            <a:endParaRPr lang="ru-RU" sz="1100" b="1" dirty="0" smtClean="0"/>
          </a:p>
          <a:p>
            <a:pPr marL="0" indent="0">
              <a:buNone/>
            </a:pPr>
            <a:endParaRPr lang="ru-RU" sz="1100" b="1" dirty="0"/>
          </a:p>
          <a:p>
            <a:pPr marL="0" indent="0" algn="just">
              <a:buNone/>
            </a:pPr>
            <a:endParaRPr lang="ru-RU" sz="1200" b="1" dirty="0" smtClean="0"/>
          </a:p>
          <a:p>
            <a:pPr marL="0" indent="0" algn="just">
              <a:buNone/>
            </a:pPr>
            <a:endParaRPr lang="ru-RU" sz="1200" b="1" dirty="0"/>
          </a:p>
          <a:p>
            <a:pPr marL="0" indent="0" algn="just">
              <a:buNone/>
            </a:pPr>
            <a:endParaRPr lang="ru-RU" sz="1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221088"/>
            <a:ext cx="1064118" cy="20522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26" y="2420888"/>
            <a:ext cx="3127406" cy="15121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20688"/>
            <a:ext cx="954402" cy="9506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833156"/>
            <a:ext cx="3372058" cy="1440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1315211" cy="98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1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4008" y="0"/>
            <a:ext cx="4499992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Долгосрочные последствия потребления насвая </a:t>
            </a:r>
          </a:p>
          <a:p>
            <a:pPr marL="0" indent="0">
              <a:buNone/>
            </a:pPr>
            <a:r>
              <a:rPr lang="ru-RU" sz="1100" kern="0" dirty="0" smtClean="0">
                <a:solidFill>
                  <a:srgbClr val="000000"/>
                </a:solidFill>
              </a:rPr>
              <a:t>По данным онкологов, 80% случаев рака языка, губы и других органов полости рта, а также гортани были связаны с потреблением насвая.</a:t>
            </a: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Поскольку </a:t>
            </a:r>
            <a:r>
              <a:rPr lang="ru-RU" sz="1200" dirty="0"/>
              <a:t>насвай содержит экскременты животных,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то</a:t>
            </a:r>
            <a:r>
              <a:rPr lang="ru-RU" sz="1200" dirty="0"/>
              <a:t>, потребляя его, чрезвычайно </a:t>
            </a:r>
            <a:r>
              <a:rPr lang="ru-RU" sz="1200" dirty="0" smtClean="0"/>
              <a:t>легко</a:t>
            </a:r>
          </a:p>
          <a:p>
            <a:pPr marL="0" indent="0">
              <a:buNone/>
            </a:pPr>
            <a:r>
              <a:rPr lang="ru-RU" sz="1200" dirty="0" smtClean="0"/>
              <a:t> </a:t>
            </a:r>
            <a:r>
              <a:rPr lang="ru-RU" sz="1200" dirty="0"/>
              <a:t>заразиться разнообразными кишечными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инфекциями </a:t>
            </a:r>
            <a:r>
              <a:rPr lang="ru-RU" sz="1200" dirty="0"/>
              <a:t>и </a:t>
            </a:r>
            <a:r>
              <a:rPr lang="ru-RU" sz="1200" dirty="0" smtClean="0"/>
              <a:t>паразитарными</a:t>
            </a:r>
          </a:p>
          <a:p>
            <a:pPr marL="0" indent="0">
              <a:buNone/>
            </a:pPr>
            <a:r>
              <a:rPr lang="ru-RU" sz="1200" dirty="0" smtClean="0"/>
              <a:t> </a:t>
            </a:r>
            <a:r>
              <a:rPr lang="ru-RU" sz="1200" dirty="0"/>
              <a:t>заболеваниями,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включая </a:t>
            </a:r>
            <a:r>
              <a:rPr lang="ru-RU" sz="1200" dirty="0"/>
              <a:t>вирусный гепатит. </a:t>
            </a: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ru-RU" sz="1200" dirty="0"/>
              <a:t>Садоводы знают, что будет с растением, </a:t>
            </a:r>
            <a:r>
              <a:rPr lang="ru-RU" sz="1200" dirty="0" smtClean="0"/>
              <a:t>если </a:t>
            </a:r>
            <a:r>
              <a:rPr lang="ru-RU" sz="1200" dirty="0"/>
              <a:t>его </a:t>
            </a:r>
            <a:r>
              <a:rPr lang="ru-RU" sz="1200" dirty="0" smtClean="0"/>
              <a:t>полить неразбавленным </a:t>
            </a:r>
            <a:r>
              <a:rPr lang="ru-RU" sz="1200" dirty="0"/>
              <a:t>раствором </a:t>
            </a:r>
            <a:r>
              <a:rPr lang="ru-RU" sz="1200" dirty="0" smtClean="0"/>
              <a:t>куриного </a:t>
            </a:r>
            <a:r>
              <a:rPr lang="ru-RU" sz="1200" dirty="0"/>
              <a:t>помета: </a:t>
            </a:r>
            <a:r>
              <a:rPr lang="ru-RU" sz="1200" dirty="0" smtClean="0"/>
              <a:t>оно </a:t>
            </a:r>
            <a:r>
              <a:rPr lang="ru-RU" sz="1200" dirty="0"/>
              <a:t>«сгорит</a:t>
            </a:r>
            <a:r>
              <a:rPr lang="ru-RU" sz="1200" dirty="0" smtClean="0"/>
              <a:t>». Врачи подтверждают</a:t>
            </a:r>
            <a:r>
              <a:rPr lang="ru-RU" sz="1200" dirty="0"/>
              <a:t>: </a:t>
            </a:r>
            <a:r>
              <a:rPr lang="ru-RU" sz="1200" dirty="0" smtClean="0"/>
              <a:t>то </a:t>
            </a:r>
            <a:r>
              <a:rPr lang="ru-RU" sz="1200" dirty="0"/>
              <a:t>же самое происходит </a:t>
            </a:r>
            <a:endParaRPr lang="ru-RU" sz="1200" dirty="0" smtClean="0"/>
          </a:p>
          <a:p>
            <a:pPr marL="0" indent="0" algn="r">
              <a:buNone/>
            </a:pPr>
            <a:r>
              <a:rPr lang="ru-RU" sz="1200" dirty="0" smtClean="0"/>
              <a:t>в </a:t>
            </a:r>
            <a:r>
              <a:rPr lang="ru-RU" sz="1200" dirty="0"/>
              <a:t>организме человека: </a:t>
            </a:r>
            <a:endParaRPr lang="ru-RU" sz="1200" dirty="0" smtClean="0"/>
          </a:p>
          <a:p>
            <a:pPr marL="0" indent="0" algn="r">
              <a:buNone/>
            </a:pPr>
            <a:r>
              <a:rPr lang="ru-RU" sz="1200" dirty="0" smtClean="0"/>
              <a:t>страдают </a:t>
            </a:r>
            <a:r>
              <a:rPr lang="ru-RU" sz="1200" dirty="0"/>
              <a:t>в первую </a:t>
            </a:r>
            <a:r>
              <a:rPr lang="ru-RU" sz="1200" dirty="0" smtClean="0"/>
              <a:t>очередь </a:t>
            </a:r>
          </a:p>
          <a:p>
            <a:pPr marL="0" indent="0" algn="r">
              <a:buNone/>
            </a:pPr>
            <a:r>
              <a:rPr lang="ru-RU" sz="1200" dirty="0" smtClean="0"/>
              <a:t>слизистая </a:t>
            </a:r>
            <a:r>
              <a:rPr lang="ru-RU" sz="1200" dirty="0"/>
              <a:t>рта и </a:t>
            </a:r>
            <a:endParaRPr lang="ru-RU" sz="1200" dirty="0" smtClean="0"/>
          </a:p>
          <a:p>
            <a:pPr marL="0" indent="0" algn="r">
              <a:buNone/>
            </a:pPr>
            <a:r>
              <a:rPr lang="ru-RU" sz="1200" dirty="0" smtClean="0"/>
              <a:t>желудочно-кишечный </a:t>
            </a:r>
            <a:r>
              <a:rPr lang="ru-RU" sz="1200" dirty="0"/>
              <a:t>тракт. </a:t>
            </a:r>
            <a:endParaRPr lang="ru-RU" sz="1200" dirty="0" smtClean="0"/>
          </a:p>
          <a:p>
            <a:pPr marL="0" indent="0" algn="r">
              <a:buNone/>
            </a:pPr>
            <a:r>
              <a:rPr lang="ru-RU" sz="1200" dirty="0" smtClean="0"/>
              <a:t>Длительный </a:t>
            </a:r>
            <a:r>
              <a:rPr lang="ru-RU" sz="1200" dirty="0"/>
              <a:t>прием насвая может </a:t>
            </a:r>
            <a:endParaRPr lang="ru-RU" sz="1200" dirty="0" smtClean="0"/>
          </a:p>
          <a:p>
            <a:pPr marL="0" indent="0" algn="r">
              <a:buNone/>
            </a:pPr>
            <a:r>
              <a:rPr lang="ru-RU" sz="1200" dirty="0" smtClean="0"/>
              <a:t>привести </a:t>
            </a:r>
            <a:r>
              <a:rPr lang="ru-RU" sz="1200" dirty="0"/>
              <a:t>к язве желудка. </a:t>
            </a:r>
          </a:p>
          <a:p>
            <a:pPr marL="0" indent="0">
              <a:buNone/>
            </a:pP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1100" b="1" kern="0" dirty="0">
              <a:solidFill>
                <a:srgbClr val="00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0" y="0"/>
            <a:ext cx="4499992" cy="68511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200" b="1" dirty="0" smtClean="0"/>
              <a:t>Что такое насвай?</a:t>
            </a:r>
          </a:p>
          <a:p>
            <a:pPr marL="0" indent="0">
              <a:buNone/>
            </a:pPr>
            <a:r>
              <a:rPr lang="ru-RU" sz="1200" kern="0" dirty="0" smtClean="0">
                <a:solidFill>
                  <a:srgbClr val="000000"/>
                </a:solidFill>
              </a:rPr>
              <a:t>Название </a:t>
            </a:r>
            <a:r>
              <a:rPr lang="ru-RU" sz="1200" kern="0" dirty="0">
                <a:solidFill>
                  <a:srgbClr val="000000"/>
                </a:solidFill>
              </a:rPr>
              <a:t>этого вещества, по-видимому, связано с тем, что раньше для его изготовления применяли растение нас. Сейчас основным компонентом являются махорка или табак. Добавляют в смесь также гашеную известь, золу различных растений, </a:t>
            </a:r>
            <a:r>
              <a:rPr lang="ru-RU" sz="1200" b="1" kern="0" dirty="0">
                <a:solidFill>
                  <a:srgbClr val="000000"/>
                </a:solidFill>
              </a:rPr>
              <a:t>верблюжий кизяк или куриный помет</a:t>
            </a:r>
            <a:r>
              <a:rPr lang="ru-RU" sz="1200" kern="0" dirty="0">
                <a:solidFill>
                  <a:srgbClr val="000000"/>
                </a:solidFill>
              </a:rPr>
              <a:t>, иногда масло. Некоторые источники сообщают о добавлении в состав сухофруктов и приправ. По другим данным, «</a:t>
            </a:r>
            <a:r>
              <a:rPr lang="ru-RU" sz="1200" kern="0" dirty="0" err="1">
                <a:solidFill>
                  <a:srgbClr val="000000"/>
                </a:solidFill>
              </a:rPr>
              <a:t>насваем</a:t>
            </a:r>
            <a:r>
              <a:rPr lang="ru-RU" sz="1200" kern="0" dirty="0">
                <a:solidFill>
                  <a:srgbClr val="000000"/>
                </a:solidFill>
              </a:rPr>
              <a:t>» считается табачная пыль, смешанная с клеем, известью, водой или растительным маслом, скатанная в шарики. В Средней Азии, где насвай пользуется огромной популярностью, рецепты его приготовления разные, и часто табачная пыль в смеси вообще отсутствует. Ее могут заменять более активными веществами. </a:t>
            </a:r>
            <a:endParaRPr lang="ru-RU" sz="1200" kern="0" dirty="0" smtClean="0">
              <a:solidFill>
                <a:srgbClr val="000000"/>
              </a:solidFill>
            </a:endParaRPr>
          </a:p>
          <a:p>
            <a:pPr marL="0" indent="0" algn="r">
              <a:buNone/>
            </a:pPr>
            <a:endParaRPr lang="ru-RU" sz="1100" b="1" dirty="0" smtClean="0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ru-RU" sz="1100" b="1" dirty="0" smtClean="0">
                <a:solidFill>
                  <a:prstClr val="black"/>
                </a:solidFill>
              </a:rPr>
              <a:t>Известны различные виды насвая: </a:t>
            </a:r>
          </a:p>
          <a:p>
            <a:pPr marL="0" indent="0" algn="r">
              <a:buNone/>
            </a:pPr>
            <a:r>
              <a:rPr lang="ru-RU" sz="1100" dirty="0" smtClean="0">
                <a:solidFill>
                  <a:prstClr val="black"/>
                </a:solidFill>
              </a:rPr>
              <a:t>ташкентский</a:t>
            </a:r>
            <a:r>
              <a:rPr lang="ru-RU" sz="1100" dirty="0">
                <a:solidFill>
                  <a:prstClr val="black"/>
                </a:solidFill>
              </a:rPr>
              <a:t>, </a:t>
            </a:r>
            <a:r>
              <a:rPr lang="ru-RU" sz="1100" dirty="0" smtClean="0">
                <a:solidFill>
                  <a:prstClr val="black"/>
                </a:solidFill>
              </a:rPr>
              <a:t>ферганский,</a:t>
            </a:r>
          </a:p>
          <a:p>
            <a:pPr marL="0" indent="0" algn="r">
              <a:buNone/>
            </a:pPr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ru-RU" sz="1100" dirty="0">
                <a:solidFill>
                  <a:prstClr val="black"/>
                </a:solidFill>
              </a:rPr>
              <a:t>андижанский и другие. </a:t>
            </a:r>
            <a:endParaRPr lang="ru-RU" sz="1100" dirty="0" smtClean="0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ru-RU" sz="1100" b="1" dirty="0" smtClean="0">
                <a:solidFill>
                  <a:prstClr val="black"/>
                </a:solidFill>
              </a:rPr>
              <a:t>Могут </a:t>
            </a:r>
            <a:r>
              <a:rPr lang="ru-RU" sz="1100" b="1" dirty="0">
                <a:solidFill>
                  <a:prstClr val="black"/>
                </a:solidFill>
              </a:rPr>
              <a:t>использоваться </a:t>
            </a:r>
            <a:endParaRPr lang="ru-RU" sz="1100" b="1" dirty="0" smtClean="0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ru-RU" sz="1100" b="1" dirty="0" smtClean="0">
                <a:solidFill>
                  <a:prstClr val="black"/>
                </a:solidFill>
              </a:rPr>
              <a:t>различные названия</a:t>
            </a:r>
            <a:r>
              <a:rPr lang="ru-RU" sz="1100" b="1" dirty="0">
                <a:solidFill>
                  <a:prstClr val="black"/>
                </a:solidFill>
              </a:rPr>
              <a:t>: </a:t>
            </a:r>
            <a:endParaRPr lang="ru-RU" sz="1100" b="1" dirty="0" smtClean="0">
              <a:solidFill>
                <a:prstClr val="black"/>
              </a:solidFill>
            </a:endParaRPr>
          </a:p>
          <a:p>
            <a:pPr marL="0" indent="0" algn="r">
              <a:buNone/>
            </a:pPr>
            <a:r>
              <a:rPr lang="ru-RU" sz="1100" dirty="0" err="1" smtClean="0">
                <a:solidFill>
                  <a:prstClr val="black"/>
                </a:solidFill>
              </a:rPr>
              <a:t>насыбай</a:t>
            </a:r>
            <a:r>
              <a:rPr lang="ru-RU" sz="1100" dirty="0">
                <a:solidFill>
                  <a:prstClr val="black"/>
                </a:solidFill>
              </a:rPr>
              <a:t>, </a:t>
            </a:r>
            <a:r>
              <a:rPr lang="ru-RU" sz="1100" dirty="0" err="1">
                <a:solidFill>
                  <a:prstClr val="black"/>
                </a:solidFill>
              </a:rPr>
              <a:t>нацвай</a:t>
            </a:r>
            <a:r>
              <a:rPr lang="ru-RU" sz="1100" dirty="0">
                <a:solidFill>
                  <a:prstClr val="black"/>
                </a:solidFill>
              </a:rPr>
              <a:t>, </a:t>
            </a:r>
            <a:r>
              <a:rPr lang="ru-RU" sz="1100" dirty="0" err="1">
                <a:solidFill>
                  <a:prstClr val="black"/>
                </a:solidFill>
              </a:rPr>
              <a:t>анасвай</a:t>
            </a:r>
            <a:r>
              <a:rPr lang="ru-RU" sz="1100" dirty="0">
                <a:solidFill>
                  <a:prstClr val="black"/>
                </a:solidFill>
              </a:rPr>
              <a:t>, </a:t>
            </a:r>
            <a:r>
              <a:rPr lang="ru-RU" sz="1100" dirty="0" err="1">
                <a:solidFill>
                  <a:prstClr val="black"/>
                </a:solidFill>
              </a:rPr>
              <a:t>асмай</a:t>
            </a:r>
            <a:r>
              <a:rPr lang="ru-RU" sz="1100" dirty="0">
                <a:solidFill>
                  <a:prstClr val="black"/>
                </a:solidFill>
              </a:rPr>
              <a:t>, </a:t>
            </a:r>
            <a:r>
              <a:rPr lang="ru-RU" sz="1100" dirty="0" err="1" smtClean="0">
                <a:solidFill>
                  <a:prstClr val="black"/>
                </a:solidFill>
              </a:rPr>
              <a:t>атмай</a:t>
            </a:r>
            <a:r>
              <a:rPr lang="ru-RU" sz="1100" dirty="0" smtClean="0">
                <a:solidFill>
                  <a:prstClr val="black"/>
                </a:solidFill>
              </a:rPr>
              <a:t>.</a:t>
            </a:r>
            <a:endParaRPr lang="ru-RU" sz="1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1100" dirty="0"/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Поскольку </a:t>
            </a:r>
            <a:r>
              <a:rPr lang="ru-RU" sz="1200" dirty="0"/>
              <a:t>основным действующим веществом </a:t>
            </a:r>
            <a:r>
              <a:rPr lang="ru-RU" sz="1200" dirty="0" smtClean="0"/>
              <a:t>насвая является </a:t>
            </a:r>
            <a:r>
              <a:rPr lang="ru-RU" sz="1200" dirty="0"/>
              <a:t>табак, развивается та же </a:t>
            </a:r>
            <a:r>
              <a:rPr lang="ru-RU" sz="1200" dirty="0" smtClean="0"/>
              <a:t>никотиновая </a:t>
            </a:r>
            <a:r>
              <a:rPr lang="ru-RU" sz="1200" dirty="0"/>
              <a:t>зависимость.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Специалисты </a:t>
            </a:r>
            <a:r>
              <a:rPr lang="ru-RU" sz="1200" dirty="0"/>
              <a:t>из </a:t>
            </a:r>
            <a:r>
              <a:rPr lang="ru-RU" sz="1200" dirty="0" smtClean="0"/>
              <a:t>Кыргызстана, где </a:t>
            </a:r>
            <a:r>
              <a:rPr lang="ru-RU" sz="1200" dirty="0"/>
              <a:t>потребление </a:t>
            </a:r>
            <a:r>
              <a:rPr lang="ru-RU" sz="1200" dirty="0" smtClean="0"/>
              <a:t>насвая распространено </a:t>
            </a:r>
            <a:r>
              <a:rPr lang="ru-RU" sz="1200" dirty="0"/>
              <a:t>давно, </a:t>
            </a:r>
            <a:r>
              <a:rPr lang="ru-RU" sz="1200" dirty="0" smtClean="0"/>
              <a:t>высказывают </a:t>
            </a:r>
            <a:r>
              <a:rPr lang="ru-RU" sz="1200" dirty="0"/>
              <a:t>мнение, </a:t>
            </a:r>
            <a:r>
              <a:rPr lang="ru-RU" sz="1200" dirty="0" smtClean="0"/>
              <a:t>что </a:t>
            </a:r>
            <a:r>
              <a:rPr lang="ru-RU" sz="1200" dirty="0"/>
              <a:t>эта форма табака </a:t>
            </a:r>
            <a:r>
              <a:rPr lang="ru-RU" sz="1200" dirty="0" smtClean="0"/>
              <a:t>более </a:t>
            </a:r>
            <a:r>
              <a:rPr lang="ru-RU" sz="1200" dirty="0"/>
              <a:t>вредна, </a:t>
            </a:r>
            <a:r>
              <a:rPr lang="ru-RU" sz="1200" dirty="0" smtClean="0"/>
              <a:t>чем </a:t>
            </a:r>
            <a:r>
              <a:rPr lang="ru-RU" sz="1200" dirty="0"/>
              <a:t>курение сигарет, </a:t>
            </a:r>
            <a:r>
              <a:rPr lang="ru-RU" sz="1200" dirty="0" smtClean="0"/>
              <a:t>т.к</a:t>
            </a:r>
            <a:r>
              <a:rPr lang="ru-RU" sz="1200" dirty="0"/>
              <a:t>. человек получает большую дозу никотина, особенно в связи с воздействием извести на слизистую оболочку </a:t>
            </a:r>
            <a:r>
              <a:rPr lang="ru-RU" sz="1200" dirty="0" smtClean="0"/>
              <a:t>ротовой </a:t>
            </a:r>
            <a:r>
              <a:rPr lang="ru-RU" sz="1200" dirty="0"/>
              <a:t>полости. Насвай вызывает сильную наркотическую зависимость. Насвай можно отнести к числу психотропных веществ. Его употребление подростками отражается на их психическом развитии – снижается восприятие и ухудшается память, дети становятся неуравновешенными. Потребители сообщают о проблемах с </a:t>
            </a:r>
            <a:r>
              <a:rPr lang="ru-RU" sz="1200" dirty="0" smtClean="0"/>
              <a:t>памятью, </a:t>
            </a:r>
            <a:r>
              <a:rPr lang="ru-RU" sz="1200" dirty="0"/>
              <a:t>постоянном состоянии растерянности. </a:t>
            </a:r>
            <a:endParaRPr lang="ru-RU" sz="12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02456"/>
            <a:ext cx="1800200" cy="13070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564904"/>
            <a:ext cx="1056040" cy="127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Users\Comp\Desktop\НАСВАЙ\rakgu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135087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:\Users\Comp\Desktop\НАСВАЙ\5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08720"/>
            <a:ext cx="129614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-main-pic" descr="Картинка 9 из 11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69160"/>
            <a:ext cx="1512168" cy="162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68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639</Words>
  <Application>Microsoft Office PowerPoint</Application>
  <PresentationFormat>Экран (4:3)</PresentationFormat>
  <Paragraphs>139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Priemn</dc:creator>
  <cp:lastModifiedBy>Юденко Светлана Николаевна</cp:lastModifiedBy>
  <cp:revision>27</cp:revision>
  <cp:lastPrinted>2018-04-13T12:04:40Z</cp:lastPrinted>
  <dcterms:modified xsi:type="dcterms:W3CDTF">2018-04-13T12:15:56Z</dcterms:modified>
</cp:coreProperties>
</file>