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629" autoAdjust="0"/>
  </p:normalViewPr>
  <p:slideViewPr>
    <p:cSldViewPr>
      <p:cViewPr>
        <p:scale>
          <a:sx n="118" d="100"/>
          <a:sy n="118" d="100"/>
        </p:scale>
        <p:origin x="-1482" y="2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09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45659" cy="496411"/>
          </a:xfrm>
          <a:prstGeom prst="rect">
            <a:avLst/>
          </a:prstGeom>
        </p:spPr>
        <p:txBody>
          <a:bodyPr vert="horz" lIns="91411" tIns="45706" rIns="91411" bIns="45706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5" y="2"/>
            <a:ext cx="2945659" cy="496411"/>
          </a:xfrm>
          <a:prstGeom prst="rect">
            <a:avLst/>
          </a:prstGeom>
        </p:spPr>
        <p:txBody>
          <a:bodyPr vert="horz" lIns="91411" tIns="45706" rIns="91411" bIns="45706" rtlCol="0"/>
          <a:lstStyle>
            <a:lvl1pPr algn="r">
              <a:defRPr sz="1200"/>
            </a:lvl1pPr>
          </a:lstStyle>
          <a:p>
            <a:fld id="{F66E9598-1C49-469A-A906-C3B88BECFFB9}" type="datetimeFigureOut">
              <a:rPr lang="ru-RU" smtClean="0"/>
              <a:pPr/>
              <a:t>13.04.2018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1" tIns="45706" rIns="91411" bIns="45706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9"/>
            <a:ext cx="5438140" cy="4467701"/>
          </a:xfrm>
          <a:prstGeom prst="rect">
            <a:avLst/>
          </a:prstGeom>
        </p:spPr>
        <p:txBody>
          <a:bodyPr vert="horz" lIns="91411" tIns="45706" rIns="91411" bIns="45706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430093"/>
            <a:ext cx="2945659" cy="496411"/>
          </a:xfrm>
          <a:prstGeom prst="rect">
            <a:avLst/>
          </a:prstGeom>
        </p:spPr>
        <p:txBody>
          <a:bodyPr vert="horz" lIns="91411" tIns="45706" rIns="91411" bIns="45706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5" y="9430093"/>
            <a:ext cx="2945659" cy="496411"/>
          </a:xfrm>
          <a:prstGeom prst="rect">
            <a:avLst/>
          </a:prstGeom>
        </p:spPr>
        <p:txBody>
          <a:bodyPr vert="horz" lIns="91411" tIns="45706" rIns="91411" bIns="45706" rtlCol="0" anchor="b"/>
          <a:lstStyle>
            <a:lvl1pPr algn="r">
              <a:defRPr sz="1200"/>
            </a:lvl1pPr>
          </a:lstStyle>
          <a:p>
            <a:fld id="{C144DAD5-88E8-4EE4-9A7F-28972F0472B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32338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4DAD5-88E8-4EE4-9A7F-28972F0472BA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76482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18225-A5AB-4335-AD91-49ED8BAD32F3}" type="datetimeFigureOut">
              <a:rPr lang="ru-RU" smtClean="0"/>
              <a:pPr/>
              <a:t>13.04.2018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B6188-80BE-44B5-BC18-62918007C51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9259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18225-A5AB-4335-AD91-49ED8BAD32F3}" type="datetimeFigureOut">
              <a:rPr lang="ru-RU" smtClean="0"/>
              <a:pPr/>
              <a:t>13.04.2018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B6188-80BE-44B5-BC18-62918007C51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30887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18225-A5AB-4335-AD91-49ED8BAD32F3}" type="datetimeFigureOut">
              <a:rPr lang="ru-RU" smtClean="0"/>
              <a:pPr/>
              <a:t>13.04.2018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B6188-80BE-44B5-BC18-62918007C51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7937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18225-A5AB-4335-AD91-49ED8BAD32F3}" type="datetimeFigureOut">
              <a:rPr lang="ru-RU" smtClean="0"/>
              <a:pPr/>
              <a:t>13.04.2018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B6188-80BE-44B5-BC18-62918007C51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7532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18225-A5AB-4335-AD91-49ED8BAD32F3}" type="datetimeFigureOut">
              <a:rPr lang="ru-RU" smtClean="0"/>
              <a:pPr/>
              <a:t>13.04.2018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B6188-80BE-44B5-BC18-62918007C51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7218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18225-A5AB-4335-AD91-49ED8BAD32F3}" type="datetimeFigureOut">
              <a:rPr lang="ru-RU" smtClean="0"/>
              <a:pPr/>
              <a:t>13.04.2018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B6188-80BE-44B5-BC18-62918007C51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5441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18225-A5AB-4335-AD91-49ED8BAD32F3}" type="datetimeFigureOut">
              <a:rPr lang="ru-RU" smtClean="0"/>
              <a:pPr/>
              <a:t>13.04.2018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B6188-80BE-44B5-BC18-62918007C51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5234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18225-A5AB-4335-AD91-49ED8BAD32F3}" type="datetimeFigureOut">
              <a:rPr lang="ru-RU" smtClean="0"/>
              <a:pPr/>
              <a:t>13.04.2018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B6188-80BE-44B5-BC18-62918007C51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0167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18225-A5AB-4335-AD91-49ED8BAD32F3}" type="datetimeFigureOut">
              <a:rPr lang="ru-RU" smtClean="0"/>
              <a:pPr/>
              <a:t>13.04.2018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B6188-80BE-44B5-BC18-62918007C51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8761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18225-A5AB-4335-AD91-49ED8BAD32F3}" type="datetimeFigureOut">
              <a:rPr lang="ru-RU" smtClean="0"/>
              <a:pPr/>
              <a:t>13.04.2018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B6188-80BE-44B5-BC18-62918007C51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25969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18225-A5AB-4335-AD91-49ED8BAD32F3}" type="datetimeFigureOut">
              <a:rPr lang="ru-RU" smtClean="0"/>
              <a:pPr/>
              <a:t>13.04.2018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B6188-80BE-44B5-BC18-62918007C51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3178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718225-A5AB-4335-AD91-49ED8BAD32F3}" type="datetimeFigureOut">
              <a:rPr lang="ru-RU" smtClean="0"/>
              <a:pPr/>
              <a:t>13.04.2018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1B6188-80BE-44B5-BC18-62918007C51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8679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7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4.png"/><Relationship Id="rId5" Type="http://schemas.openxmlformats.org/officeDocument/2006/relationships/image" Target="../media/image3.gif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467544" y="352012"/>
            <a:ext cx="4040188" cy="63976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0" y="0"/>
            <a:ext cx="4563908" cy="68580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ru-RU" sz="5200" b="1" kern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Краткосрочное </a:t>
            </a:r>
            <a:r>
              <a:rPr lang="ru-RU" sz="5200" b="1" kern="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воздействие </a:t>
            </a:r>
            <a:endParaRPr lang="ru-RU" sz="5200" b="1" kern="0" dirty="0" smtClean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marL="0" indent="0">
              <a:buNone/>
            </a:pPr>
            <a:endParaRPr lang="ru-RU" sz="4800" b="1" dirty="0">
              <a:solidFill>
                <a:schemeClr val="tx1"/>
              </a:solidFill>
              <a:latin typeface="+mj-lt"/>
            </a:endParaRPr>
          </a:p>
          <a:p>
            <a:pPr marL="0" lvl="0" indent="0" algn="just" fontAlgn="base">
              <a:lnSpc>
                <a:spcPts val="1320"/>
              </a:lnSpc>
              <a:spcAft>
                <a:spcPct val="0"/>
              </a:spcAft>
              <a:buClr>
                <a:srgbClr val="666600"/>
              </a:buClr>
              <a:buSzPct val="75000"/>
              <a:buNone/>
            </a:pPr>
            <a:r>
              <a:rPr lang="ru-RU" sz="4800" i="1" kern="0" dirty="0" smtClean="0">
                <a:solidFill>
                  <a:srgbClr val="000000"/>
                </a:solidFill>
              </a:rPr>
              <a:t>Потребители описывают следующие краткосрочные последствия потребления насвая</a:t>
            </a:r>
            <a:r>
              <a:rPr lang="ru-RU" sz="4800" kern="0" dirty="0" smtClean="0">
                <a:solidFill>
                  <a:srgbClr val="000000"/>
                </a:solidFill>
              </a:rPr>
              <a:t>: </a:t>
            </a:r>
          </a:p>
          <a:p>
            <a:pPr marL="0" lvl="0" indent="0" algn="just" fontAlgn="base">
              <a:lnSpc>
                <a:spcPts val="1320"/>
              </a:lnSpc>
              <a:spcAft>
                <a:spcPct val="0"/>
              </a:spcAft>
              <a:buClr>
                <a:srgbClr val="666600"/>
              </a:buClr>
              <a:buSzPct val="75000"/>
              <a:buNone/>
            </a:pPr>
            <a:r>
              <a:rPr lang="ru-RU" sz="4800" kern="0" dirty="0" smtClean="0">
                <a:solidFill>
                  <a:srgbClr val="000000"/>
                </a:solidFill>
              </a:rPr>
              <a:t>сильное </a:t>
            </a:r>
            <a:r>
              <a:rPr lang="ru-RU" sz="4800" kern="0" dirty="0">
                <a:solidFill>
                  <a:srgbClr val="000000"/>
                </a:solidFill>
              </a:rPr>
              <a:t>местное жжение слизистой </a:t>
            </a:r>
            <a:endParaRPr lang="ru-RU" sz="4800" kern="0" dirty="0" smtClean="0">
              <a:solidFill>
                <a:srgbClr val="000000"/>
              </a:solidFill>
            </a:endParaRPr>
          </a:p>
          <a:p>
            <a:pPr marL="0" lvl="0" indent="0" algn="just" fontAlgn="base">
              <a:lnSpc>
                <a:spcPts val="1320"/>
              </a:lnSpc>
              <a:spcAft>
                <a:spcPct val="0"/>
              </a:spcAft>
              <a:buClr>
                <a:srgbClr val="666600"/>
              </a:buClr>
              <a:buSzPct val="75000"/>
              <a:buNone/>
            </a:pPr>
            <a:r>
              <a:rPr lang="ru-RU" sz="4800" kern="0" dirty="0" smtClean="0">
                <a:solidFill>
                  <a:srgbClr val="000000"/>
                </a:solidFill>
              </a:rPr>
              <a:t>ротовой </a:t>
            </a:r>
            <a:r>
              <a:rPr lang="ru-RU" sz="4800" kern="0" dirty="0">
                <a:solidFill>
                  <a:srgbClr val="000000"/>
                </a:solidFill>
              </a:rPr>
              <a:t>полости</a:t>
            </a:r>
            <a:r>
              <a:rPr lang="ru-RU" sz="4800" kern="0" dirty="0" smtClean="0">
                <a:solidFill>
                  <a:srgbClr val="000000"/>
                </a:solidFill>
              </a:rPr>
              <a:t>, </a:t>
            </a:r>
            <a:r>
              <a:rPr lang="ru-RU" sz="4800" kern="0" dirty="0" smtClean="0">
                <a:solidFill>
                  <a:srgbClr val="000000"/>
                </a:solidFill>
              </a:rPr>
              <a:t>тяжесть </a:t>
            </a:r>
            <a:r>
              <a:rPr lang="ru-RU" sz="4800" kern="0" dirty="0">
                <a:solidFill>
                  <a:srgbClr val="000000"/>
                </a:solidFill>
              </a:rPr>
              <a:t>в голове, </a:t>
            </a:r>
            <a:endParaRPr lang="ru-RU" sz="4800" kern="0" dirty="0" smtClean="0">
              <a:solidFill>
                <a:srgbClr val="000000"/>
              </a:solidFill>
            </a:endParaRPr>
          </a:p>
          <a:p>
            <a:pPr marL="0" lvl="0" indent="0" algn="just" fontAlgn="base">
              <a:lnSpc>
                <a:spcPts val="1320"/>
              </a:lnSpc>
              <a:spcAft>
                <a:spcPct val="0"/>
              </a:spcAft>
              <a:buClr>
                <a:srgbClr val="666600"/>
              </a:buClr>
              <a:buSzPct val="75000"/>
              <a:buNone/>
            </a:pPr>
            <a:r>
              <a:rPr lang="ru-RU" sz="4800" kern="0" dirty="0" smtClean="0">
                <a:solidFill>
                  <a:srgbClr val="000000"/>
                </a:solidFill>
              </a:rPr>
              <a:t>а </a:t>
            </a:r>
            <a:r>
              <a:rPr lang="ru-RU" sz="4800" kern="0" dirty="0">
                <a:solidFill>
                  <a:srgbClr val="000000"/>
                </a:solidFill>
              </a:rPr>
              <a:t>позднее и во всех </a:t>
            </a:r>
            <a:r>
              <a:rPr lang="ru-RU" sz="4800" kern="0" dirty="0" smtClean="0">
                <a:solidFill>
                  <a:srgbClr val="000000"/>
                </a:solidFill>
              </a:rPr>
              <a:t>частях </a:t>
            </a:r>
            <a:r>
              <a:rPr lang="ru-RU" sz="4800" kern="0" dirty="0">
                <a:solidFill>
                  <a:srgbClr val="000000"/>
                </a:solidFill>
              </a:rPr>
              <a:t>тела</a:t>
            </a:r>
            <a:r>
              <a:rPr lang="ru-RU" sz="4800" kern="0" dirty="0" smtClean="0">
                <a:solidFill>
                  <a:srgbClr val="000000"/>
                </a:solidFill>
              </a:rPr>
              <a:t>,</a:t>
            </a:r>
          </a:p>
          <a:p>
            <a:pPr marL="0" lvl="0" indent="0" algn="just" fontAlgn="base">
              <a:lnSpc>
                <a:spcPts val="1320"/>
              </a:lnSpc>
              <a:spcAft>
                <a:spcPct val="0"/>
              </a:spcAft>
              <a:buClr>
                <a:srgbClr val="666600"/>
              </a:buClr>
              <a:buSzPct val="75000"/>
              <a:buNone/>
            </a:pPr>
            <a:r>
              <a:rPr lang="ru-RU" sz="4800" kern="0" dirty="0" smtClean="0">
                <a:solidFill>
                  <a:srgbClr val="000000"/>
                </a:solidFill>
              </a:rPr>
              <a:t> </a:t>
            </a:r>
            <a:r>
              <a:rPr lang="ru-RU" sz="4800" kern="0" dirty="0">
                <a:solidFill>
                  <a:srgbClr val="000000"/>
                </a:solidFill>
              </a:rPr>
              <a:t>апатия, резкое слюноотделение, </a:t>
            </a:r>
            <a:endParaRPr lang="ru-RU" sz="4800" kern="0" dirty="0" smtClean="0">
              <a:solidFill>
                <a:srgbClr val="000000"/>
              </a:solidFill>
            </a:endParaRPr>
          </a:p>
          <a:p>
            <a:pPr marL="0" lvl="0" indent="0" algn="just" fontAlgn="base">
              <a:lnSpc>
                <a:spcPts val="1320"/>
              </a:lnSpc>
              <a:spcAft>
                <a:spcPct val="0"/>
              </a:spcAft>
              <a:buClr>
                <a:srgbClr val="666600"/>
              </a:buClr>
              <a:buSzPct val="75000"/>
              <a:buNone/>
            </a:pPr>
            <a:r>
              <a:rPr lang="ru-RU" sz="4800" kern="0" dirty="0" smtClean="0">
                <a:solidFill>
                  <a:srgbClr val="000000"/>
                </a:solidFill>
              </a:rPr>
              <a:t>головокружение</a:t>
            </a:r>
            <a:r>
              <a:rPr lang="ru-RU" sz="4800" kern="0" dirty="0">
                <a:solidFill>
                  <a:srgbClr val="000000"/>
                </a:solidFill>
              </a:rPr>
              <a:t>, расслабленность мышц. </a:t>
            </a:r>
            <a:endParaRPr lang="ru-RU" sz="4800" kern="0" dirty="0" smtClean="0">
              <a:solidFill>
                <a:srgbClr val="000000"/>
              </a:solidFill>
            </a:endParaRPr>
          </a:p>
          <a:p>
            <a:pPr marL="0" lvl="0" indent="0" algn="just" fontAlgn="base">
              <a:lnSpc>
                <a:spcPts val="1320"/>
              </a:lnSpc>
              <a:spcAft>
                <a:spcPct val="0"/>
              </a:spcAft>
              <a:buClr>
                <a:srgbClr val="666600"/>
              </a:buClr>
              <a:buSzPct val="75000"/>
              <a:buNone/>
            </a:pPr>
            <a:endParaRPr lang="ru-RU" sz="4400" kern="0" dirty="0" smtClean="0">
              <a:solidFill>
                <a:srgbClr val="000000"/>
              </a:solidFill>
            </a:endParaRPr>
          </a:p>
          <a:p>
            <a:pPr marL="0" lvl="0" indent="0" algn="ctr" fontAlgn="base">
              <a:lnSpc>
                <a:spcPts val="1320"/>
              </a:lnSpc>
              <a:spcAft>
                <a:spcPct val="0"/>
              </a:spcAft>
              <a:buClr>
                <a:srgbClr val="666600"/>
              </a:buClr>
              <a:buSzPct val="75000"/>
              <a:buNone/>
            </a:pPr>
            <a:r>
              <a:rPr lang="ru-RU" sz="4800" kern="0" dirty="0" smtClean="0">
                <a:solidFill>
                  <a:srgbClr val="000000"/>
                </a:solidFill>
              </a:rPr>
              <a:t>В соответствии </a:t>
            </a:r>
            <a:r>
              <a:rPr lang="ru-RU" sz="4800" kern="0" dirty="0" smtClean="0">
                <a:solidFill>
                  <a:srgbClr val="000000"/>
                </a:solidFill>
              </a:rPr>
              <a:t>с </a:t>
            </a:r>
            <a:r>
              <a:rPr lang="ru-RU" sz="4800" kern="0" dirty="0" smtClean="0">
                <a:solidFill>
                  <a:srgbClr val="000000"/>
                </a:solidFill>
              </a:rPr>
              <a:t>ч</a:t>
            </a:r>
            <a:r>
              <a:rPr lang="ru-RU" sz="4800" kern="0" dirty="0" smtClean="0">
                <a:solidFill>
                  <a:srgbClr val="000000"/>
                </a:solidFill>
              </a:rPr>
              <a:t>. 2 ст. 14.53 КоАП РФ за </a:t>
            </a:r>
            <a:r>
              <a:rPr lang="ru-RU" sz="4800" dirty="0" smtClean="0">
                <a:solidFill>
                  <a:srgbClr val="333333"/>
                </a:solidFill>
              </a:rPr>
              <a:t>продажу </a:t>
            </a:r>
            <a:r>
              <a:rPr lang="ru-RU" sz="4800" dirty="0" smtClean="0">
                <a:solidFill>
                  <a:srgbClr val="333333"/>
                </a:solidFill>
              </a:rPr>
              <a:t>насвая для </a:t>
            </a:r>
            <a:r>
              <a:rPr lang="ru-RU" sz="4800" b="1" dirty="0">
                <a:solidFill>
                  <a:srgbClr val="333333"/>
                </a:solidFill>
              </a:rPr>
              <a:t>граждан</a:t>
            </a:r>
            <a:r>
              <a:rPr lang="ru-RU" sz="4800" dirty="0">
                <a:solidFill>
                  <a:srgbClr val="333333"/>
                </a:solidFill>
              </a:rPr>
              <a:t>  </a:t>
            </a:r>
            <a:r>
              <a:rPr lang="ru-RU" sz="4800" dirty="0" smtClean="0">
                <a:solidFill>
                  <a:srgbClr val="333333"/>
                </a:solidFill>
              </a:rPr>
              <a:t>предусмотрено административное наказание в виде штрафа в </a:t>
            </a:r>
            <a:r>
              <a:rPr lang="ru-RU" sz="4800" dirty="0">
                <a:solidFill>
                  <a:srgbClr val="333333"/>
                </a:solidFill>
              </a:rPr>
              <a:t>размере от двух тысяч до четырех тысяч </a:t>
            </a:r>
            <a:r>
              <a:rPr lang="ru-RU" sz="4800" dirty="0" smtClean="0">
                <a:solidFill>
                  <a:srgbClr val="333333"/>
                </a:solidFill>
              </a:rPr>
              <a:t>рублей.</a:t>
            </a:r>
          </a:p>
          <a:p>
            <a:pPr marL="0" lvl="0" indent="0" algn="r" fontAlgn="base">
              <a:lnSpc>
                <a:spcPts val="1320"/>
              </a:lnSpc>
              <a:spcAft>
                <a:spcPct val="0"/>
              </a:spcAft>
              <a:buClr>
                <a:srgbClr val="666600"/>
              </a:buClr>
              <a:buSzPct val="75000"/>
              <a:buNone/>
            </a:pPr>
            <a:endParaRPr lang="ru-RU" sz="4400" kern="0" dirty="0" smtClean="0">
              <a:solidFill>
                <a:srgbClr val="000000"/>
              </a:solidFill>
            </a:endParaRPr>
          </a:p>
          <a:p>
            <a:pPr marL="0" lvl="0" indent="0" algn="r" fontAlgn="base">
              <a:lnSpc>
                <a:spcPts val="1320"/>
              </a:lnSpc>
              <a:spcAft>
                <a:spcPct val="0"/>
              </a:spcAft>
              <a:buClr>
                <a:srgbClr val="666600"/>
              </a:buClr>
              <a:buSzPct val="75000"/>
              <a:buNone/>
            </a:pPr>
            <a:endParaRPr lang="ru-RU" sz="4400" kern="0" dirty="0">
              <a:solidFill>
                <a:srgbClr val="000000"/>
              </a:solidFill>
            </a:endParaRPr>
          </a:p>
          <a:p>
            <a:pPr marL="0" lvl="0" indent="0" algn="r" fontAlgn="base">
              <a:lnSpc>
                <a:spcPts val="1320"/>
              </a:lnSpc>
              <a:spcAft>
                <a:spcPct val="0"/>
              </a:spcAft>
              <a:buClr>
                <a:srgbClr val="666600"/>
              </a:buClr>
              <a:buSzPct val="75000"/>
              <a:buNone/>
            </a:pPr>
            <a:r>
              <a:rPr lang="ru-RU" sz="4800" kern="0" dirty="0" smtClean="0">
                <a:solidFill>
                  <a:srgbClr val="000000"/>
                </a:solidFill>
              </a:rPr>
              <a:t>Потребители</a:t>
            </a:r>
            <a:r>
              <a:rPr lang="ru-RU" sz="4800" kern="0" dirty="0">
                <a:solidFill>
                  <a:srgbClr val="000000"/>
                </a:solidFill>
              </a:rPr>
              <a:t>, </a:t>
            </a:r>
            <a:r>
              <a:rPr lang="ru-RU" sz="4800" kern="0" dirty="0" smtClean="0">
                <a:solidFill>
                  <a:srgbClr val="000000"/>
                </a:solidFill>
              </a:rPr>
              <a:t>обменивающиеся </a:t>
            </a:r>
          </a:p>
          <a:p>
            <a:pPr marL="0" lvl="0" indent="0" algn="r" fontAlgn="base">
              <a:lnSpc>
                <a:spcPts val="1320"/>
              </a:lnSpc>
              <a:spcAft>
                <a:spcPct val="0"/>
              </a:spcAft>
              <a:buClr>
                <a:srgbClr val="666600"/>
              </a:buClr>
              <a:buSzPct val="75000"/>
              <a:buNone/>
            </a:pPr>
            <a:r>
              <a:rPr lang="ru-RU" sz="4800" kern="0" dirty="0" smtClean="0">
                <a:solidFill>
                  <a:srgbClr val="000000"/>
                </a:solidFill>
              </a:rPr>
              <a:t>на </a:t>
            </a:r>
            <a:r>
              <a:rPr lang="ru-RU" sz="4800" kern="0" dirty="0">
                <a:solidFill>
                  <a:srgbClr val="000000"/>
                </a:solidFill>
              </a:rPr>
              <a:t>некоторых </a:t>
            </a:r>
            <a:endParaRPr lang="ru-RU" sz="4800" kern="0" dirty="0" smtClean="0">
              <a:solidFill>
                <a:srgbClr val="000000"/>
              </a:solidFill>
            </a:endParaRPr>
          </a:p>
          <a:p>
            <a:pPr marL="0" lvl="0" indent="0" algn="r" fontAlgn="base">
              <a:lnSpc>
                <a:spcPts val="1320"/>
              </a:lnSpc>
              <a:spcAft>
                <a:spcPct val="0"/>
              </a:spcAft>
              <a:buClr>
                <a:srgbClr val="666600"/>
              </a:buClr>
              <a:buSzPct val="75000"/>
              <a:buNone/>
            </a:pPr>
            <a:r>
              <a:rPr lang="ru-RU" sz="4800" kern="0" dirty="0" smtClean="0">
                <a:solidFill>
                  <a:srgbClr val="000000"/>
                </a:solidFill>
              </a:rPr>
              <a:t>форумах </a:t>
            </a:r>
            <a:r>
              <a:rPr lang="ru-RU" sz="4800" kern="0" dirty="0">
                <a:solidFill>
                  <a:srgbClr val="000000"/>
                </a:solidFill>
              </a:rPr>
              <a:t>своими </a:t>
            </a:r>
            <a:r>
              <a:rPr lang="ru-RU" sz="4800" kern="0" dirty="0" smtClean="0">
                <a:solidFill>
                  <a:srgbClr val="000000"/>
                </a:solidFill>
              </a:rPr>
              <a:t>впечатлениями</a:t>
            </a:r>
          </a:p>
          <a:p>
            <a:pPr marL="0" lvl="0" indent="0" algn="r" fontAlgn="base">
              <a:lnSpc>
                <a:spcPts val="1320"/>
              </a:lnSpc>
              <a:spcAft>
                <a:spcPct val="0"/>
              </a:spcAft>
              <a:buClr>
                <a:srgbClr val="666600"/>
              </a:buClr>
              <a:buSzPct val="75000"/>
              <a:buNone/>
            </a:pPr>
            <a:r>
              <a:rPr lang="ru-RU" sz="4800" kern="0" dirty="0" smtClean="0">
                <a:solidFill>
                  <a:srgbClr val="000000"/>
                </a:solidFill>
              </a:rPr>
              <a:t> о потреблении насвая,</a:t>
            </a:r>
          </a:p>
          <a:p>
            <a:pPr marL="0" lvl="0" indent="0" algn="r" fontAlgn="base">
              <a:lnSpc>
                <a:spcPts val="1320"/>
              </a:lnSpc>
              <a:spcAft>
                <a:spcPct val="0"/>
              </a:spcAft>
              <a:buClr>
                <a:srgbClr val="666600"/>
              </a:buClr>
              <a:buSzPct val="75000"/>
              <a:buNone/>
            </a:pPr>
            <a:r>
              <a:rPr lang="ru-RU" sz="4800" kern="0" dirty="0" smtClean="0">
                <a:solidFill>
                  <a:srgbClr val="000000"/>
                </a:solidFill>
              </a:rPr>
              <a:t> в большинстве своем критически высказываются о вызываемых им ощущениях. Некоторые предполагают, что воздействие насвая может проявляться в меньшей степени у тех, кто имеет опыт курения табака, что является вполне объяснимым, с точки зрения толерантности, развивающейся в отношении действия никотина. </a:t>
            </a:r>
          </a:p>
          <a:p>
            <a:pPr marL="0" lvl="0" indent="0" algn="r" fontAlgn="base">
              <a:lnSpc>
                <a:spcPts val="1320"/>
              </a:lnSpc>
              <a:spcAft>
                <a:spcPct val="0"/>
              </a:spcAft>
              <a:buClr>
                <a:srgbClr val="666600"/>
              </a:buClr>
              <a:buSzPct val="75000"/>
              <a:buNone/>
            </a:pPr>
            <a:endParaRPr lang="ru-RU" sz="4400" kern="0" dirty="0">
              <a:solidFill>
                <a:srgbClr val="000000"/>
              </a:solidFill>
            </a:endParaRPr>
          </a:p>
          <a:p>
            <a:pPr marL="0" lvl="0" indent="0" algn="r" fontAlgn="base">
              <a:lnSpc>
                <a:spcPts val="1320"/>
              </a:lnSpc>
              <a:spcAft>
                <a:spcPct val="0"/>
              </a:spcAft>
              <a:buClr>
                <a:srgbClr val="666600"/>
              </a:buClr>
              <a:buSzPct val="75000"/>
              <a:buNone/>
            </a:pPr>
            <a:endParaRPr lang="ru-RU" sz="4400" kern="0" dirty="0" smtClean="0">
              <a:solidFill>
                <a:srgbClr val="000000"/>
              </a:solidFill>
            </a:endParaRPr>
          </a:p>
          <a:p>
            <a:pPr marL="0" lvl="0" indent="0" algn="r" fontAlgn="base">
              <a:lnSpc>
                <a:spcPts val="1320"/>
              </a:lnSpc>
              <a:spcAft>
                <a:spcPct val="0"/>
              </a:spcAft>
              <a:buClr>
                <a:srgbClr val="666600"/>
              </a:buClr>
              <a:buSzPct val="75000"/>
              <a:buNone/>
            </a:pPr>
            <a:endParaRPr lang="ru-RU" sz="4400" kern="0" dirty="0">
              <a:solidFill>
                <a:srgbClr val="000000"/>
              </a:solidFill>
            </a:endParaRPr>
          </a:p>
          <a:p>
            <a:pPr marL="0" lvl="0" indent="0" algn="r" fontAlgn="base">
              <a:lnSpc>
                <a:spcPts val="1320"/>
              </a:lnSpc>
              <a:spcAft>
                <a:spcPct val="0"/>
              </a:spcAft>
              <a:buClr>
                <a:srgbClr val="666600"/>
              </a:buClr>
              <a:buSzPct val="75000"/>
              <a:buNone/>
            </a:pPr>
            <a:endParaRPr lang="ru-RU" sz="4400" kern="0" dirty="0" smtClean="0">
              <a:solidFill>
                <a:srgbClr val="000000"/>
              </a:solidFill>
            </a:endParaRPr>
          </a:p>
          <a:p>
            <a:pPr marL="0" lvl="0" indent="0" algn="r" fontAlgn="base">
              <a:lnSpc>
                <a:spcPts val="1320"/>
              </a:lnSpc>
              <a:spcAft>
                <a:spcPct val="0"/>
              </a:spcAft>
              <a:buClr>
                <a:srgbClr val="666600"/>
              </a:buClr>
              <a:buSzPct val="75000"/>
              <a:buNone/>
            </a:pPr>
            <a:endParaRPr lang="ru-RU" sz="4400" kern="0" dirty="0">
              <a:solidFill>
                <a:srgbClr val="000000"/>
              </a:solidFill>
            </a:endParaRPr>
          </a:p>
          <a:p>
            <a:pPr marL="0" lvl="0" indent="0" algn="r" fontAlgn="base">
              <a:lnSpc>
                <a:spcPts val="1320"/>
              </a:lnSpc>
              <a:spcAft>
                <a:spcPct val="0"/>
              </a:spcAft>
              <a:buClr>
                <a:srgbClr val="666600"/>
              </a:buClr>
              <a:buSzPct val="75000"/>
              <a:buNone/>
            </a:pPr>
            <a:endParaRPr lang="ru-RU" sz="4400" kern="0" dirty="0" smtClean="0">
              <a:solidFill>
                <a:srgbClr val="000000"/>
              </a:solidFill>
            </a:endParaRPr>
          </a:p>
          <a:p>
            <a:pPr marL="0" lvl="0" indent="0" algn="r" fontAlgn="base">
              <a:lnSpc>
                <a:spcPts val="1320"/>
              </a:lnSpc>
              <a:spcAft>
                <a:spcPct val="0"/>
              </a:spcAft>
              <a:buClr>
                <a:srgbClr val="666600"/>
              </a:buClr>
              <a:buSzPct val="75000"/>
              <a:buNone/>
            </a:pPr>
            <a:endParaRPr lang="ru-RU" sz="4400" kern="0" dirty="0" smtClean="0">
              <a:solidFill>
                <a:srgbClr val="000000"/>
              </a:solidFill>
            </a:endParaRPr>
          </a:p>
          <a:p>
            <a:pPr marL="0" lvl="0" indent="0" algn="r" fontAlgn="base">
              <a:lnSpc>
                <a:spcPts val="1320"/>
              </a:lnSpc>
              <a:spcAft>
                <a:spcPct val="0"/>
              </a:spcAft>
              <a:buClr>
                <a:srgbClr val="666600"/>
              </a:buClr>
              <a:buSzPct val="75000"/>
              <a:buNone/>
            </a:pPr>
            <a:endParaRPr lang="ru-RU" sz="4400" kern="0" dirty="0">
              <a:solidFill>
                <a:srgbClr val="000000"/>
              </a:solidFill>
            </a:endParaRPr>
          </a:p>
          <a:p>
            <a:pPr marL="0" lvl="0" indent="0" algn="r" fontAlgn="base">
              <a:lnSpc>
                <a:spcPts val="1320"/>
              </a:lnSpc>
              <a:spcAft>
                <a:spcPct val="0"/>
              </a:spcAft>
              <a:buClr>
                <a:srgbClr val="666600"/>
              </a:buClr>
              <a:buSzPct val="75000"/>
              <a:buNone/>
            </a:pPr>
            <a:endParaRPr lang="ru-RU" sz="4400" kern="0" dirty="0" smtClean="0">
              <a:solidFill>
                <a:srgbClr val="000000"/>
              </a:solidFill>
            </a:endParaRPr>
          </a:p>
          <a:p>
            <a:pPr marL="0" lvl="0" indent="0" algn="r" fontAlgn="base">
              <a:lnSpc>
                <a:spcPts val="1320"/>
              </a:lnSpc>
              <a:spcAft>
                <a:spcPct val="0"/>
              </a:spcAft>
              <a:buClr>
                <a:srgbClr val="666600"/>
              </a:buClr>
              <a:buSzPct val="75000"/>
              <a:buNone/>
            </a:pPr>
            <a:r>
              <a:rPr lang="ru-RU" sz="4400" kern="0" dirty="0" smtClean="0">
                <a:solidFill>
                  <a:srgbClr val="000000"/>
                </a:solidFill>
              </a:rPr>
              <a:t> </a:t>
            </a:r>
            <a:endParaRPr lang="ru-RU" sz="4400" kern="0" dirty="0">
              <a:solidFill>
                <a:srgbClr val="000000"/>
              </a:solidFill>
            </a:endParaRPr>
          </a:p>
          <a:p>
            <a:pPr marL="0" indent="0" algn="r">
              <a:buNone/>
            </a:pPr>
            <a:endParaRPr lang="ru-RU" sz="3400" b="1" dirty="0"/>
          </a:p>
          <a:p>
            <a:pPr marL="0" indent="0">
              <a:buNone/>
            </a:pPr>
            <a:endParaRPr lang="ru-RU" sz="3400" b="1" dirty="0" smtClean="0"/>
          </a:p>
          <a:p>
            <a:pPr marL="0" indent="0">
              <a:buNone/>
            </a:pPr>
            <a:endParaRPr lang="ru-RU" sz="1300" b="1" dirty="0"/>
          </a:p>
          <a:p>
            <a:pPr marL="0" indent="0">
              <a:buNone/>
            </a:pPr>
            <a:endParaRPr lang="ru-RU" sz="1300" b="1" dirty="0" smtClean="0"/>
          </a:p>
          <a:p>
            <a:pPr marL="0" indent="0">
              <a:buNone/>
            </a:pPr>
            <a:endParaRPr lang="ru-RU" sz="1300" b="1" dirty="0"/>
          </a:p>
          <a:p>
            <a:pPr marL="0" indent="0">
              <a:buNone/>
            </a:pPr>
            <a:endParaRPr lang="ru-RU" sz="1300" b="1" dirty="0" smtClean="0"/>
          </a:p>
          <a:p>
            <a:pPr marL="0" indent="0">
              <a:buNone/>
            </a:pPr>
            <a:endParaRPr lang="ru-RU" sz="1300" b="1" dirty="0" smtClean="0"/>
          </a:p>
          <a:p>
            <a:pPr marL="0" indent="0">
              <a:buNone/>
            </a:pPr>
            <a:endParaRPr lang="ru-RU" sz="1300" b="1" dirty="0"/>
          </a:p>
          <a:p>
            <a:pPr marL="0" indent="0">
              <a:buNone/>
            </a:pPr>
            <a:endParaRPr lang="ru-RU" sz="1300" b="1" dirty="0" smtClean="0"/>
          </a:p>
          <a:p>
            <a:pPr marL="0" indent="0">
              <a:buNone/>
            </a:pPr>
            <a:endParaRPr lang="ru-RU" sz="1300" b="1" dirty="0" smtClean="0"/>
          </a:p>
          <a:p>
            <a:endParaRPr lang="ru-RU" sz="1200" b="1" dirty="0"/>
          </a:p>
          <a:p>
            <a:endParaRPr lang="ru-RU" sz="1200" b="1" dirty="0" smtClean="0"/>
          </a:p>
          <a:p>
            <a:endParaRPr lang="ru-RU" sz="1200" b="1" dirty="0"/>
          </a:p>
          <a:p>
            <a:endParaRPr lang="ru-RU" sz="1200" b="1" dirty="0" smtClean="0"/>
          </a:p>
          <a:p>
            <a:endParaRPr lang="ru-RU" sz="1200" b="1" dirty="0"/>
          </a:p>
          <a:p>
            <a:endParaRPr lang="ru-RU" sz="1200" b="1" dirty="0" smtClean="0"/>
          </a:p>
          <a:p>
            <a:endParaRPr lang="ru-RU" sz="1200" b="1" dirty="0"/>
          </a:p>
          <a:p>
            <a:endParaRPr lang="ru-RU" sz="1200" b="1" dirty="0" smtClean="0"/>
          </a:p>
          <a:p>
            <a:endParaRPr lang="ru-RU" sz="1200" b="1" dirty="0" smtClean="0"/>
          </a:p>
          <a:p>
            <a:endParaRPr lang="ru-RU" sz="1200" b="1" dirty="0" smtClean="0"/>
          </a:p>
          <a:p>
            <a:endParaRPr lang="ru-RU" sz="1200" b="1" dirty="0"/>
          </a:p>
          <a:p>
            <a:pPr marL="0" indent="0">
              <a:buNone/>
            </a:pPr>
            <a:endParaRPr lang="ru-RU" sz="1200" b="1" dirty="0"/>
          </a:p>
          <a:p>
            <a:endParaRPr lang="ru-RU" sz="1200" b="1" dirty="0" smtClean="0"/>
          </a:p>
          <a:p>
            <a:endParaRPr lang="ru-RU" sz="1200" b="1" dirty="0"/>
          </a:p>
          <a:p>
            <a:endParaRPr lang="ru-RU" sz="1200" b="1" dirty="0"/>
          </a:p>
          <a:p>
            <a:endParaRPr lang="ru-RU" sz="1200" b="1" dirty="0" smtClean="0"/>
          </a:p>
          <a:p>
            <a:endParaRPr lang="ru-RU" sz="1200" b="1" dirty="0"/>
          </a:p>
          <a:p>
            <a:endParaRPr lang="ru-RU" sz="1200" b="1" dirty="0" smtClean="0"/>
          </a:p>
          <a:p>
            <a:endParaRPr lang="ru-RU" sz="1200" b="1" dirty="0"/>
          </a:p>
          <a:p>
            <a:pPr marL="0" indent="0" algn="ctr">
              <a:buNone/>
            </a:pPr>
            <a:r>
              <a:rPr lang="ru-RU" sz="2000" b="1" dirty="0" smtClean="0"/>
              <a:t>        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>
          <a:xfrm>
            <a:off x="4644008" y="375030"/>
            <a:ext cx="4041775" cy="639762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8" name="Объект 7"/>
          <p:cNvSpPr>
            <a:spLocks noGrp="1"/>
          </p:cNvSpPr>
          <p:nvPr>
            <p:ph sz="quarter" idx="4"/>
          </p:nvPr>
        </p:nvSpPr>
        <p:spPr>
          <a:xfrm>
            <a:off x="4716016" y="0"/>
            <a:ext cx="4427984" cy="68580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dirty="0" smtClean="0"/>
              <a:t>ПОСЛЕДСТВИЯ И ВРЕД ОТ УПОТРЕБЛЕНИЯ НАСВАЯ</a:t>
            </a:r>
            <a:endParaRPr lang="ru-RU" sz="1100" b="1" dirty="0" smtClean="0"/>
          </a:p>
          <a:p>
            <a:pPr marL="0" lvl="0" indent="0" algn="just" fontAlgn="base">
              <a:lnSpc>
                <a:spcPct val="80000"/>
              </a:lnSpc>
              <a:spcAft>
                <a:spcPct val="0"/>
              </a:spcAft>
              <a:buClr>
                <a:srgbClr val="666600"/>
              </a:buClr>
              <a:buSzPct val="75000"/>
              <a:buNone/>
            </a:pPr>
            <a:endParaRPr lang="ru-RU" sz="1100" kern="0" dirty="0" smtClean="0">
              <a:solidFill>
                <a:srgbClr val="000000"/>
              </a:solidFill>
            </a:endParaRPr>
          </a:p>
          <a:p>
            <a:pPr marL="0" lvl="0" indent="0" algn="just" fontAlgn="base">
              <a:lnSpc>
                <a:spcPct val="80000"/>
              </a:lnSpc>
              <a:spcAft>
                <a:spcPct val="0"/>
              </a:spcAft>
              <a:buClr>
                <a:srgbClr val="666600"/>
              </a:buClr>
              <a:buSzPct val="75000"/>
              <a:buNone/>
            </a:pPr>
            <a:r>
              <a:rPr lang="ru-RU" sz="1200" kern="0" dirty="0" smtClean="0">
                <a:solidFill>
                  <a:srgbClr val="000000"/>
                </a:solidFill>
              </a:rPr>
              <a:t>Надо </a:t>
            </a:r>
            <a:r>
              <a:rPr lang="ru-RU" sz="1200" kern="0" dirty="0">
                <a:solidFill>
                  <a:srgbClr val="000000"/>
                </a:solidFill>
              </a:rPr>
              <a:t>сказать, что употребление насвая весьма хлопотное занятие. Насвай не курят (хотя иногда продолжают использовать это слово), а «кидают» или «чикают». При такой терминологии иногда складывается впечатление, что какой-нибудь потребитель, рассказывающий о своем опыте на форуме, уже несколько лет пытается бросить потребление насвая, но «кидать» для него не означает «бросать», а совсем даже наоборот. </a:t>
            </a:r>
          </a:p>
          <a:p>
            <a:pPr marL="0" lvl="0" indent="0" algn="just" fontAlgn="base">
              <a:lnSpc>
                <a:spcPct val="80000"/>
              </a:lnSpc>
              <a:spcAft>
                <a:spcPct val="0"/>
              </a:spcAft>
              <a:buClr>
                <a:srgbClr val="666600"/>
              </a:buClr>
              <a:buSzPct val="75000"/>
              <a:buNone/>
            </a:pPr>
            <a:r>
              <a:rPr lang="ru-RU" sz="1200" kern="0" dirty="0">
                <a:solidFill>
                  <a:srgbClr val="000000"/>
                </a:solidFill>
              </a:rPr>
              <a:t>Насвай иногда называют жевательным табаком, но его не жуют. </a:t>
            </a:r>
            <a:endParaRPr lang="ru-RU" sz="1200" kern="0" dirty="0" smtClean="0">
              <a:solidFill>
                <a:srgbClr val="000000"/>
              </a:solidFill>
            </a:endParaRPr>
          </a:p>
          <a:p>
            <a:pPr marL="0" lvl="0" indent="0" algn="just" fontAlgn="base">
              <a:lnSpc>
                <a:spcPct val="80000"/>
              </a:lnSpc>
              <a:spcAft>
                <a:spcPct val="0"/>
              </a:spcAft>
              <a:buClr>
                <a:srgbClr val="666600"/>
              </a:buClr>
              <a:buSzPct val="75000"/>
              <a:buNone/>
            </a:pPr>
            <a:endParaRPr lang="ru-RU" sz="1100" b="1" kern="0" dirty="0">
              <a:solidFill>
                <a:srgbClr val="000000"/>
              </a:solidFill>
              <a:latin typeface="+mj-lt"/>
            </a:endParaRPr>
          </a:p>
          <a:p>
            <a:pPr marL="0" lvl="0" indent="0" algn="just" fontAlgn="base">
              <a:lnSpc>
                <a:spcPct val="80000"/>
              </a:lnSpc>
              <a:spcAft>
                <a:spcPct val="0"/>
              </a:spcAft>
              <a:buClr>
                <a:srgbClr val="666600"/>
              </a:buClr>
              <a:buSzPct val="75000"/>
              <a:buNone/>
            </a:pPr>
            <a:endParaRPr lang="ru-RU" sz="1100" b="1" kern="0" dirty="0" smtClean="0">
              <a:solidFill>
                <a:srgbClr val="000000"/>
              </a:solidFill>
              <a:latin typeface="+mj-lt"/>
            </a:endParaRPr>
          </a:p>
          <a:p>
            <a:pPr marL="0" lvl="0" indent="0" algn="just" fontAlgn="base">
              <a:lnSpc>
                <a:spcPct val="80000"/>
              </a:lnSpc>
              <a:spcAft>
                <a:spcPct val="0"/>
              </a:spcAft>
              <a:buClr>
                <a:srgbClr val="666600"/>
              </a:buClr>
              <a:buSzPct val="75000"/>
              <a:buNone/>
            </a:pPr>
            <a:endParaRPr lang="ru-RU" sz="1100" b="1" kern="0" dirty="0">
              <a:solidFill>
                <a:srgbClr val="000000"/>
              </a:solidFill>
              <a:latin typeface="+mj-lt"/>
            </a:endParaRPr>
          </a:p>
          <a:p>
            <a:pPr marL="0" lvl="0" indent="0" algn="just" fontAlgn="base">
              <a:lnSpc>
                <a:spcPct val="80000"/>
              </a:lnSpc>
              <a:spcAft>
                <a:spcPct val="0"/>
              </a:spcAft>
              <a:buClr>
                <a:srgbClr val="666600"/>
              </a:buClr>
              <a:buSzPct val="75000"/>
              <a:buNone/>
            </a:pPr>
            <a:endParaRPr lang="ru-RU" sz="1100" b="1" kern="0" dirty="0" smtClean="0">
              <a:solidFill>
                <a:srgbClr val="000000"/>
              </a:solidFill>
              <a:latin typeface="+mj-lt"/>
            </a:endParaRPr>
          </a:p>
          <a:p>
            <a:pPr marL="0" lvl="0" indent="0" algn="just" fontAlgn="base">
              <a:lnSpc>
                <a:spcPct val="80000"/>
              </a:lnSpc>
              <a:spcAft>
                <a:spcPct val="0"/>
              </a:spcAft>
              <a:buClr>
                <a:srgbClr val="666600"/>
              </a:buClr>
              <a:buSzPct val="75000"/>
              <a:buNone/>
            </a:pPr>
            <a:endParaRPr lang="ru-RU" sz="1100" b="1" kern="0" dirty="0">
              <a:solidFill>
                <a:srgbClr val="000000"/>
              </a:solidFill>
              <a:latin typeface="+mj-lt"/>
            </a:endParaRPr>
          </a:p>
          <a:p>
            <a:pPr marL="0" lvl="0" indent="0" algn="just" fontAlgn="base">
              <a:lnSpc>
                <a:spcPct val="80000"/>
              </a:lnSpc>
              <a:spcAft>
                <a:spcPct val="0"/>
              </a:spcAft>
              <a:buClr>
                <a:srgbClr val="666600"/>
              </a:buClr>
              <a:buSzPct val="75000"/>
              <a:buNone/>
            </a:pPr>
            <a:endParaRPr lang="ru-RU" sz="1100" b="1" kern="0" dirty="0" smtClean="0">
              <a:solidFill>
                <a:srgbClr val="000000"/>
              </a:solidFill>
              <a:latin typeface="+mj-lt"/>
            </a:endParaRPr>
          </a:p>
          <a:p>
            <a:pPr marL="0" lvl="0" indent="0" algn="just" fontAlgn="base">
              <a:lnSpc>
                <a:spcPct val="80000"/>
              </a:lnSpc>
              <a:spcAft>
                <a:spcPct val="0"/>
              </a:spcAft>
              <a:buClr>
                <a:srgbClr val="666600"/>
              </a:buClr>
              <a:buSzPct val="75000"/>
              <a:buNone/>
            </a:pPr>
            <a:endParaRPr lang="ru-RU" sz="1100" b="1" kern="0" dirty="0" smtClean="0">
              <a:solidFill>
                <a:srgbClr val="000000"/>
              </a:solidFill>
              <a:latin typeface="+mj-lt"/>
            </a:endParaRPr>
          </a:p>
          <a:p>
            <a:pPr marL="0" lvl="0" indent="0" algn="just" fontAlgn="base">
              <a:lnSpc>
                <a:spcPct val="80000"/>
              </a:lnSpc>
              <a:spcAft>
                <a:spcPct val="0"/>
              </a:spcAft>
              <a:buClr>
                <a:srgbClr val="666600"/>
              </a:buClr>
              <a:buSzPct val="75000"/>
              <a:buNone/>
            </a:pPr>
            <a:endParaRPr lang="ru-RU" sz="1100" b="1" kern="0" dirty="0" smtClean="0">
              <a:solidFill>
                <a:srgbClr val="000000"/>
              </a:solidFill>
              <a:latin typeface="+mj-lt"/>
            </a:endParaRPr>
          </a:p>
          <a:p>
            <a:pPr marL="0" lvl="0" indent="0" algn="just" fontAlgn="base">
              <a:lnSpc>
                <a:spcPct val="80000"/>
              </a:lnSpc>
              <a:spcAft>
                <a:spcPct val="0"/>
              </a:spcAft>
              <a:buClr>
                <a:srgbClr val="666600"/>
              </a:buClr>
              <a:buSzPct val="75000"/>
              <a:buNone/>
            </a:pPr>
            <a:endParaRPr lang="ru-RU" sz="1100" b="1" kern="0" dirty="0">
              <a:solidFill>
                <a:srgbClr val="000000"/>
              </a:solidFill>
              <a:latin typeface="+mj-lt"/>
            </a:endParaRPr>
          </a:p>
          <a:p>
            <a:pPr marL="0" lvl="0" indent="0" algn="just" fontAlgn="base">
              <a:lnSpc>
                <a:spcPct val="80000"/>
              </a:lnSpc>
              <a:spcAft>
                <a:spcPct val="0"/>
              </a:spcAft>
              <a:buClr>
                <a:srgbClr val="666600"/>
              </a:buClr>
              <a:buSzPct val="75000"/>
              <a:buNone/>
            </a:pPr>
            <a:endParaRPr lang="ru-RU" sz="1100" b="1" kern="0" dirty="0" smtClean="0">
              <a:solidFill>
                <a:srgbClr val="000000"/>
              </a:solidFill>
              <a:latin typeface="+mj-lt"/>
            </a:endParaRPr>
          </a:p>
          <a:p>
            <a:pPr marL="0" lvl="0" indent="0" algn="just" fontAlgn="base">
              <a:lnSpc>
                <a:spcPct val="80000"/>
              </a:lnSpc>
              <a:spcAft>
                <a:spcPct val="0"/>
              </a:spcAft>
              <a:buClr>
                <a:srgbClr val="666600"/>
              </a:buClr>
              <a:buSzPct val="75000"/>
              <a:buNone/>
            </a:pPr>
            <a:endParaRPr lang="ru-RU" sz="1100" b="1" kern="0" dirty="0">
              <a:solidFill>
                <a:srgbClr val="000000"/>
              </a:solidFill>
              <a:latin typeface="+mj-lt"/>
            </a:endParaRPr>
          </a:p>
          <a:p>
            <a:pPr marL="0" lvl="0" indent="0" algn="just" fontAlgn="base">
              <a:lnSpc>
                <a:spcPct val="80000"/>
              </a:lnSpc>
              <a:spcAft>
                <a:spcPct val="0"/>
              </a:spcAft>
              <a:buClr>
                <a:srgbClr val="666600"/>
              </a:buClr>
              <a:buSzPct val="75000"/>
              <a:buNone/>
            </a:pPr>
            <a:endParaRPr lang="ru-RU" sz="1100" b="1" kern="0" dirty="0" smtClean="0">
              <a:solidFill>
                <a:srgbClr val="000000"/>
              </a:solidFill>
              <a:latin typeface="+mj-lt"/>
            </a:endParaRPr>
          </a:p>
          <a:p>
            <a:pPr marL="0" lvl="0" indent="0" algn="just" fontAlgn="base">
              <a:lnSpc>
                <a:spcPct val="80000"/>
              </a:lnSpc>
              <a:spcAft>
                <a:spcPct val="0"/>
              </a:spcAft>
              <a:buClr>
                <a:srgbClr val="666600"/>
              </a:buClr>
              <a:buSzPct val="75000"/>
              <a:buNone/>
            </a:pPr>
            <a:endParaRPr lang="ru-RU" sz="1100" b="1" kern="0" dirty="0">
              <a:solidFill>
                <a:srgbClr val="000000"/>
              </a:solidFill>
              <a:latin typeface="+mj-lt"/>
            </a:endParaRPr>
          </a:p>
          <a:p>
            <a:pPr marL="0" lvl="0" indent="0" fontAlgn="base">
              <a:lnSpc>
                <a:spcPct val="80000"/>
              </a:lnSpc>
              <a:spcAft>
                <a:spcPct val="0"/>
              </a:spcAft>
              <a:buClr>
                <a:srgbClr val="666600"/>
              </a:buClr>
              <a:buSzPct val="75000"/>
              <a:buNone/>
            </a:pPr>
            <a:endParaRPr lang="ru-RU" sz="1100" kern="0" dirty="0" smtClean="0">
              <a:solidFill>
                <a:srgbClr val="000000"/>
              </a:solidFill>
              <a:latin typeface="+mj-lt"/>
            </a:endParaRPr>
          </a:p>
          <a:p>
            <a:pPr marL="0" lvl="0" indent="0" fontAlgn="base">
              <a:lnSpc>
                <a:spcPct val="80000"/>
              </a:lnSpc>
              <a:spcAft>
                <a:spcPct val="0"/>
              </a:spcAft>
              <a:buClr>
                <a:srgbClr val="666600"/>
              </a:buClr>
              <a:buSzPct val="75000"/>
              <a:buNone/>
            </a:pPr>
            <a:r>
              <a:rPr lang="ru-RU" sz="1200" kern="0" dirty="0" smtClean="0">
                <a:solidFill>
                  <a:srgbClr val="000000"/>
                </a:solidFill>
              </a:rPr>
              <a:t>При </a:t>
            </a:r>
            <a:r>
              <a:rPr lang="ru-RU" sz="1200" kern="0" dirty="0">
                <a:solidFill>
                  <a:srgbClr val="000000"/>
                </a:solidFill>
              </a:rPr>
              <a:t>закладывании его в рот </a:t>
            </a:r>
            <a:r>
              <a:rPr lang="ru-RU" sz="1200" kern="0" dirty="0" smtClean="0">
                <a:solidFill>
                  <a:srgbClr val="000000"/>
                </a:solidFill>
              </a:rPr>
              <a:t>стараются</a:t>
            </a:r>
          </a:p>
          <a:p>
            <a:pPr marL="0" lvl="0" indent="0" fontAlgn="base">
              <a:lnSpc>
                <a:spcPct val="80000"/>
              </a:lnSpc>
              <a:spcAft>
                <a:spcPct val="0"/>
              </a:spcAft>
              <a:buClr>
                <a:srgbClr val="666600"/>
              </a:buClr>
              <a:buSzPct val="75000"/>
              <a:buNone/>
            </a:pPr>
            <a:r>
              <a:rPr lang="ru-RU" sz="1200" kern="0" dirty="0" smtClean="0">
                <a:solidFill>
                  <a:srgbClr val="000000"/>
                </a:solidFill>
              </a:rPr>
              <a:t>не </a:t>
            </a:r>
            <a:r>
              <a:rPr lang="ru-RU" sz="1200" kern="0" dirty="0">
                <a:solidFill>
                  <a:srgbClr val="000000"/>
                </a:solidFill>
              </a:rPr>
              <a:t>допустить попадания порошка на </a:t>
            </a:r>
            <a:endParaRPr lang="ru-RU" sz="1200" kern="0" dirty="0" smtClean="0">
              <a:solidFill>
                <a:srgbClr val="000000"/>
              </a:solidFill>
            </a:endParaRPr>
          </a:p>
          <a:p>
            <a:pPr marL="0" lvl="0" indent="0" fontAlgn="base">
              <a:lnSpc>
                <a:spcPct val="80000"/>
              </a:lnSpc>
              <a:spcAft>
                <a:spcPct val="0"/>
              </a:spcAft>
              <a:buClr>
                <a:srgbClr val="666600"/>
              </a:buClr>
              <a:buSzPct val="75000"/>
              <a:buNone/>
            </a:pPr>
            <a:r>
              <a:rPr lang="ru-RU" sz="1200" kern="0" dirty="0" smtClean="0">
                <a:solidFill>
                  <a:srgbClr val="000000"/>
                </a:solidFill>
              </a:rPr>
              <a:t>губы</a:t>
            </a:r>
            <a:r>
              <a:rPr lang="ru-RU" sz="1200" kern="0" dirty="0">
                <a:solidFill>
                  <a:srgbClr val="000000"/>
                </a:solidFill>
              </a:rPr>
              <a:t>, которые в таком случае </a:t>
            </a:r>
            <a:endParaRPr lang="ru-RU" sz="1200" kern="0" dirty="0" smtClean="0">
              <a:solidFill>
                <a:srgbClr val="000000"/>
              </a:solidFill>
            </a:endParaRPr>
          </a:p>
          <a:p>
            <a:pPr marL="0" lvl="0" indent="0" fontAlgn="base">
              <a:lnSpc>
                <a:spcPct val="80000"/>
              </a:lnSpc>
              <a:spcAft>
                <a:spcPct val="0"/>
              </a:spcAft>
              <a:buClr>
                <a:srgbClr val="666600"/>
              </a:buClr>
              <a:buSzPct val="75000"/>
              <a:buNone/>
            </a:pPr>
            <a:r>
              <a:rPr lang="ru-RU" sz="1200" kern="0" dirty="0" smtClean="0">
                <a:solidFill>
                  <a:srgbClr val="000000"/>
                </a:solidFill>
              </a:rPr>
              <a:t>покрываются </a:t>
            </a:r>
            <a:r>
              <a:rPr lang="ru-RU" sz="1200" kern="0" dirty="0">
                <a:solidFill>
                  <a:srgbClr val="000000"/>
                </a:solidFill>
              </a:rPr>
              <a:t>волдырями и язвами. </a:t>
            </a:r>
            <a:endParaRPr lang="ru-RU" sz="1200" kern="0" dirty="0" smtClean="0">
              <a:solidFill>
                <a:srgbClr val="000000"/>
              </a:solidFill>
            </a:endParaRPr>
          </a:p>
          <a:p>
            <a:pPr marL="0" lvl="0" indent="0" fontAlgn="base">
              <a:lnSpc>
                <a:spcPct val="80000"/>
              </a:lnSpc>
              <a:spcAft>
                <a:spcPct val="0"/>
              </a:spcAft>
              <a:buClr>
                <a:srgbClr val="666600"/>
              </a:buClr>
              <a:buSzPct val="75000"/>
              <a:buNone/>
            </a:pPr>
            <a:r>
              <a:rPr lang="ru-RU" sz="1200" kern="0" dirty="0" smtClean="0">
                <a:solidFill>
                  <a:srgbClr val="000000"/>
                </a:solidFill>
              </a:rPr>
              <a:t>Потребители </a:t>
            </a:r>
            <a:r>
              <a:rPr lang="ru-RU" sz="1200" kern="0" dirty="0">
                <a:solidFill>
                  <a:srgbClr val="000000"/>
                </a:solidFill>
              </a:rPr>
              <a:t>подчеркивают </a:t>
            </a:r>
            <a:endParaRPr lang="ru-RU" sz="1200" kern="0" dirty="0" smtClean="0">
              <a:solidFill>
                <a:srgbClr val="000000"/>
              </a:solidFill>
            </a:endParaRPr>
          </a:p>
          <a:p>
            <a:pPr marL="0" lvl="0" indent="0" fontAlgn="base">
              <a:lnSpc>
                <a:spcPct val="80000"/>
              </a:lnSpc>
              <a:spcAft>
                <a:spcPct val="0"/>
              </a:spcAft>
              <a:buClr>
                <a:srgbClr val="666600"/>
              </a:buClr>
              <a:buSzPct val="75000"/>
              <a:buNone/>
            </a:pPr>
            <a:r>
              <a:rPr lang="ru-RU" sz="1200" kern="0" dirty="0" smtClean="0">
                <a:solidFill>
                  <a:srgbClr val="000000"/>
                </a:solidFill>
              </a:rPr>
              <a:t>недопустимость </a:t>
            </a:r>
            <a:r>
              <a:rPr lang="ru-RU" sz="1200" kern="0" dirty="0">
                <a:solidFill>
                  <a:srgbClr val="000000"/>
                </a:solidFill>
              </a:rPr>
              <a:t>проглатывания </a:t>
            </a:r>
            <a:endParaRPr lang="ru-RU" sz="1200" kern="0" dirty="0" smtClean="0">
              <a:solidFill>
                <a:srgbClr val="000000"/>
              </a:solidFill>
            </a:endParaRPr>
          </a:p>
          <a:p>
            <a:pPr marL="0" lvl="0" indent="0" fontAlgn="base">
              <a:lnSpc>
                <a:spcPct val="80000"/>
              </a:lnSpc>
              <a:spcAft>
                <a:spcPct val="0"/>
              </a:spcAft>
              <a:buClr>
                <a:srgbClr val="666600"/>
              </a:buClr>
              <a:buSzPct val="75000"/>
              <a:buNone/>
            </a:pPr>
            <a:r>
              <a:rPr lang="ru-RU" sz="1200" kern="0" dirty="0" smtClean="0">
                <a:solidFill>
                  <a:srgbClr val="000000"/>
                </a:solidFill>
              </a:rPr>
              <a:t>обильно </a:t>
            </a:r>
            <a:r>
              <a:rPr lang="ru-RU" sz="1200" kern="0" dirty="0">
                <a:solidFill>
                  <a:srgbClr val="000000"/>
                </a:solidFill>
              </a:rPr>
              <a:t>выделяющейся слюны. </a:t>
            </a:r>
            <a:endParaRPr lang="ru-RU" sz="1200" kern="0" dirty="0" smtClean="0">
              <a:solidFill>
                <a:srgbClr val="000000"/>
              </a:solidFill>
            </a:endParaRPr>
          </a:p>
          <a:p>
            <a:pPr marL="0" lvl="0" indent="0" fontAlgn="base">
              <a:lnSpc>
                <a:spcPct val="80000"/>
              </a:lnSpc>
              <a:spcAft>
                <a:spcPct val="0"/>
              </a:spcAft>
              <a:buClr>
                <a:srgbClr val="666600"/>
              </a:buClr>
              <a:buSzPct val="75000"/>
              <a:buNone/>
            </a:pPr>
            <a:r>
              <a:rPr lang="ru-RU" sz="1200" kern="0" dirty="0" smtClean="0">
                <a:solidFill>
                  <a:srgbClr val="000000"/>
                </a:solidFill>
              </a:rPr>
              <a:t>Проглоченные </a:t>
            </a:r>
            <a:r>
              <a:rPr lang="ru-RU" sz="1200" kern="0" dirty="0">
                <a:solidFill>
                  <a:srgbClr val="000000"/>
                </a:solidFill>
              </a:rPr>
              <a:t>слюна или </a:t>
            </a:r>
            <a:r>
              <a:rPr lang="ru-RU" sz="1200" kern="0" dirty="0" smtClean="0">
                <a:solidFill>
                  <a:srgbClr val="000000"/>
                </a:solidFill>
              </a:rPr>
              <a:t>крупинки</a:t>
            </a:r>
          </a:p>
          <a:p>
            <a:pPr marL="0" lvl="0" indent="0" fontAlgn="base">
              <a:lnSpc>
                <a:spcPct val="80000"/>
              </a:lnSpc>
              <a:spcAft>
                <a:spcPct val="0"/>
              </a:spcAft>
              <a:buClr>
                <a:srgbClr val="666600"/>
              </a:buClr>
              <a:buSzPct val="75000"/>
              <a:buNone/>
            </a:pPr>
            <a:r>
              <a:rPr lang="ru-RU" sz="1200" kern="0" dirty="0" smtClean="0">
                <a:solidFill>
                  <a:srgbClr val="000000"/>
                </a:solidFill>
              </a:rPr>
              <a:t> </a:t>
            </a:r>
            <a:r>
              <a:rPr lang="ru-RU" sz="1200" kern="0" dirty="0">
                <a:solidFill>
                  <a:srgbClr val="000000"/>
                </a:solidFill>
              </a:rPr>
              <a:t>зелья могут вызвать тошноту, рвоту и понос. </a:t>
            </a:r>
            <a:endParaRPr lang="ru-RU" sz="1200" kern="0" dirty="0" smtClean="0">
              <a:solidFill>
                <a:srgbClr val="000000"/>
              </a:solidFill>
            </a:endParaRPr>
          </a:p>
          <a:p>
            <a:pPr marL="0" lvl="0" indent="0" fontAlgn="base">
              <a:lnSpc>
                <a:spcPct val="80000"/>
              </a:lnSpc>
              <a:spcAft>
                <a:spcPct val="0"/>
              </a:spcAft>
              <a:buClr>
                <a:srgbClr val="666600"/>
              </a:buClr>
              <a:buSzPct val="75000"/>
              <a:buNone/>
            </a:pPr>
            <a:r>
              <a:rPr lang="ru-RU" sz="1200" kern="0" dirty="0" smtClean="0">
                <a:solidFill>
                  <a:srgbClr val="000000"/>
                </a:solidFill>
              </a:rPr>
              <a:t>Именно </a:t>
            </a:r>
            <a:r>
              <a:rPr lang="ru-RU" sz="1200" kern="0" dirty="0">
                <a:solidFill>
                  <a:srgbClr val="000000"/>
                </a:solidFill>
              </a:rPr>
              <a:t>рвота описывается как </a:t>
            </a:r>
            <a:endParaRPr lang="ru-RU" sz="1200" kern="0" dirty="0" smtClean="0">
              <a:solidFill>
                <a:srgbClr val="000000"/>
              </a:solidFill>
            </a:endParaRPr>
          </a:p>
          <a:p>
            <a:pPr marL="0" lvl="0" indent="0" fontAlgn="base">
              <a:lnSpc>
                <a:spcPct val="80000"/>
              </a:lnSpc>
              <a:spcAft>
                <a:spcPct val="0"/>
              </a:spcAft>
              <a:buClr>
                <a:srgbClr val="666600"/>
              </a:buClr>
              <a:buSzPct val="75000"/>
              <a:buNone/>
            </a:pPr>
            <a:r>
              <a:rPr lang="ru-RU" sz="1200" kern="0" dirty="0" smtClean="0">
                <a:solidFill>
                  <a:srgbClr val="000000"/>
                </a:solidFill>
              </a:rPr>
              <a:t>основной </a:t>
            </a:r>
            <a:r>
              <a:rPr lang="ru-RU" sz="1200" kern="0" dirty="0">
                <a:solidFill>
                  <a:srgbClr val="000000"/>
                </a:solidFill>
              </a:rPr>
              <a:t>компонент воздействия насвая</a:t>
            </a:r>
            <a:r>
              <a:rPr lang="ru-RU" sz="1200" kern="0" dirty="0" smtClean="0">
                <a:solidFill>
                  <a:srgbClr val="000000"/>
                </a:solidFill>
              </a:rPr>
              <a:t>,</a:t>
            </a:r>
          </a:p>
          <a:p>
            <a:pPr marL="0" lvl="0" indent="0" fontAlgn="base">
              <a:lnSpc>
                <a:spcPct val="80000"/>
              </a:lnSpc>
              <a:spcAft>
                <a:spcPct val="0"/>
              </a:spcAft>
              <a:buClr>
                <a:srgbClr val="666600"/>
              </a:buClr>
              <a:buSzPct val="75000"/>
              <a:buNone/>
            </a:pPr>
            <a:r>
              <a:rPr lang="ru-RU" sz="1200" kern="0" dirty="0" smtClean="0">
                <a:solidFill>
                  <a:srgbClr val="000000"/>
                </a:solidFill>
              </a:rPr>
              <a:t> </a:t>
            </a:r>
            <a:r>
              <a:rPr lang="ru-RU" sz="1200" kern="0" dirty="0">
                <a:solidFill>
                  <a:srgbClr val="000000"/>
                </a:solidFill>
              </a:rPr>
              <a:t>особенно у начинающих потребителей. </a:t>
            </a:r>
          </a:p>
          <a:p>
            <a:pPr marL="0" indent="0">
              <a:buNone/>
            </a:pPr>
            <a:endParaRPr lang="ru-RU" sz="1100" b="1" dirty="0" smtClean="0"/>
          </a:p>
          <a:p>
            <a:pPr marL="0" indent="0">
              <a:buNone/>
            </a:pPr>
            <a:endParaRPr lang="ru-RU" sz="1100" b="1" dirty="0" smtClean="0"/>
          </a:p>
          <a:p>
            <a:pPr marL="0" indent="0">
              <a:buNone/>
            </a:pPr>
            <a:endParaRPr lang="ru-RU" sz="1100" b="1" dirty="0" smtClean="0"/>
          </a:p>
          <a:p>
            <a:pPr marL="0" indent="0">
              <a:buNone/>
            </a:pPr>
            <a:endParaRPr lang="ru-RU" sz="1100" b="1" dirty="0"/>
          </a:p>
          <a:p>
            <a:pPr marL="0" indent="0">
              <a:buNone/>
            </a:pPr>
            <a:endParaRPr lang="ru-RU" sz="1100" b="1" dirty="0" smtClean="0"/>
          </a:p>
          <a:p>
            <a:pPr marL="0" indent="0">
              <a:buNone/>
            </a:pPr>
            <a:endParaRPr lang="ru-RU" sz="1100" b="1" dirty="0"/>
          </a:p>
          <a:p>
            <a:pPr marL="0" indent="0">
              <a:buNone/>
            </a:pPr>
            <a:endParaRPr lang="ru-RU" sz="1100" b="1" dirty="0" smtClean="0"/>
          </a:p>
          <a:p>
            <a:pPr marL="0" indent="0">
              <a:buNone/>
            </a:pPr>
            <a:endParaRPr lang="ru-RU" sz="1100" b="1" dirty="0"/>
          </a:p>
          <a:p>
            <a:pPr marL="0" indent="0">
              <a:buNone/>
            </a:pPr>
            <a:endParaRPr lang="ru-RU" sz="1100" b="1" dirty="0" smtClean="0"/>
          </a:p>
          <a:p>
            <a:pPr marL="0" indent="0">
              <a:buNone/>
            </a:pPr>
            <a:endParaRPr lang="ru-RU" sz="1100" b="1" dirty="0"/>
          </a:p>
          <a:p>
            <a:pPr marL="0" indent="0" algn="just">
              <a:buNone/>
            </a:pPr>
            <a:endParaRPr lang="ru-RU" sz="1200" b="1" dirty="0" smtClean="0"/>
          </a:p>
          <a:p>
            <a:pPr marL="0" indent="0" algn="just">
              <a:buNone/>
            </a:pPr>
            <a:endParaRPr lang="ru-RU" sz="1200" b="1" dirty="0"/>
          </a:p>
          <a:p>
            <a:pPr marL="0" indent="0" algn="just">
              <a:buNone/>
            </a:pPr>
            <a:endParaRPr lang="ru-RU" sz="1200" b="1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4221088"/>
            <a:ext cx="1064118" cy="2052228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3026" y="2420888"/>
            <a:ext cx="3127406" cy="1512168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620688"/>
            <a:ext cx="954402" cy="950615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4833156"/>
            <a:ext cx="3372058" cy="1440160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564904"/>
            <a:ext cx="1315211" cy="986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7149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4644008" y="0"/>
            <a:ext cx="4499992" cy="68580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ru-RU" sz="1200" b="1" kern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Долгосрочные последствия потребления насвая </a:t>
            </a:r>
          </a:p>
          <a:p>
            <a:pPr marL="0" indent="0">
              <a:buNone/>
            </a:pPr>
            <a:r>
              <a:rPr lang="ru-RU" sz="1100" kern="0" dirty="0" smtClean="0">
                <a:solidFill>
                  <a:srgbClr val="000000"/>
                </a:solidFill>
              </a:rPr>
              <a:t>По данным онкологов, 80% случаев рака языка, губы и других органов полости рта, а также гортани были связаны с потреблением насвая.</a:t>
            </a:r>
          </a:p>
          <a:p>
            <a:pPr marL="0" indent="0">
              <a:buNone/>
            </a:pPr>
            <a:endParaRPr lang="ru-RU" sz="1100" b="1" kern="0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ru-RU" sz="1100" b="1" kern="0" dirty="0" smtClean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ru-RU" sz="1100" b="1" kern="0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ru-RU" sz="1100" b="1" kern="0" dirty="0" smtClean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ru-RU" sz="1100" b="1" kern="0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ru-RU" sz="1100" b="1" kern="0" dirty="0" smtClean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ru-RU" sz="1100" b="1" kern="0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ru-RU" sz="1200" dirty="0" smtClean="0"/>
          </a:p>
          <a:p>
            <a:pPr marL="0" indent="0">
              <a:buNone/>
            </a:pPr>
            <a:r>
              <a:rPr lang="ru-RU" sz="1200" dirty="0" smtClean="0"/>
              <a:t>Поскольку </a:t>
            </a:r>
            <a:r>
              <a:rPr lang="ru-RU" sz="1200" dirty="0"/>
              <a:t>насвай содержит экскременты животных, </a:t>
            </a:r>
            <a:endParaRPr lang="ru-RU" sz="1200" dirty="0" smtClean="0"/>
          </a:p>
          <a:p>
            <a:pPr marL="0" indent="0">
              <a:buNone/>
            </a:pPr>
            <a:r>
              <a:rPr lang="ru-RU" sz="1200" dirty="0" smtClean="0"/>
              <a:t>то</a:t>
            </a:r>
            <a:r>
              <a:rPr lang="ru-RU" sz="1200" dirty="0"/>
              <a:t>, потребляя его, чрезвычайно </a:t>
            </a:r>
            <a:r>
              <a:rPr lang="ru-RU" sz="1200" dirty="0" smtClean="0"/>
              <a:t>легко</a:t>
            </a:r>
          </a:p>
          <a:p>
            <a:pPr marL="0" indent="0">
              <a:buNone/>
            </a:pPr>
            <a:r>
              <a:rPr lang="ru-RU" sz="1200" dirty="0" smtClean="0"/>
              <a:t> </a:t>
            </a:r>
            <a:r>
              <a:rPr lang="ru-RU" sz="1200" dirty="0"/>
              <a:t>заразиться разнообразными кишечными </a:t>
            </a:r>
            <a:endParaRPr lang="ru-RU" sz="1200" dirty="0" smtClean="0"/>
          </a:p>
          <a:p>
            <a:pPr marL="0" indent="0">
              <a:buNone/>
            </a:pPr>
            <a:r>
              <a:rPr lang="ru-RU" sz="1200" dirty="0" smtClean="0"/>
              <a:t>инфекциями </a:t>
            </a:r>
            <a:r>
              <a:rPr lang="ru-RU" sz="1200" dirty="0"/>
              <a:t>и </a:t>
            </a:r>
            <a:r>
              <a:rPr lang="ru-RU" sz="1200" dirty="0" smtClean="0"/>
              <a:t>паразитарными</a:t>
            </a:r>
          </a:p>
          <a:p>
            <a:pPr marL="0" indent="0">
              <a:buNone/>
            </a:pPr>
            <a:r>
              <a:rPr lang="ru-RU" sz="1200" dirty="0" smtClean="0"/>
              <a:t> </a:t>
            </a:r>
            <a:r>
              <a:rPr lang="ru-RU" sz="1200" dirty="0"/>
              <a:t>заболеваниями, </a:t>
            </a:r>
            <a:endParaRPr lang="ru-RU" sz="1200" dirty="0" smtClean="0"/>
          </a:p>
          <a:p>
            <a:pPr marL="0" indent="0">
              <a:buNone/>
            </a:pPr>
            <a:r>
              <a:rPr lang="ru-RU" sz="1200" dirty="0" smtClean="0"/>
              <a:t>включая </a:t>
            </a:r>
            <a:r>
              <a:rPr lang="ru-RU" sz="1200" dirty="0"/>
              <a:t>вирусный гепатит. </a:t>
            </a:r>
            <a:endParaRPr lang="ru-RU" sz="1100" b="1" kern="0" dirty="0" smtClean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ru-RU" sz="1100" b="1" kern="0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ru-RU" sz="1100" b="1" kern="0" dirty="0">
              <a:solidFill>
                <a:srgbClr val="000000"/>
              </a:solidFill>
            </a:endParaRPr>
          </a:p>
          <a:p>
            <a:pPr marL="0" indent="0" algn="r">
              <a:buNone/>
            </a:pPr>
            <a:r>
              <a:rPr lang="ru-RU" sz="1200" dirty="0"/>
              <a:t>Садоводы знают, что будет с растением, </a:t>
            </a:r>
            <a:r>
              <a:rPr lang="ru-RU" sz="1200" dirty="0" smtClean="0"/>
              <a:t>если </a:t>
            </a:r>
            <a:r>
              <a:rPr lang="ru-RU" sz="1200" dirty="0"/>
              <a:t>его </a:t>
            </a:r>
            <a:r>
              <a:rPr lang="ru-RU" sz="1200" dirty="0" smtClean="0"/>
              <a:t>полить неразбавленным </a:t>
            </a:r>
            <a:r>
              <a:rPr lang="ru-RU" sz="1200" dirty="0"/>
              <a:t>раствором </a:t>
            </a:r>
            <a:r>
              <a:rPr lang="ru-RU" sz="1200" dirty="0" smtClean="0"/>
              <a:t>куриного </a:t>
            </a:r>
            <a:r>
              <a:rPr lang="ru-RU" sz="1200" dirty="0"/>
              <a:t>помета: </a:t>
            </a:r>
            <a:r>
              <a:rPr lang="ru-RU" sz="1200" dirty="0" smtClean="0"/>
              <a:t>оно </a:t>
            </a:r>
            <a:r>
              <a:rPr lang="ru-RU" sz="1200" dirty="0"/>
              <a:t>«сгорит</a:t>
            </a:r>
            <a:r>
              <a:rPr lang="ru-RU" sz="1200" dirty="0" smtClean="0"/>
              <a:t>». Врачи подтверждают</a:t>
            </a:r>
            <a:r>
              <a:rPr lang="ru-RU" sz="1200" dirty="0"/>
              <a:t>: </a:t>
            </a:r>
            <a:r>
              <a:rPr lang="ru-RU" sz="1200" dirty="0" smtClean="0"/>
              <a:t>то </a:t>
            </a:r>
            <a:r>
              <a:rPr lang="ru-RU" sz="1200" dirty="0"/>
              <a:t>же самое происходит </a:t>
            </a:r>
            <a:endParaRPr lang="ru-RU" sz="1200" dirty="0" smtClean="0"/>
          </a:p>
          <a:p>
            <a:pPr marL="0" indent="0" algn="r">
              <a:buNone/>
            </a:pPr>
            <a:r>
              <a:rPr lang="ru-RU" sz="1200" dirty="0" smtClean="0"/>
              <a:t>в </a:t>
            </a:r>
            <a:r>
              <a:rPr lang="ru-RU" sz="1200" dirty="0"/>
              <a:t>организме человека: </a:t>
            </a:r>
            <a:endParaRPr lang="ru-RU" sz="1200" dirty="0" smtClean="0"/>
          </a:p>
          <a:p>
            <a:pPr marL="0" indent="0" algn="r">
              <a:buNone/>
            </a:pPr>
            <a:r>
              <a:rPr lang="ru-RU" sz="1200" dirty="0" smtClean="0"/>
              <a:t>страдают </a:t>
            </a:r>
            <a:r>
              <a:rPr lang="ru-RU" sz="1200" dirty="0"/>
              <a:t>в первую </a:t>
            </a:r>
            <a:r>
              <a:rPr lang="ru-RU" sz="1200" dirty="0" smtClean="0"/>
              <a:t>очередь </a:t>
            </a:r>
          </a:p>
          <a:p>
            <a:pPr marL="0" indent="0" algn="r">
              <a:buNone/>
            </a:pPr>
            <a:r>
              <a:rPr lang="ru-RU" sz="1200" dirty="0" smtClean="0"/>
              <a:t>слизистая </a:t>
            </a:r>
            <a:r>
              <a:rPr lang="ru-RU" sz="1200" dirty="0"/>
              <a:t>рта и </a:t>
            </a:r>
            <a:endParaRPr lang="ru-RU" sz="1200" dirty="0" smtClean="0"/>
          </a:p>
          <a:p>
            <a:pPr marL="0" indent="0" algn="r">
              <a:buNone/>
            </a:pPr>
            <a:r>
              <a:rPr lang="ru-RU" sz="1200" dirty="0" smtClean="0"/>
              <a:t>желудочно-кишечный </a:t>
            </a:r>
            <a:r>
              <a:rPr lang="ru-RU" sz="1200" dirty="0"/>
              <a:t>тракт. </a:t>
            </a:r>
            <a:endParaRPr lang="ru-RU" sz="1200" dirty="0" smtClean="0"/>
          </a:p>
          <a:p>
            <a:pPr marL="0" indent="0" algn="r">
              <a:buNone/>
            </a:pPr>
            <a:r>
              <a:rPr lang="ru-RU" sz="1200" dirty="0" smtClean="0"/>
              <a:t>Длительный </a:t>
            </a:r>
            <a:r>
              <a:rPr lang="ru-RU" sz="1200" dirty="0"/>
              <a:t>прием насвая может </a:t>
            </a:r>
            <a:endParaRPr lang="ru-RU" sz="1200" dirty="0" smtClean="0"/>
          </a:p>
          <a:p>
            <a:pPr marL="0" indent="0" algn="r">
              <a:buNone/>
            </a:pPr>
            <a:r>
              <a:rPr lang="ru-RU" sz="1200" dirty="0" smtClean="0"/>
              <a:t>привести </a:t>
            </a:r>
            <a:r>
              <a:rPr lang="ru-RU" sz="1200" dirty="0"/>
              <a:t>к язве желудка. </a:t>
            </a:r>
          </a:p>
          <a:p>
            <a:pPr marL="0" indent="0">
              <a:buNone/>
            </a:pPr>
            <a:endParaRPr lang="ru-RU" sz="1100" b="1" kern="0" dirty="0" smtClean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ru-RU" sz="1100" b="1" kern="0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ru-RU" sz="1100" b="1" kern="0" dirty="0" smtClean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ru-RU" sz="1100" b="1" kern="0" dirty="0">
              <a:solidFill>
                <a:srgbClr val="000000"/>
              </a:solidFill>
            </a:endParaRPr>
          </a:p>
        </p:txBody>
      </p:sp>
      <p:sp>
        <p:nvSpPr>
          <p:cNvPr id="8" name="Объект 7"/>
          <p:cNvSpPr>
            <a:spLocks noGrp="1"/>
          </p:cNvSpPr>
          <p:nvPr>
            <p:ph sz="half" idx="1"/>
          </p:nvPr>
        </p:nvSpPr>
        <p:spPr>
          <a:xfrm>
            <a:off x="0" y="0"/>
            <a:ext cx="4499992" cy="685110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indent="0">
              <a:buNone/>
            </a:pPr>
            <a:r>
              <a:rPr lang="ru-RU" sz="1200" b="1" dirty="0" smtClean="0"/>
              <a:t>Что такое насвай?</a:t>
            </a:r>
          </a:p>
          <a:p>
            <a:pPr marL="0" indent="0">
              <a:buNone/>
            </a:pPr>
            <a:r>
              <a:rPr lang="ru-RU" sz="1200" kern="0" dirty="0" smtClean="0">
                <a:solidFill>
                  <a:srgbClr val="000000"/>
                </a:solidFill>
              </a:rPr>
              <a:t>Название </a:t>
            </a:r>
            <a:r>
              <a:rPr lang="ru-RU" sz="1200" kern="0" dirty="0">
                <a:solidFill>
                  <a:srgbClr val="000000"/>
                </a:solidFill>
              </a:rPr>
              <a:t>этого вещества, по-видимому, связано с тем, что раньше для его изготовления применяли растение нас. Сейчас основным компонентом являются махорка или табак. Добавляют в смесь также гашеную известь, золу различных растений, </a:t>
            </a:r>
            <a:r>
              <a:rPr lang="ru-RU" sz="1200" b="1" kern="0" dirty="0">
                <a:solidFill>
                  <a:srgbClr val="000000"/>
                </a:solidFill>
              </a:rPr>
              <a:t>верблюжий кизяк или куриный помет</a:t>
            </a:r>
            <a:r>
              <a:rPr lang="ru-RU" sz="1200" kern="0" dirty="0">
                <a:solidFill>
                  <a:srgbClr val="000000"/>
                </a:solidFill>
              </a:rPr>
              <a:t>, иногда масло. Некоторые источники сообщают о добавлении в состав сухофруктов и приправ. По другим данным, «</a:t>
            </a:r>
            <a:r>
              <a:rPr lang="ru-RU" sz="1200" kern="0" dirty="0" err="1">
                <a:solidFill>
                  <a:srgbClr val="000000"/>
                </a:solidFill>
              </a:rPr>
              <a:t>насваем</a:t>
            </a:r>
            <a:r>
              <a:rPr lang="ru-RU" sz="1200" kern="0" dirty="0">
                <a:solidFill>
                  <a:srgbClr val="000000"/>
                </a:solidFill>
              </a:rPr>
              <a:t>» считается табачная пыль, смешанная с клеем, известью, водой или растительным маслом, скатанная в шарики. В Средней Азии, где насвай пользуется огромной популярностью, рецепты его приготовления разные, и часто табачная пыль в смеси вообще отсутствует. Ее могут заменять более активными веществами. </a:t>
            </a:r>
            <a:endParaRPr lang="ru-RU" sz="1200" kern="0" dirty="0" smtClean="0">
              <a:solidFill>
                <a:srgbClr val="000000"/>
              </a:solidFill>
            </a:endParaRPr>
          </a:p>
          <a:p>
            <a:pPr marL="0" indent="0" algn="r">
              <a:buNone/>
            </a:pPr>
            <a:endParaRPr lang="ru-RU" sz="1100" b="1" dirty="0" smtClean="0">
              <a:solidFill>
                <a:prstClr val="black"/>
              </a:solidFill>
            </a:endParaRPr>
          </a:p>
          <a:p>
            <a:pPr marL="0" indent="0" algn="r">
              <a:buNone/>
            </a:pPr>
            <a:r>
              <a:rPr lang="ru-RU" sz="1100" b="1" dirty="0" smtClean="0">
                <a:solidFill>
                  <a:prstClr val="black"/>
                </a:solidFill>
              </a:rPr>
              <a:t>Известны различные виды насвая: </a:t>
            </a:r>
          </a:p>
          <a:p>
            <a:pPr marL="0" indent="0" algn="r">
              <a:buNone/>
            </a:pPr>
            <a:r>
              <a:rPr lang="ru-RU" sz="1100" dirty="0" smtClean="0">
                <a:solidFill>
                  <a:prstClr val="black"/>
                </a:solidFill>
              </a:rPr>
              <a:t>ташкентский</a:t>
            </a:r>
            <a:r>
              <a:rPr lang="ru-RU" sz="1100" dirty="0">
                <a:solidFill>
                  <a:prstClr val="black"/>
                </a:solidFill>
              </a:rPr>
              <a:t>, </a:t>
            </a:r>
            <a:r>
              <a:rPr lang="ru-RU" sz="1100" dirty="0" smtClean="0">
                <a:solidFill>
                  <a:prstClr val="black"/>
                </a:solidFill>
              </a:rPr>
              <a:t>ферганский,</a:t>
            </a:r>
          </a:p>
          <a:p>
            <a:pPr marL="0" indent="0" algn="r">
              <a:buNone/>
            </a:pPr>
            <a:r>
              <a:rPr lang="ru-RU" sz="1100" dirty="0" smtClean="0">
                <a:solidFill>
                  <a:prstClr val="black"/>
                </a:solidFill>
              </a:rPr>
              <a:t> </a:t>
            </a:r>
            <a:r>
              <a:rPr lang="ru-RU" sz="1100" dirty="0">
                <a:solidFill>
                  <a:prstClr val="black"/>
                </a:solidFill>
              </a:rPr>
              <a:t>андижанский и другие. </a:t>
            </a:r>
            <a:endParaRPr lang="ru-RU" sz="1100" dirty="0" smtClean="0">
              <a:solidFill>
                <a:prstClr val="black"/>
              </a:solidFill>
            </a:endParaRPr>
          </a:p>
          <a:p>
            <a:pPr marL="0" indent="0" algn="r">
              <a:buNone/>
            </a:pPr>
            <a:r>
              <a:rPr lang="ru-RU" sz="1100" b="1" dirty="0" smtClean="0">
                <a:solidFill>
                  <a:prstClr val="black"/>
                </a:solidFill>
              </a:rPr>
              <a:t>Могут </a:t>
            </a:r>
            <a:r>
              <a:rPr lang="ru-RU" sz="1100" b="1" dirty="0">
                <a:solidFill>
                  <a:prstClr val="black"/>
                </a:solidFill>
              </a:rPr>
              <a:t>использоваться </a:t>
            </a:r>
            <a:endParaRPr lang="ru-RU" sz="1100" b="1" dirty="0" smtClean="0">
              <a:solidFill>
                <a:prstClr val="black"/>
              </a:solidFill>
            </a:endParaRPr>
          </a:p>
          <a:p>
            <a:pPr marL="0" indent="0" algn="r">
              <a:buNone/>
            </a:pPr>
            <a:r>
              <a:rPr lang="ru-RU" sz="1100" b="1" dirty="0" smtClean="0">
                <a:solidFill>
                  <a:prstClr val="black"/>
                </a:solidFill>
              </a:rPr>
              <a:t>различные названия</a:t>
            </a:r>
            <a:r>
              <a:rPr lang="ru-RU" sz="1100" b="1" dirty="0">
                <a:solidFill>
                  <a:prstClr val="black"/>
                </a:solidFill>
              </a:rPr>
              <a:t>: </a:t>
            </a:r>
            <a:endParaRPr lang="ru-RU" sz="1100" b="1" dirty="0" smtClean="0">
              <a:solidFill>
                <a:prstClr val="black"/>
              </a:solidFill>
            </a:endParaRPr>
          </a:p>
          <a:p>
            <a:pPr marL="0" indent="0" algn="r">
              <a:buNone/>
            </a:pPr>
            <a:r>
              <a:rPr lang="ru-RU" sz="1100" dirty="0" err="1" smtClean="0">
                <a:solidFill>
                  <a:prstClr val="black"/>
                </a:solidFill>
              </a:rPr>
              <a:t>насыбай</a:t>
            </a:r>
            <a:r>
              <a:rPr lang="ru-RU" sz="1100" dirty="0">
                <a:solidFill>
                  <a:prstClr val="black"/>
                </a:solidFill>
              </a:rPr>
              <a:t>, </a:t>
            </a:r>
            <a:r>
              <a:rPr lang="ru-RU" sz="1100" dirty="0" err="1">
                <a:solidFill>
                  <a:prstClr val="black"/>
                </a:solidFill>
              </a:rPr>
              <a:t>нацвай</a:t>
            </a:r>
            <a:r>
              <a:rPr lang="ru-RU" sz="1100" dirty="0">
                <a:solidFill>
                  <a:prstClr val="black"/>
                </a:solidFill>
              </a:rPr>
              <a:t>, </a:t>
            </a:r>
            <a:r>
              <a:rPr lang="ru-RU" sz="1100" dirty="0" err="1">
                <a:solidFill>
                  <a:prstClr val="black"/>
                </a:solidFill>
              </a:rPr>
              <a:t>анасвай</a:t>
            </a:r>
            <a:r>
              <a:rPr lang="ru-RU" sz="1100" dirty="0">
                <a:solidFill>
                  <a:prstClr val="black"/>
                </a:solidFill>
              </a:rPr>
              <a:t>, </a:t>
            </a:r>
            <a:r>
              <a:rPr lang="ru-RU" sz="1100" dirty="0" err="1">
                <a:solidFill>
                  <a:prstClr val="black"/>
                </a:solidFill>
              </a:rPr>
              <a:t>асмай</a:t>
            </a:r>
            <a:r>
              <a:rPr lang="ru-RU" sz="1100" dirty="0">
                <a:solidFill>
                  <a:prstClr val="black"/>
                </a:solidFill>
              </a:rPr>
              <a:t>, </a:t>
            </a:r>
            <a:r>
              <a:rPr lang="ru-RU" sz="1100" dirty="0" err="1" smtClean="0">
                <a:solidFill>
                  <a:prstClr val="black"/>
                </a:solidFill>
              </a:rPr>
              <a:t>атмай</a:t>
            </a:r>
            <a:r>
              <a:rPr lang="ru-RU" sz="1100" dirty="0" smtClean="0">
                <a:solidFill>
                  <a:prstClr val="black"/>
                </a:solidFill>
              </a:rPr>
              <a:t>.</a:t>
            </a:r>
            <a:endParaRPr lang="ru-RU" sz="1100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ru-RU" sz="1100" dirty="0"/>
          </a:p>
          <a:p>
            <a:pPr marL="0" indent="0">
              <a:buNone/>
            </a:pPr>
            <a:endParaRPr lang="ru-RU" sz="1200" dirty="0" smtClean="0"/>
          </a:p>
          <a:p>
            <a:pPr marL="0" indent="0">
              <a:buNone/>
            </a:pPr>
            <a:r>
              <a:rPr lang="ru-RU" sz="1200" dirty="0" smtClean="0"/>
              <a:t>Поскольку </a:t>
            </a:r>
            <a:r>
              <a:rPr lang="ru-RU" sz="1200" dirty="0"/>
              <a:t>основным действующим веществом </a:t>
            </a:r>
            <a:r>
              <a:rPr lang="ru-RU" sz="1200" dirty="0" smtClean="0"/>
              <a:t>насвая является </a:t>
            </a:r>
            <a:r>
              <a:rPr lang="ru-RU" sz="1200" dirty="0"/>
              <a:t>табак, развивается та же </a:t>
            </a:r>
            <a:r>
              <a:rPr lang="ru-RU" sz="1200" dirty="0" smtClean="0"/>
              <a:t>никотиновая </a:t>
            </a:r>
            <a:r>
              <a:rPr lang="ru-RU" sz="1200" dirty="0"/>
              <a:t>зависимость. </a:t>
            </a:r>
            <a:endParaRPr lang="ru-RU" sz="1200" dirty="0" smtClean="0"/>
          </a:p>
          <a:p>
            <a:pPr marL="0" indent="0">
              <a:buNone/>
            </a:pPr>
            <a:r>
              <a:rPr lang="ru-RU" sz="1200" dirty="0" smtClean="0"/>
              <a:t>Специалисты </a:t>
            </a:r>
            <a:r>
              <a:rPr lang="ru-RU" sz="1200" dirty="0"/>
              <a:t>из </a:t>
            </a:r>
            <a:r>
              <a:rPr lang="ru-RU" sz="1200" dirty="0" smtClean="0"/>
              <a:t>Кыргызстана, где </a:t>
            </a:r>
            <a:r>
              <a:rPr lang="ru-RU" sz="1200" dirty="0"/>
              <a:t>потребление </a:t>
            </a:r>
            <a:r>
              <a:rPr lang="ru-RU" sz="1200" dirty="0" smtClean="0"/>
              <a:t>насвая распространено </a:t>
            </a:r>
            <a:r>
              <a:rPr lang="ru-RU" sz="1200" dirty="0"/>
              <a:t>давно, </a:t>
            </a:r>
            <a:r>
              <a:rPr lang="ru-RU" sz="1200" dirty="0" smtClean="0"/>
              <a:t>высказывают </a:t>
            </a:r>
            <a:r>
              <a:rPr lang="ru-RU" sz="1200" dirty="0"/>
              <a:t>мнение, </a:t>
            </a:r>
            <a:r>
              <a:rPr lang="ru-RU" sz="1200" dirty="0" smtClean="0"/>
              <a:t>что </a:t>
            </a:r>
            <a:r>
              <a:rPr lang="ru-RU" sz="1200" dirty="0"/>
              <a:t>эта форма табака </a:t>
            </a:r>
            <a:r>
              <a:rPr lang="ru-RU" sz="1200" dirty="0" smtClean="0"/>
              <a:t>более </a:t>
            </a:r>
            <a:r>
              <a:rPr lang="ru-RU" sz="1200" dirty="0"/>
              <a:t>вредна, </a:t>
            </a:r>
            <a:r>
              <a:rPr lang="ru-RU" sz="1200" dirty="0" smtClean="0"/>
              <a:t>чем </a:t>
            </a:r>
            <a:r>
              <a:rPr lang="ru-RU" sz="1200" dirty="0"/>
              <a:t>курение сигарет, </a:t>
            </a:r>
            <a:r>
              <a:rPr lang="ru-RU" sz="1200" dirty="0" smtClean="0"/>
              <a:t>т.к</a:t>
            </a:r>
            <a:r>
              <a:rPr lang="ru-RU" sz="1200" dirty="0"/>
              <a:t>. человек получает большую дозу никотина, особенно в связи с воздействием извести на слизистую оболочку </a:t>
            </a:r>
            <a:r>
              <a:rPr lang="ru-RU" sz="1200" dirty="0" smtClean="0"/>
              <a:t>ротовой </a:t>
            </a:r>
            <a:r>
              <a:rPr lang="ru-RU" sz="1200" dirty="0"/>
              <a:t>полости. Насвай вызывает сильную наркотическую зависимость. Насвай можно отнести к числу психотропных веществ. Его употребление подростками отражается на их психическом развитии – снижается восприятие и ухудшается память, дети становятся неуравновешенными. Потребители сообщают о проблемах с </a:t>
            </a:r>
            <a:r>
              <a:rPr lang="ru-RU" sz="1200" dirty="0" smtClean="0"/>
              <a:t>памятью, </a:t>
            </a:r>
            <a:r>
              <a:rPr lang="ru-RU" sz="1200" dirty="0"/>
              <a:t>постоянном состоянии растерянности. </a:t>
            </a:r>
            <a:endParaRPr lang="ru-RU" sz="1200" dirty="0" smtClean="0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702456"/>
            <a:ext cx="1800200" cy="1307020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2564904"/>
            <a:ext cx="1056040" cy="12791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4" descr="C:\Users\Comp\Desktop\НАСВАЙ\rakgub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908720"/>
            <a:ext cx="1350872" cy="1080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5" descr="C:\Users\Comp\Desktop\НАСВАЙ\555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908720"/>
            <a:ext cx="1296144" cy="1080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i-main-pic" descr="Картинка 9 из 118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4869160"/>
            <a:ext cx="1512168" cy="1629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9683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807</TotalTime>
  <Words>639</Words>
  <Application>Microsoft Office PowerPoint</Application>
  <PresentationFormat>Экран (4:3)</PresentationFormat>
  <Paragraphs>139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Priemn</dc:creator>
  <cp:lastModifiedBy>Юденко Светлана Николаевна</cp:lastModifiedBy>
  <cp:revision>27</cp:revision>
  <cp:lastPrinted>2018-04-13T12:04:40Z</cp:lastPrinted>
  <dcterms:modified xsi:type="dcterms:W3CDTF">2018-04-13T12:15:56Z</dcterms:modified>
</cp:coreProperties>
</file>