
<file path=[Content_Types].xml><?xml version="1.0" encoding="utf-8"?>
<Types xmlns="http://schemas.openxmlformats.org/package/2006/content-types">
  <Default ContentType="image/png" Extension="png"/>
  <Default ContentType="image/jpeg" Extension="jpe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theme+xml" PartName="/ppt/theme/theme2.xml"/>
  <Override ContentType="application/vnd.openxmlformats-officedocument.presentationml.notesSlide+xml" PartName="/ppt/notesSlides/notesSlide1.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60" r:id="rId4"/>
    <p:sldId id="258" r:id="rId5"/>
  </p:sldIdLst>
  <p:sldSz cx="12801600" cy="9601200" type="A3"/>
  <p:notesSz cx="6858000" cy="9144000"/>
  <p:defaultTextStyle>
    <a:defPPr>
      <a:defRPr lang="ru-RU"/>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80" autoAdjust="0"/>
  </p:normalViewPr>
  <p:slideViewPr>
    <p:cSldViewPr>
      <p:cViewPr>
        <p:scale>
          <a:sx n="98" d="100"/>
          <a:sy n="98" d="100"/>
        </p:scale>
        <p:origin x="216" y="1171"/>
      </p:cViewPr>
      <p:guideLst>
        <p:guide orient="horz" pos="3024"/>
        <p:guide pos="4032"/>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CA7E78-1AB6-450D-BB0E-D49513A37792}" type="datetimeFigureOut">
              <a:rPr lang="ru-RU" smtClean="0"/>
              <a:t>30.11.2020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F37665-3773-46C9-BE07-874D079DF9A8}" type="slidenum">
              <a:rPr lang="ru-RU" smtClean="0"/>
              <a:t>‹#›</a:t>
            </a:fld>
            <a:endParaRPr lang="ru-RU"/>
          </a:p>
        </p:txBody>
      </p:sp>
    </p:spTree>
    <p:extLst>
      <p:ext uri="{BB962C8B-B14F-4D97-AF65-F5344CB8AC3E}">
        <p14:creationId xmlns:p14="http://schemas.microsoft.com/office/powerpoint/2010/main" val="9291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9F37665-3773-46C9-BE07-874D079DF9A8}" type="slidenum">
              <a:rPr lang="ru-RU" smtClean="0"/>
              <a:t>3</a:t>
            </a:fld>
            <a:endParaRPr lang="ru-RU"/>
          </a:p>
        </p:txBody>
      </p:sp>
    </p:spTree>
    <p:extLst>
      <p:ext uri="{BB962C8B-B14F-4D97-AF65-F5344CB8AC3E}">
        <p14:creationId xmlns:p14="http://schemas.microsoft.com/office/powerpoint/2010/main" val="1681101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60120" y="2982596"/>
            <a:ext cx="10881360" cy="205803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920240" y="5440680"/>
            <a:ext cx="8961120" cy="2453640"/>
          </a:xfrm>
        </p:spPr>
        <p:txBody>
          <a:bodyPr/>
          <a:lstStyle>
            <a:lvl1pPr marL="0" indent="0" algn="ctr">
              <a:buNone/>
              <a:defRPr>
                <a:solidFill>
                  <a:schemeClr val="tx1">
                    <a:tint val="75000"/>
                  </a:schemeClr>
                </a:solidFill>
              </a:defRPr>
            </a:lvl1pPr>
            <a:lvl2pPr marL="640080" indent="0" algn="ctr">
              <a:buNone/>
              <a:defRPr>
                <a:solidFill>
                  <a:schemeClr val="tx1">
                    <a:tint val="75000"/>
                  </a:schemeClr>
                </a:solidFill>
              </a:defRPr>
            </a:lvl2pPr>
            <a:lvl3pPr marL="1280160" indent="0" algn="ctr">
              <a:buNone/>
              <a:defRPr>
                <a:solidFill>
                  <a:schemeClr val="tx1">
                    <a:tint val="75000"/>
                  </a:schemeClr>
                </a:solidFill>
              </a:defRPr>
            </a:lvl3pPr>
            <a:lvl4pPr marL="1920240" indent="0" algn="ctr">
              <a:buNone/>
              <a:defRPr>
                <a:solidFill>
                  <a:schemeClr val="tx1">
                    <a:tint val="75000"/>
                  </a:schemeClr>
                </a:solidFill>
              </a:defRPr>
            </a:lvl4pPr>
            <a:lvl5pPr marL="2560320" indent="0" algn="ctr">
              <a:buNone/>
              <a:defRPr>
                <a:solidFill>
                  <a:schemeClr val="tx1">
                    <a:tint val="75000"/>
                  </a:schemeClr>
                </a:solidFill>
              </a:defRPr>
            </a:lvl5pPr>
            <a:lvl6pPr marL="3200400" indent="0" algn="ctr">
              <a:buNone/>
              <a:defRPr>
                <a:solidFill>
                  <a:schemeClr val="tx1">
                    <a:tint val="75000"/>
                  </a:schemeClr>
                </a:solidFill>
              </a:defRPr>
            </a:lvl6pPr>
            <a:lvl7pPr marL="3840480" indent="0" algn="ctr">
              <a:buNone/>
              <a:defRPr>
                <a:solidFill>
                  <a:schemeClr val="tx1">
                    <a:tint val="75000"/>
                  </a:schemeClr>
                </a:solidFill>
              </a:defRPr>
            </a:lvl7pPr>
            <a:lvl8pPr marL="4480560" indent="0" algn="ctr">
              <a:buNone/>
              <a:defRPr>
                <a:solidFill>
                  <a:schemeClr val="tx1">
                    <a:tint val="75000"/>
                  </a:schemeClr>
                </a:solidFill>
              </a:defRPr>
            </a:lvl8pPr>
            <a:lvl9pPr marL="512064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172B70F-B51A-46C5-96F5-D4CA4C73BED3}" type="datetimeFigureOut">
              <a:rPr lang="ru-RU" smtClean="0"/>
              <a:t>30.11.2020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E398FD-1F80-4C4F-930D-CB782579EC10}" type="slidenum">
              <a:rPr lang="ru-RU" smtClean="0"/>
              <a:t>‹#›</a:t>
            </a:fld>
            <a:endParaRPr lang="ru-RU"/>
          </a:p>
        </p:txBody>
      </p:sp>
    </p:spTree>
    <p:extLst>
      <p:ext uri="{BB962C8B-B14F-4D97-AF65-F5344CB8AC3E}">
        <p14:creationId xmlns:p14="http://schemas.microsoft.com/office/powerpoint/2010/main" val="2044824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172B70F-B51A-46C5-96F5-D4CA4C73BED3}" type="datetimeFigureOut">
              <a:rPr lang="ru-RU" smtClean="0"/>
              <a:t>30.11.2020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E398FD-1F80-4C4F-930D-CB782579EC10}" type="slidenum">
              <a:rPr lang="ru-RU" smtClean="0"/>
              <a:t>‹#›</a:t>
            </a:fld>
            <a:endParaRPr lang="ru-RU"/>
          </a:p>
        </p:txBody>
      </p:sp>
    </p:spTree>
    <p:extLst>
      <p:ext uri="{BB962C8B-B14F-4D97-AF65-F5344CB8AC3E}">
        <p14:creationId xmlns:p14="http://schemas.microsoft.com/office/powerpoint/2010/main" val="2679599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2994959" y="537845"/>
            <a:ext cx="4031615" cy="1147032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95668" y="537845"/>
            <a:ext cx="11885930" cy="1147032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172B70F-B51A-46C5-96F5-D4CA4C73BED3}" type="datetimeFigureOut">
              <a:rPr lang="ru-RU" smtClean="0"/>
              <a:t>30.11.2020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E398FD-1F80-4C4F-930D-CB782579EC10}" type="slidenum">
              <a:rPr lang="ru-RU" smtClean="0"/>
              <a:t>‹#›</a:t>
            </a:fld>
            <a:endParaRPr lang="ru-RU"/>
          </a:p>
        </p:txBody>
      </p:sp>
    </p:spTree>
    <p:extLst>
      <p:ext uri="{BB962C8B-B14F-4D97-AF65-F5344CB8AC3E}">
        <p14:creationId xmlns:p14="http://schemas.microsoft.com/office/powerpoint/2010/main" val="1740075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172B70F-B51A-46C5-96F5-D4CA4C73BED3}" type="datetimeFigureOut">
              <a:rPr lang="ru-RU" smtClean="0"/>
              <a:t>30.11.2020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E398FD-1F80-4C4F-930D-CB782579EC10}" type="slidenum">
              <a:rPr lang="ru-RU" smtClean="0"/>
              <a:t>‹#›</a:t>
            </a:fld>
            <a:endParaRPr lang="ru-RU"/>
          </a:p>
        </p:txBody>
      </p:sp>
    </p:spTree>
    <p:extLst>
      <p:ext uri="{BB962C8B-B14F-4D97-AF65-F5344CB8AC3E}">
        <p14:creationId xmlns:p14="http://schemas.microsoft.com/office/powerpoint/2010/main" val="1196698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11238" y="6169661"/>
            <a:ext cx="10881360" cy="1906905"/>
          </a:xfrm>
        </p:spPr>
        <p:txBody>
          <a:bodyPr anchor="t"/>
          <a:lstStyle>
            <a:lvl1pPr algn="l">
              <a:defRPr sz="5600" b="1" cap="all"/>
            </a:lvl1pPr>
          </a:lstStyle>
          <a:p>
            <a:r>
              <a:rPr lang="ru-RU" smtClean="0"/>
              <a:t>Образец заголовка</a:t>
            </a:r>
            <a:endParaRPr lang="ru-RU"/>
          </a:p>
        </p:txBody>
      </p:sp>
      <p:sp>
        <p:nvSpPr>
          <p:cNvPr id="3" name="Текст 2"/>
          <p:cNvSpPr>
            <a:spLocks noGrp="1"/>
          </p:cNvSpPr>
          <p:nvPr>
            <p:ph type="body" idx="1"/>
          </p:nvPr>
        </p:nvSpPr>
        <p:spPr>
          <a:xfrm>
            <a:off x="1011238" y="4069399"/>
            <a:ext cx="10881360" cy="2100262"/>
          </a:xfrm>
        </p:spPr>
        <p:txBody>
          <a:bodyPr anchor="b"/>
          <a:lstStyle>
            <a:lvl1pPr marL="0" indent="0">
              <a:buNone/>
              <a:defRPr sz="2800">
                <a:solidFill>
                  <a:schemeClr val="tx1">
                    <a:tint val="75000"/>
                  </a:schemeClr>
                </a:solidFill>
              </a:defRPr>
            </a:lvl1pPr>
            <a:lvl2pPr marL="640080" indent="0">
              <a:buNone/>
              <a:defRPr sz="2500">
                <a:solidFill>
                  <a:schemeClr val="tx1">
                    <a:tint val="75000"/>
                  </a:schemeClr>
                </a:solidFill>
              </a:defRPr>
            </a:lvl2pPr>
            <a:lvl3pPr marL="1280160" indent="0">
              <a:buNone/>
              <a:defRPr sz="2200">
                <a:solidFill>
                  <a:schemeClr val="tx1">
                    <a:tint val="75000"/>
                  </a:schemeClr>
                </a:solidFill>
              </a:defRPr>
            </a:lvl3pPr>
            <a:lvl4pPr marL="1920240" indent="0">
              <a:buNone/>
              <a:defRPr sz="2000">
                <a:solidFill>
                  <a:schemeClr val="tx1">
                    <a:tint val="75000"/>
                  </a:schemeClr>
                </a:solidFill>
              </a:defRPr>
            </a:lvl4pPr>
            <a:lvl5pPr marL="2560320" indent="0">
              <a:buNone/>
              <a:defRPr sz="2000">
                <a:solidFill>
                  <a:schemeClr val="tx1">
                    <a:tint val="75000"/>
                  </a:schemeClr>
                </a:solidFill>
              </a:defRPr>
            </a:lvl5pPr>
            <a:lvl6pPr marL="3200400" indent="0">
              <a:buNone/>
              <a:defRPr sz="2000">
                <a:solidFill>
                  <a:schemeClr val="tx1">
                    <a:tint val="75000"/>
                  </a:schemeClr>
                </a:solidFill>
              </a:defRPr>
            </a:lvl6pPr>
            <a:lvl7pPr marL="3840480" indent="0">
              <a:buNone/>
              <a:defRPr sz="2000">
                <a:solidFill>
                  <a:schemeClr val="tx1">
                    <a:tint val="75000"/>
                  </a:schemeClr>
                </a:solidFill>
              </a:defRPr>
            </a:lvl7pPr>
            <a:lvl8pPr marL="4480560" indent="0">
              <a:buNone/>
              <a:defRPr sz="2000">
                <a:solidFill>
                  <a:schemeClr val="tx1">
                    <a:tint val="75000"/>
                  </a:schemeClr>
                </a:solidFill>
              </a:defRPr>
            </a:lvl8pPr>
            <a:lvl9pPr marL="5120640" indent="0">
              <a:buNone/>
              <a:defRPr sz="20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172B70F-B51A-46C5-96F5-D4CA4C73BED3}" type="datetimeFigureOut">
              <a:rPr lang="ru-RU" smtClean="0"/>
              <a:t>30.11.2020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E398FD-1F80-4C4F-930D-CB782579EC10}" type="slidenum">
              <a:rPr lang="ru-RU" smtClean="0"/>
              <a:t>‹#›</a:t>
            </a:fld>
            <a:endParaRPr lang="ru-RU"/>
          </a:p>
        </p:txBody>
      </p:sp>
    </p:spTree>
    <p:extLst>
      <p:ext uri="{BB962C8B-B14F-4D97-AF65-F5344CB8AC3E}">
        <p14:creationId xmlns:p14="http://schemas.microsoft.com/office/powerpoint/2010/main" val="1469171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95669" y="3135948"/>
            <a:ext cx="7958772" cy="8872220"/>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9067800" y="3135948"/>
            <a:ext cx="7958773" cy="8872220"/>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172B70F-B51A-46C5-96F5-D4CA4C73BED3}" type="datetimeFigureOut">
              <a:rPr lang="ru-RU" smtClean="0"/>
              <a:t>30.11.2020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E398FD-1F80-4C4F-930D-CB782579EC10}" type="slidenum">
              <a:rPr lang="ru-RU" smtClean="0"/>
              <a:t>‹#›</a:t>
            </a:fld>
            <a:endParaRPr lang="ru-RU"/>
          </a:p>
        </p:txBody>
      </p:sp>
    </p:spTree>
    <p:extLst>
      <p:ext uri="{BB962C8B-B14F-4D97-AF65-F5344CB8AC3E}">
        <p14:creationId xmlns:p14="http://schemas.microsoft.com/office/powerpoint/2010/main" val="343515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0080" y="384493"/>
            <a:ext cx="11521440" cy="16002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40080" y="2149158"/>
            <a:ext cx="5656263"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lang="ru-RU" smtClean="0"/>
              <a:t>Образец текста</a:t>
            </a:r>
          </a:p>
        </p:txBody>
      </p:sp>
      <p:sp>
        <p:nvSpPr>
          <p:cNvPr id="4" name="Объект 3"/>
          <p:cNvSpPr>
            <a:spLocks noGrp="1"/>
          </p:cNvSpPr>
          <p:nvPr>
            <p:ph sz="half" idx="2"/>
          </p:nvPr>
        </p:nvSpPr>
        <p:spPr>
          <a:xfrm>
            <a:off x="640080" y="3044825"/>
            <a:ext cx="5656263"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503036" y="2149158"/>
            <a:ext cx="5658485" cy="895667"/>
          </a:xfrm>
        </p:spPr>
        <p:txBody>
          <a:bodyPr anchor="b"/>
          <a:lstStyle>
            <a:lvl1pPr marL="0" indent="0">
              <a:buNone/>
              <a:defRPr sz="3400" b="1"/>
            </a:lvl1pPr>
            <a:lvl2pPr marL="640080" indent="0">
              <a:buNone/>
              <a:defRPr sz="2800" b="1"/>
            </a:lvl2pPr>
            <a:lvl3pPr marL="1280160" indent="0">
              <a:buNone/>
              <a:defRPr sz="2500" b="1"/>
            </a:lvl3pPr>
            <a:lvl4pPr marL="1920240" indent="0">
              <a:buNone/>
              <a:defRPr sz="2200" b="1"/>
            </a:lvl4pPr>
            <a:lvl5pPr marL="2560320" indent="0">
              <a:buNone/>
              <a:defRPr sz="2200" b="1"/>
            </a:lvl5pPr>
            <a:lvl6pPr marL="3200400" indent="0">
              <a:buNone/>
              <a:defRPr sz="2200" b="1"/>
            </a:lvl6pPr>
            <a:lvl7pPr marL="3840480" indent="0">
              <a:buNone/>
              <a:defRPr sz="2200" b="1"/>
            </a:lvl7pPr>
            <a:lvl8pPr marL="4480560" indent="0">
              <a:buNone/>
              <a:defRPr sz="2200" b="1"/>
            </a:lvl8pPr>
            <a:lvl9pPr marL="5120640" indent="0">
              <a:buNone/>
              <a:defRPr sz="2200" b="1"/>
            </a:lvl9pPr>
          </a:lstStyle>
          <a:p>
            <a:pPr lvl="0"/>
            <a:r>
              <a:rPr lang="ru-RU" smtClean="0"/>
              <a:t>Образец текста</a:t>
            </a:r>
          </a:p>
        </p:txBody>
      </p:sp>
      <p:sp>
        <p:nvSpPr>
          <p:cNvPr id="6" name="Объект 5"/>
          <p:cNvSpPr>
            <a:spLocks noGrp="1"/>
          </p:cNvSpPr>
          <p:nvPr>
            <p:ph sz="quarter" idx="4"/>
          </p:nvPr>
        </p:nvSpPr>
        <p:spPr>
          <a:xfrm>
            <a:off x="6503036" y="3044825"/>
            <a:ext cx="5658485" cy="5531803"/>
          </a:xfrm>
        </p:spPr>
        <p:txBody>
          <a:bodyPr/>
          <a:lstStyle>
            <a:lvl1pPr>
              <a:defRPr sz="3400"/>
            </a:lvl1pPr>
            <a:lvl2pPr>
              <a:defRPr sz="2800"/>
            </a:lvl2pPr>
            <a:lvl3pPr>
              <a:defRPr sz="2500"/>
            </a:lvl3pPr>
            <a:lvl4pPr>
              <a:defRPr sz="2200"/>
            </a:lvl4pPr>
            <a:lvl5pPr>
              <a:defRPr sz="2200"/>
            </a:lvl5pPr>
            <a:lvl6pPr>
              <a:defRPr sz="2200"/>
            </a:lvl6pPr>
            <a:lvl7pPr>
              <a:defRPr sz="2200"/>
            </a:lvl7pPr>
            <a:lvl8pPr>
              <a:defRPr sz="2200"/>
            </a:lvl8pPr>
            <a:lvl9pPr>
              <a:defRPr sz="2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172B70F-B51A-46C5-96F5-D4CA4C73BED3}" type="datetimeFigureOut">
              <a:rPr lang="ru-RU" smtClean="0"/>
              <a:t>30.11.2020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BE398FD-1F80-4C4F-930D-CB782579EC10}" type="slidenum">
              <a:rPr lang="ru-RU" smtClean="0"/>
              <a:t>‹#›</a:t>
            </a:fld>
            <a:endParaRPr lang="ru-RU"/>
          </a:p>
        </p:txBody>
      </p:sp>
    </p:spTree>
    <p:extLst>
      <p:ext uri="{BB962C8B-B14F-4D97-AF65-F5344CB8AC3E}">
        <p14:creationId xmlns:p14="http://schemas.microsoft.com/office/powerpoint/2010/main" val="1618297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172B70F-B51A-46C5-96F5-D4CA4C73BED3}" type="datetimeFigureOut">
              <a:rPr lang="ru-RU" smtClean="0"/>
              <a:t>30.11.2020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BE398FD-1F80-4C4F-930D-CB782579EC10}" type="slidenum">
              <a:rPr lang="ru-RU" smtClean="0"/>
              <a:t>‹#›</a:t>
            </a:fld>
            <a:endParaRPr lang="ru-RU"/>
          </a:p>
        </p:txBody>
      </p:sp>
    </p:spTree>
    <p:extLst>
      <p:ext uri="{BB962C8B-B14F-4D97-AF65-F5344CB8AC3E}">
        <p14:creationId xmlns:p14="http://schemas.microsoft.com/office/powerpoint/2010/main" val="224655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172B70F-B51A-46C5-96F5-D4CA4C73BED3}" type="datetimeFigureOut">
              <a:rPr lang="ru-RU" smtClean="0"/>
              <a:t>30.11.2020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BE398FD-1F80-4C4F-930D-CB782579EC10}" type="slidenum">
              <a:rPr lang="ru-RU" smtClean="0"/>
              <a:t>‹#›</a:t>
            </a:fld>
            <a:endParaRPr lang="ru-RU"/>
          </a:p>
        </p:txBody>
      </p:sp>
    </p:spTree>
    <p:extLst>
      <p:ext uri="{BB962C8B-B14F-4D97-AF65-F5344CB8AC3E}">
        <p14:creationId xmlns:p14="http://schemas.microsoft.com/office/powerpoint/2010/main" val="2610852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0081" y="382270"/>
            <a:ext cx="4211638" cy="1626870"/>
          </a:xfrm>
        </p:spPr>
        <p:txBody>
          <a:bodyPr anchor="b"/>
          <a:lstStyle>
            <a:lvl1pPr algn="l">
              <a:defRPr sz="2800" b="1"/>
            </a:lvl1pPr>
          </a:lstStyle>
          <a:p>
            <a:r>
              <a:rPr lang="ru-RU" smtClean="0"/>
              <a:t>Образец заголовка</a:t>
            </a:r>
            <a:endParaRPr lang="ru-RU"/>
          </a:p>
        </p:txBody>
      </p:sp>
      <p:sp>
        <p:nvSpPr>
          <p:cNvPr id="3" name="Объект 2"/>
          <p:cNvSpPr>
            <a:spLocks noGrp="1"/>
          </p:cNvSpPr>
          <p:nvPr>
            <p:ph idx="1"/>
          </p:nvPr>
        </p:nvSpPr>
        <p:spPr>
          <a:xfrm>
            <a:off x="5005070" y="382271"/>
            <a:ext cx="7156450" cy="8194358"/>
          </a:xfrm>
        </p:spPr>
        <p:txBody>
          <a:bodyPr/>
          <a:lstStyle>
            <a:lvl1pPr>
              <a:defRPr sz="4500"/>
            </a:lvl1pPr>
            <a:lvl2pPr>
              <a:defRPr sz="3900"/>
            </a:lvl2pPr>
            <a:lvl3pPr>
              <a:defRPr sz="3400"/>
            </a:lvl3pPr>
            <a:lvl4pPr>
              <a:defRPr sz="2800"/>
            </a:lvl4pPr>
            <a:lvl5pPr>
              <a:defRPr sz="2800"/>
            </a:lvl5pPr>
            <a:lvl6pPr>
              <a:defRPr sz="2800"/>
            </a:lvl6pPr>
            <a:lvl7pPr>
              <a:defRPr sz="2800"/>
            </a:lvl7pPr>
            <a:lvl8pPr>
              <a:defRPr sz="2800"/>
            </a:lvl8pPr>
            <a:lvl9pPr>
              <a:defRPr sz="2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40081" y="2009141"/>
            <a:ext cx="4211638" cy="6567488"/>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lang="ru-RU" smtClean="0"/>
              <a:t>Образец текста</a:t>
            </a:r>
          </a:p>
        </p:txBody>
      </p:sp>
      <p:sp>
        <p:nvSpPr>
          <p:cNvPr id="5" name="Дата 4"/>
          <p:cNvSpPr>
            <a:spLocks noGrp="1"/>
          </p:cNvSpPr>
          <p:nvPr>
            <p:ph type="dt" sz="half" idx="10"/>
          </p:nvPr>
        </p:nvSpPr>
        <p:spPr/>
        <p:txBody>
          <a:bodyPr/>
          <a:lstStyle/>
          <a:p>
            <a:fld id="{C172B70F-B51A-46C5-96F5-D4CA4C73BED3}" type="datetimeFigureOut">
              <a:rPr lang="ru-RU" smtClean="0"/>
              <a:t>30.11.2020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E398FD-1F80-4C4F-930D-CB782579EC10}" type="slidenum">
              <a:rPr lang="ru-RU" smtClean="0"/>
              <a:t>‹#›</a:t>
            </a:fld>
            <a:endParaRPr lang="ru-RU"/>
          </a:p>
        </p:txBody>
      </p:sp>
    </p:spTree>
    <p:extLst>
      <p:ext uri="{BB962C8B-B14F-4D97-AF65-F5344CB8AC3E}">
        <p14:creationId xmlns:p14="http://schemas.microsoft.com/office/powerpoint/2010/main" val="2490159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9203" y="6720840"/>
            <a:ext cx="7680960" cy="793433"/>
          </a:xfrm>
        </p:spPr>
        <p:txBody>
          <a:bodyPr anchor="b"/>
          <a:lstStyle>
            <a:lvl1pPr algn="l">
              <a:defRPr sz="2800" b="1"/>
            </a:lvl1pPr>
          </a:lstStyle>
          <a:p>
            <a:r>
              <a:rPr lang="ru-RU" smtClean="0"/>
              <a:t>Образец заголовка</a:t>
            </a:r>
            <a:endParaRPr lang="ru-RU"/>
          </a:p>
        </p:txBody>
      </p:sp>
      <p:sp>
        <p:nvSpPr>
          <p:cNvPr id="3" name="Рисунок 2"/>
          <p:cNvSpPr>
            <a:spLocks noGrp="1"/>
          </p:cNvSpPr>
          <p:nvPr>
            <p:ph type="pic" idx="1"/>
          </p:nvPr>
        </p:nvSpPr>
        <p:spPr>
          <a:xfrm>
            <a:off x="2509203" y="857885"/>
            <a:ext cx="7680960" cy="5760720"/>
          </a:xfrm>
        </p:spPr>
        <p:txBody>
          <a:bodyPr/>
          <a:lstStyle>
            <a:lvl1pPr marL="0" indent="0">
              <a:buNone/>
              <a:defRPr sz="4500"/>
            </a:lvl1pPr>
            <a:lvl2pPr marL="640080" indent="0">
              <a:buNone/>
              <a:defRPr sz="3900"/>
            </a:lvl2pPr>
            <a:lvl3pPr marL="1280160" indent="0">
              <a:buNone/>
              <a:defRPr sz="340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endParaRPr lang="ru-RU"/>
          </a:p>
        </p:txBody>
      </p:sp>
      <p:sp>
        <p:nvSpPr>
          <p:cNvPr id="4" name="Текст 3"/>
          <p:cNvSpPr>
            <a:spLocks noGrp="1"/>
          </p:cNvSpPr>
          <p:nvPr>
            <p:ph type="body" sz="half" idx="2"/>
          </p:nvPr>
        </p:nvSpPr>
        <p:spPr>
          <a:xfrm>
            <a:off x="2509203" y="7514273"/>
            <a:ext cx="7680960" cy="1126807"/>
          </a:xfrm>
        </p:spPr>
        <p:txBody>
          <a:bodyPr/>
          <a:lstStyle>
            <a:lvl1pPr marL="0" indent="0">
              <a:buNone/>
              <a:defRPr sz="2000"/>
            </a:lvl1pPr>
            <a:lvl2pPr marL="640080" indent="0">
              <a:buNone/>
              <a:defRPr sz="1700"/>
            </a:lvl2pPr>
            <a:lvl3pPr marL="1280160" indent="0">
              <a:buNone/>
              <a:defRPr sz="1400"/>
            </a:lvl3pPr>
            <a:lvl4pPr marL="1920240" indent="0">
              <a:buNone/>
              <a:defRPr sz="1300"/>
            </a:lvl4pPr>
            <a:lvl5pPr marL="2560320" indent="0">
              <a:buNone/>
              <a:defRPr sz="1300"/>
            </a:lvl5pPr>
            <a:lvl6pPr marL="3200400" indent="0">
              <a:buNone/>
              <a:defRPr sz="1300"/>
            </a:lvl6pPr>
            <a:lvl7pPr marL="3840480" indent="0">
              <a:buNone/>
              <a:defRPr sz="1300"/>
            </a:lvl7pPr>
            <a:lvl8pPr marL="4480560" indent="0">
              <a:buNone/>
              <a:defRPr sz="1300"/>
            </a:lvl8pPr>
            <a:lvl9pPr marL="5120640" indent="0">
              <a:buNone/>
              <a:defRPr sz="1300"/>
            </a:lvl9pPr>
          </a:lstStyle>
          <a:p>
            <a:pPr lvl="0"/>
            <a:r>
              <a:rPr lang="ru-RU" smtClean="0"/>
              <a:t>Образец текста</a:t>
            </a:r>
          </a:p>
        </p:txBody>
      </p:sp>
      <p:sp>
        <p:nvSpPr>
          <p:cNvPr id="5" name="Дата 4"/>
          <p:cNvSpPr>
            <a:spLocks noGrp="1"/>
          </p:cNvSpPr>
          <p:nvPr>
            <p:ph type="dt" sz="half" idx="10"/>
          </p:nvPr>
        </p:nvSpPr>
        <p:spPr/>
        <p:txBody>
          <a:bodyPr/>
          <a:lstStyle/>
          <a:p>
            <a:fld id="{C172B70F-B51A-46C5-96F5-D4CA4C73BED3}" type="datetimeFigureOut">
              <a:rPr lang="ru-RU" smtClean="0"/>
              <a:t>30.11.2020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E398FD-1F80-4C4F-930D-CB782579EC10}" type="slidenum">
              <a:rPr lang="ru-RU" smtClean="0"/>
              <a:t>‹#›</a:t>
            </a:fld>
            <a:endParaRPr lang="ru-RU"/>
          </a:p>
        </p:txBody>
      </p:sp>
    </p:spTree>
    <p:extLst>
      <p:ext uri="{BB962C8B-B14F-4D97-AF65-F5344CB8AC3E}">
        <p14:creationId xmlns:p14="http://schemas.microsoft.com/office/powerpoint/2010/main" val="1701442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0080" y="384493"/>
            <a:ext cx="11521440" cy="1600200"/>
          </a:xfrm>
          <a:prstGeom prst="rect">
            <a:avLst/>
          </a:prstGeom>
        </p:spPr>
        <p:txBody>
          <a:bodyPr vert="horz" lIns="128016" tIns="64008" rIns="128016" bIns="64008"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40080" y="2240281"/>
            <a:ext cx="11521440" cy="6336348"/>
          </a:xfrm>
          <a:prstGeom prst="rect">
            <a:avLst/>
          </a:prstGeom>
        </p:spPr>
        <p:txBody>
          <a:bodyPr vert="horz" lIns="128016" tIns="64008" rIns="128016" bIns="64008"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40080" y="8898891"/>
            <a:ext cx="2987040" cy="511175"/>
          </a:xfrm>
          <a:prstGeom prst="rect">
            <a:avLst/>
          </a:prstGeom>
        </p:spPr>
        <p:txBody>
          <a:bodyPr vert="horz" lIns="128016" tIns="64008" rIns="128016" bIns="64008" rtlCol="0" anchor="ctr"/>
          <a:lstStyle>
            <a:lvl1pPr algn="l">
              <a:defRPr sz="1700">
                <a:solidFill>
                  <a:schemeClr val="tx1">
                    <a:tint val="75000"/>
                  </a:schemeClr>
                </a:solidFill>
              </a:defRPr>
            </a:lvl1pPr>
          </a:lstStyle>
          <a:p>
            <a:fld id="{C172B70F-B51A-46C5-96F5-D4CA4C73BED3}" type="datetimeFigureOut">
              <a:rPr lang="ru-RU" smtClean="0"/>
              <a:t>30.11.2020</a:t>
            </a:fld>
            <a:endParaRPr lang="ru-RU"/>
          </a:p>
        </p:txBody>
      </p:sp>
      <p:sp>
        <p:nvSpPr>
          <p:cNvPr id="5" name="Нижний колонтитул 4"/>
          <p:cNvSpPr>
            <a:spLocks noGrp="1"/>
          </p:cNvSpPr>
          <p:nvPr>
            <p:ph type="ftr" sz="quarter" idx="3"/>
          </p:nvPr>
        </p:nvSpPr>
        <p:spPr>
          <a:xfrm>
            <a:off x="4373880" y="8898891"/>
            <a:ext cx="4053840" cy="511175"/>
          </a:xfrm>
          <a:prstGeom prst="rect">
            <a:avLst/>
          </a:prstGeom>
        </p:spPr>
        <p:txBody>
          <a:bodyPr vert="horz" lIns="128016" tIns="64008" rIns="128016" bIns="64008" rtlCol="0" anchor="ctr"/>
          <a:lstStyle>
            <a:lvl1pPr algn="ctr">
              <a:defRPr sz="17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9174480" y="8898891"/>
            <a:ext cx="2987040" cy="511175"/>
          </a:xfrm>
          <a:prstGeom prst="rect">
            <a:avLst/>
          </a:prstGeom>
        </p:spPr>
        <p:txBody>
          <a:bodyPr vert="horz" lIns="128016" tIns="64008" rIns="128016" bIns="64008" rtlCol="0" anchor="ctr"/>
          <a:lstStyle>
            <a:lvl1pPr algn="r">
              <a:defRPr sz="1700">
                <a:solidFill>
                  <a:schemeClr val="tx1">
                    <a:tint val="75000"/>
                  </a:schemeClr>
                </a:solidFill>
              </a:defRPr>
            </a:lvl1pPr>
          </a:lstStyle>
          <a:p>
            <a:fld id="{7BE398FD-1F80-4C4F-930D-CB782579EC10}" type="slidenum">
              <a:rPr lang="ru-RU" smtClean="0"/>
              <a:t>‹#›</a:t>
            </a:fld>
            <a:endParaRPr lang="ru-RU"/>
          </a:p>
        </p:txBody>
      </p:sp>
    </p:spTree>
    <p:extLst>
      <p:ext uri="{BB962C8B-B14F-4D97-AF65-F5344CB8AC3E}">
        <p14:creationId xmlns:p14="http://schemas.microsoft.com/office/powerpoint/2010/main" val="3812765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80160" rtl="0" eaLnBrk="1" latinLnBrk="0" hangingPunct="1">
        <a:spcBef>
          <a:spcPct val="0"/>
        </a:spcBef>
        <a:buNone/>
        <a:defRPr sz="6200" kern="1200">
          <a:solidFill>
            <a:schemeClr val="tx1"/>
          </a:solidFill>
          <a:latin typeface="+mj-lt"/>
          <a:ea typeface="+mj-ea"/>
          <a:cs typeface="+mj-cs"/>
        </a:defRPr>
      </a:lvl1pPr>
    </p:titleStyle>
    <p:bodyStyle>
      <a:lvl1pPr marL="480060" indent="-480060" algn="l" defTabSz="1280160" rtl="0" eaLnBrk="1" latinLnBrk="0" hangingPunct="1">
        <a:spcBef>
          <a:spcPct val="20000"/>
        </a:spcBef>
        <a:buFont typeface="Arial" panose="020B0604020202020204" pitchFamily="34" charset="0"/>
        <a:buChar char="•"/>
        <a:defRPr sz="4500" kern="1200">
          <a:solidFill>
            <a:schemeClr val="tx1"/>
          </a:solidFill>
          <a:latin typeface="+mn-lt"/>
          <a:ea typeface="+mn-ea"/>
          <a:cs typeface="+mn-cs"/>
        </a:defRPr>
      </a:lvl1pPr>
      <a:lvl2pPr marL="1040130" indent="-400050" algn="l" defTabSz="1280160" rtl="0" eaLnBrk="1" latinLnBrk="0" hangingPunct="1">
        <a:spcBef>
          <a:spcPct val="20000"/>
        </a:spcBef>
        <a:buFont typeface="Arial" panose="020B0604020202020204" pitchFamily="34" charset="0"/>
        <a:buChar char="–"/>
        <a:defRPr sz="3900" kern="1200">
          <a:solidFill>
            <a:schemeClr val="tx1"/>
          </a:solidFill>
          <a:latin typeface="+mn-lt"/>
          <a:ea typeface="+mn-ea"/>
          <a:cs typeface="+mn-cs"/>
        </a:defRPr>
      </a:lvl2pPr>
      <a:lvl3pPr marL="1600200" indent="-320040" algn="l" defTabSz="1280160"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3pPr>
      <a:lvl4pPr marL="224028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288036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352044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6pPr>
      <a:lvl7pPr marL="416052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7pPr>
      <a:lvl8pPr marL="480060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8pPr>
      <a:lvl9pPr marL="5440680" indent="-320040" algn="l" defTabSz="128016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9pPr>
    </p:bodyStyle>
    <p:otherStyle>
      <a:defPPr>
        <a:defRPr lang="ru-RU"/>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arget="../media/image7.png" Type="http://schemas.openxmlformats.org/officeDocument/2006/relationships/image"/><Relationship Id="rId13" Target="../media/image12.jpeg" Type="http://schemas.openxmlformats.org/officeDocument/2006/relationships/image"/><Relationship Id="rId3" Target="../media/image2.jpeg" Type="http://schemas.openxmlformats.org/officeDocument/2006/relationships/image"/><Relationship Id="rId7" Target="../media/image6.png" Type="http://schemas.openxmlformats.org/officeDocument/2006/relationships/image"/><Relationship Id="rId12" Target="../media/image11.jpeg" Type="http://schemas.openxmlformats.org/officeDocument/2006/relationships/image"/><Relationship Id="rId2" Target="../media/image1.png" Type="http://schemas.openxmlformats.org/officeDocument/2006/relationships/image"/><Relationship Id="rId16" Target="../media/image15.jpeg" Type="http://schemas.openxmlformats.org/officeDocument/2006/relationships/image"/><Relationship Id="rId1" Target="../slideLayouts/slideLayout1.xml" Type="http://schemas.openxmlformats.org/officeDocument/2006/relationships/slideLayout"/><Relationship Id="rId6" Target="../media/image5.png" Type="http://schemas.openxmlformats.org/officeDocument/2006/relationships/image"/><Relationship Id="rId11" Target="../media/image10.jpeg" Type="http://schemas.openxmlformats.org/officeDocument/2006/relationships/image"/><Relationship Id="rId5" Target="../media/image4.jpeg" Type="http://schemas.openxmlformats.org/officeDocument/2006/relationships/image"/><Relationship Id="rId15" Target="../media/image14.jpeg" Type="http://schemas.openxmlformats.org/officeDocument/2006/relationships/image"/><Relationship Id="rId10" Target="../media/image9.png" Type="http://schemas.openxmlformats.org/officeDocument/2006/relationships/image"/><Relationship Id="rId4" Target="../media/image3.jpeg" Type="http://schemas.openxmlformats.org/officeDocument/2006/relationships/image"/><Relationship Id="rId9" Target="../media/image8.png" Type="http://schemas.openxmlformats.org/officeDocument/2006/relationships/image"/><Relationship Id="rId14" Target="../media/image13.jpeg" Type="http://schemas.openxmlformats.org/officeDocument/2006/relationships/image"/></Relationships>
</file>

<file path=ppt/slides/_rels/slide2.xml.rels><?xml version="1.0" encoding="UTF-8" standalone="yes" ?><Relationships xmlns="http://schemas.openxmlformats.org/package/2006/relationships"><Relationship Id="rId8" Target="../media/image21.jpeg" Type="http://schemas.openxmlformats.org/officeDocument/2006/relationships/image"/><Relationship Id="rId13" Target="../media/image26.jpeg" Type="http://schemas.openxmlformats.org/officeDocument/2006/relationships/image"/><Relationship Id="rId3" Target="../media/image16.jpeg" Type="http://schemas.openxmlformats.org/officeDocument/2006/relationships/image"/><Relationship Id="rId7" Target="../media/image20.jpeg" Type="http://schemas.openxmlformats.org/officeDocument/2006/relationships/image"/><Relationship Id="rId12" Target="../media/image25.jpeg" Type="http://schemas.openxmlformats.org/officeDocument/2006/relationships/image"/><Relationship Id="rId2" Target="../media/image1.png" Type="http://schemas.openxmlformats.org/officeDocument/2006/relationships/image"/><Relationship Id="rId1" Target="../slideLayouts/slideLayout1.xml" Type="http://schemas.openxmlformats.org/officeDocument/2006/relationships/slideLayout"/><Relationship Id="rId6" Target="../media/image19.jpeg" Type="http://schemas.openxmlformats.org/officeDocument/2006/relationships/image"/><Relationship Id="rId11" Target="../media/image24.png" Type="http://schemas.openxmlformats.org/officeDocument/2006/relationships/image"/><Relationship Id="rId5" Target="../media/image18.jpeg" Type="http://schemas.openxmlformats.org/officeDocument/2006/relationships/image"/><Relationship Id="rId10" Target="../media/image23.jpeg" Type="http://schemas.openxmlformats.org/officeDocument/2006/relationships/image"/><Relationship Id="rId4" Target="../media/image17.jpeg" Type="http://schemas.openxmlformats.org/officeDocument/2006/relationships/image"/><Relationship Id="rId9" Target="../media/image22.jpeg" Type="http://schemas.openxmlformats.org/officeDocument/2006/relationships/image"/></Relationships>
</file>

<file path=ppt/slides/_rels/slide3.xml.rels><?xml version="1.0" encoding="UTF-8" standalone="yes" ?><Relationships xmlns="http://schemas.openxmlformats.org/package/2006/relationships"><Relationship Id="rId8" Target="../media/image31.jpeg" Type="http://schemas.openxmlformats.org/officeDocument/2006/relationships/image"/><Relationship Id="rId3" Target="../media/image1.png" Type="http://schemas.openxmlformats.org/officeDocument/2006/relationships/image"/><Relationship Id="rId7" Target="../media/image30.jpeg" Type="http://schemas.openxmlformats.org/officeDocument/2006/relationships/image"/><Relationship Id="rId12" Target="../media/image35.jpeg" Type="http://schemas.openxmlformats.org/officeDocument/2006/relationships/image"/><Relationship Id="rId2" Target="../notesSlides/notesSlide1.xml" Type="http://schemas.openxmlformats.org/officeDocument/2006/relationships/notesSlide"/><Relationship Id="rId1" Target="../slideLayouts/slideLayout1.xml" Type="http://schemas.openxmlformats.org/officeDocument/2006/relationships/slideLayout"/><Relationship Id="rId6" Target="../media/image29.jpeg" Type="http://schemas.openxmlformats.org/officeDocument/2006/relationships/image"/><Relationship Id="rId11" Target="../media/image34.jpeg" Type="http://schemas.openxmlformats.org/officeDocument/2006/relationships/image"/><Relationship Id="rId5" Target="../media/image28.jpeg" Type="http://schemas.openxmlformats.org/officeDocument/2006/relationships/image"/><Relationship Id="rId10" Target="../media/image33.jpeg" Type="http://schemas.openxmlformats.org/officeDocument/2006/relationships/image"/><Relationship Id="rId4" Target="../media/image27.jpeg" Type="http://schemas.openxmlformats.org/officeDocument/2006/relationships/image"/><Relationship Id="rId9" Target="../media/image32.jpeg" Type="http://schemas.openxmlformats.org/officeDocument/2006/relationships/image"/></Relationships>
</file>

<file path=ppt/slides/_rels/slide4.xml.rels><?xml version="1.0" encoding="UTF-8" standalone="yes" ?><Relationships xmlns="http://schemas.openxmlformats.org/package/2006/relationships"><Relationship Id="rId8" Target="../media/image41.jpeg" Type="http://schemas.openxmlformats.org/officeDocument/2006/relationships/image"/><Relationship Id="rId13" Target="../media/image46.jpeg" Type="http://schemas.openxmlformats.org/officeDocument/2006/relationships/image"/><Relationship Id="rId3" Target="../media/image36.jpeg" Type="http://schemas.openxmlformats.org/officeDocument/2006/relationships/image"/><Relationship Id="rId7" Target="../media/image40.jpeg" Type="http://schemas.openxmlformats.org/officeDocument/2006/relationships/image"/><Relationship Id="rId12" Target="../media/image45.jpeg" Type="http://schemas.openxmlformats.org/officeDocument/2006/relationships/image"/><Relationship Id="rId2" Target="../media/image1.png" Type="http://schemas.openxmlformats.org/officeDocument/2006/relationships/image"/><Relationship Id="rId1" Target="../slideLayouts/slideLayout1.xml" Type="http://schemas.openxmlformats.org/officeDocument/2006/relationships/slideLayout"/><Relationship Id="rId6" Target="../media/image39.jpeg" Type="http://schemas.openxmlformats.org/officeDocument/2006/relationships/image"/><Relationship Id="rId11" Target="../media/image44.jpeg" Type="http://schemas.openxmlformats.org/officeDocument/2006/relationships/image"/><Relationship Id="rId5" Target="../media/image38.jpeg" Type="http://schemas.openxmlformats.org/officeDocument/2006/relationships/image"/><Relationship Id="rId15" Target="../media/image48.jpeg" Type="http://schemas.openxmlformats.org/officeDocument/2006/relationships/image"/><Relationship Id="rId10" Target="../media/image43.jpeg" Type="http://schemas.openxmlformats.org/officeDocument/2006/relationships/image"/><Relationship Id="rId4" Target="../media/image37.jpeg" Type="http://schemas.openxmlformats.org/officeDocument/2006/relationships/image"/><Relationship Id="rId9" Target="../media/image42.jpeg" Type="http://schemas.openxmlformats.org/officeDocument/2006/relationships/image"/><Relationship Id="rId14" Target="../media/image47.jpe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6" y="0"/>
            <a:ext cx="12801600" cy="960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C:\Users\User\Desktop\bf62fcf69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46035" y="449015"/>
            <a:ext cx="1104121" cy="82809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C:\Users\User\Desktop\0a2d4ffe6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99454" y="12926"/>
            <a:ext cx="1062384" cy="79678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9" name="Picture 5" descr="C:\Users\User\Desktop\e654bf502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820647" y="752775"/>
            <a:ext cx="936104" cy="70207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8178784" y="479909"/>
            <a:ext cx="2884940" cy="83099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omic Sans MS" panose="030F0702030302020204" pitchFamily="66" charset="0"/>
              </a:rPr>
              <a:t>Страна </a:t>
            </a:r>
          </a:p>
          <a:p>
            <a:pPr algn="ct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omic Sans MS" panose="030F0702030302020204" pitchFamily="66" charset="0"/>
              </a:rPr>
              <a:t>«Айгуль</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Скругленный прямоугольник 6"/>
          <p:cNvSpPr/>
          <p:nvPr/>
        </p:nvSpPr>
        <p:spPr>
          <a:xfrm>
            <a:off x="6987530" y="1315648"/>
            <a:ext cx="5328592" cy="28803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7105279" y="1292101"/>
            <a:ext cx="1707926" cy="338554"/>
          </a:xfrm>
          <a:prstGeom prst="rect">
            <a:avLst/>
          </a:prstGeom>
          <a:noFill/>
        </p:spPr>
        <p:txBody>
          <a:bodyPr wrap="square" rtlCol="0">
            <a:spAutoFit/>
          </a:bodyPr>
          <a:lstStyle/>
          <a:p>
            <a:r>
              <a:rPr lang="ru-RU" sz="1600" b="1" i="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Monotype Corsiva" panose="03010101010201010101" pitchFamily="66" charset="0"/>
              </a:rPr>
              <a:t>Выпуск    №  2</a:t>
            </a:r>
            <a:endParaRPr lang="ru-RU" sz="1600" b="1" i="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Monotype Corsiva" panose="03010101010201010101" pitchFamily="66" charset="0"/>
            </a:endParaRPr>
          </a:p>
        </p:txBody>
      </p:sp>
      <p:sp>
        <p:nvSpPr>
          <p:cNvPr id="9" name="TextBox 8"/>
          <p:cNvSpPr txBox="1"/>
          <p:nvPr/>
        </p:nvSpPr>
        <p:spPr>
          <a:xfrm>
            <a:off x="10404540" y="1315648"/>
            <a:ext cx="1441420" cy="338554"/>
          </a:xfrm>
          <a:prstGeom prst="rect">
            <a:avLst/>
          </a:prstGeom>
          <a:noFill/>
        </p:spPr>
        <p:txBody>
          <a:bodyPr wrap="none" rtlCol="0">
            <a:spAutoFit/>
          </a:bodyPr>
          <a:lstStyle/>
          <a:p>
            <a:r>
              <a:rPr lang="ru-RU" sz="1600" b="1" i="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Monotype Corsiva" panose="03010101010201010101" pitchFamily="66" charset="0"/>
              </a:rPr>
              <a:t>Декабрь  2020 г.</a:t>
            </a:r>
            <a:endParaRPr lang="ru-RU" sz="1600" b="1" i="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Monotype Corsiva" panose="03010101010201010101" pitchFamily="66" charset="0"/>
            </a:endParaRPr>
          </a:p>
        </p:txBody>
      </p:sp>
      <p:sp>
        <p:nvSpPr>
          <p:cNvPr id="10" name="Скругленный прямоугольник 9"/>
          <p:cNvSpPr/>
          <p:nvPr/>
        </p:nvSpPr>
        <p:spPr>
          <a:xfrm>
            <a:off x="6987530" y="1829643"/>
            <a:ext cx="2074217" cy="2517667"/>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TextBox 10"/>
          <p:cNvSpPr txBox="1"/>
          <p:nvPr/>
        </p:nvSpPr>
        <p:spPr>
          <a:xfrm>
            <a:off x="7229028" y="1809525"/>
            <a:ext cx="1584177" cy="276999"/>
          </a:xfrm>
          <a:prstGeom prst="rect">
            <a:avLst/>
          </a:prstGeom>
          <a:noFill/>
        </p:spPr>
        <p:txBody>
          <a:bodyPr wrap="square" rtlCol="0">
            <a:spAutoFit/>
          </a:bodyPr>
          <a:lstStyle/>
          <a:p>
            <a:r>
              <a:rPr lang="ru-RU" sz="1200" b="1" u="sng" dirty="0" smtClean="0">
                <a:solidFill>
                  <a:srgbClr val="0070C0"/>
                </a:solidFill>
                <a:latin typeface="Comic Sans MS" panose="030F0702030302020204" pitchFamily="66" charset="0"/>
              </a:rPr>
              <a:t> В этом выпуске:</a:t>
            </a:r>
            <a:endParaRPr lang="ru-RU" sz="1200" b="1" u="sng" dirty="0">
              <a:solidFill>
                <a:srgbClr val="0070C0"/>
              </a:solidFill>
              <a:latin typeface="Comic Sans MS" panose="030F0702030302020204" pitchFamily="66" charset="0"/>
            </a:endParaRPr>
          </a:p>
        </p:txBody>
      </p:sp>
      <p:sp>
        <p:nvSpPr>
          <p:cNvPr id="12" name="TextBox 11"/>
          <p:cNvSpPr txBox="1"/>
          <p:nvPr/>
        </p:nvSpPr>
        <p:spPr>
          <a:xfrm>
            <a:off x="7038491" y="1996553"/>
            <a:ext cx="1972293" cy="2562240"/>
          </a:xfrm>
          <a:prstGeom prst="rect">
            <a:avLst/>
          </a:prstGeom>
          <a:noFill/>
        </p:spPr>
        <p:txBody>
          <a:bodyPr wrap="square" rtlCol="0">
            <a:spAutoFit/>
          </a:bodyPr>
          <a:lstStyle/>
          <a:p>
            <a:r>
              <a:rPr lang="ru-RU" sz="1350" b="1" dirty="0" smtClean="0">
                <a:solidFill>
                  <a:srgbClr val="7030A0"/>
                </a:solidFill>
                <a:latin typeface="Monotype Corsiva" panose="03010101010201010101" pitchFamily="66" charset="0"/>
              </a:rPr>
              <a:t> 1. Онлайн </a:t>
            </a:r>
            <a:r>
              <a:rPr lang="ru-RU" sz="1350" b="1" dirty="0" smtClean="0">
                <a:solidFill>
                  <a:srgbClr val="7030A0"/>
                </a:solidFill>
                <a:latin typeface="Monotype Corsiva" panose="03010101010201010101" pitchFamily="66" charset="0"/>
              </a:rPr>
              <a:t>–семинар «Использование игровых технологий в речевом развитии дошкольников </a:t>
            </a:r>
            <a:endParaRPr lang="ru-RU" sz="1350" b="1" dirty="0">
              <a:solidFill>
                <a:srgbClr val="0070C0"/>
              </a:solidFill>
              <a:latin typeface="Monotype Corsiva" panose="03010101010201010101" pitchFamily="66" charset="0"/>
            </a:endParaRPr>
          </a:p>
          <a:p>
            <a:r>
              <a:rPr lang="ru-RU" sz="1350" b="1" dirty="0" smtClean="0">
                <a:solidFill>
                  <a:srgbClr val="0070C0"/>
                </a:solidFill>
                <a:latin typeface="Monotype Corsiva" panose="03010101010201010101" pitchFamily="66" charset="0"/>
              </a:rPr>
              <a:t>2</a:t>
            </a:r>
            <a:r>
              <a:rPr lang="ru-RU" sz="1350" b="1" dirty="0" smtClean="0">
                <a:solidFill>
                  <a:srgbClr val="0070C0"/>
                </a:solidFill>
                <a:latin typeface="Monotype Corsiva" panose="03010101010201010101" pitchFamily="66" charset="0"/>
              </a:rPr>
              <a:t>.Проведение мероприятия по гражданской обороне</a:t>
            </a:r>
          </a:p>
          <a:p>
            <a:r>
              <a:rPr lang="ru-RU" sz="1350" b="1" dirty="0" smtClean="0">
                <a:solidFill>
                  <a:srgbClr val="FF0000"/>
                </a:solidFill>
                <a:latin typeface="Monotype Corsiva" panose="03010101010201010101" pitchFamily="66" charset="0"/>
              </a:rPr>
              <a:t>3.Проведение Дня Республики , </a:t>
            </a:r>
          </a:p>
          <a:p>
            <a:r>
              <a:rPr lang="ru-RU" sz="1350" b="1" dirty="0" smtClean="0">
                <a:solidFill>
                  <a:srgbClr val="FF0000"/>
                </a:solidFill>
                <a:latin typeface="Monotype Corsiva" panose="03010101010201010101" pitchFamily="66" charset="0"/>
              </a:rPr>
              <a:t>осенних праздников</a:t>
            </a:r>
            <a:endParaRPr lang="ru-RU" sz="1350" b="1" dirty="0" smtClean="0">
              <a:solidFill>
                <a:srgbClr val="FF0000"/>
              </a:solidFill>
              <a:latin typeface="Monotype Corsiva" panose="03010101010201010101" pitchFamily="66" charset="0"/>
            </a:endParaRPr>
          </a:p>
          <a:p>
            <a:r>
              <a:rPr lang="ru-RU" sz="1350" b="1" dirty="0" smtClean="0">
                <a:solidFill>
                  <a:schemeClr val="accent6">
                    <a:lumMod val="50000"/>
                  </a:schemeClr>
                </a:solidFill>
                <a:latin typeface="Monotype Corsiva" panose="03010101010201010101" pitchFamily="66" charset="0"/>
              </a:rPr>
              <a:t>4. Страничка для родителей</a:t>
            </a:r>
            <a:r>
              <a:rPr lang="ru-RU" sz="1350" b="1" dirty="0" smtClean="0">
                <a:solidFill>
                  <a:schemeClr val="accent6">
                    <a:lumMod val="50000"/>
                  </a:schemeClr>
                </a:solidFill>
                <a:latin typeface="Monotype Corsiva" panose="03010101010201010101" pitchFamily="66" charset="0"/>
              </a:rPr>
              <a:t>.</a:t>
            </a:r>
            <a:endParaRPr lang="ru-RU" sz="1350" b="1" dirty="0" smtClean="0">
              <a:solidFill>
                <a:schemeClr val="accent6">
                  <a:lumMod val="50000"/>
                </a:schemeClr>
              </a:solidFill>
              <a:latin typeface="Monotype Corsiva" panose="03010101010201010101" pitchFamily="66" charset="0"/>
            </a:endParaRPr>
          </a:p>
          <a:p>
            <a:endParaRPr lang="ru-RU" sz="1200" b="1" dirty="0">
              <a:solidFill>
                <a:srgbClr val="FF0000"/>
              </a:solidFill>
              <a:latin typeface="Monotype Corsiva" panose="03010101010201010101" pitchFamily="66" charset="0"/>
            </a:endParaRPr>
          </a:p>
        </p:txBody>
      </p:sp>
      <p:sp>
        <p:nvSpPr>
          <p:cNvPr id="14" name="Прямоугольник 13"/>
          <p:cNvSpPr/>
          <p:nvPr/>
        </p:nvSpPr>
        <p:spPr>
          <a:xfrm>
            <a:off x="9366851" y="1680245"/>
            <a:ext cx="3394987" cy="246221"/>
          </a:xfrm>
          <a:prstGeom prst="rect">
            <a:avLst/>
          </a:prstGeom>
        </p:spPr>
        <p:txBody>
          <a:bodyPr wrap="square">
            <a:spAutoFit/>
          </a:bodyPr>
          <a:lstStyle/>
          <a:p>
            <a:pPr algn="ctr" fontAlgn="base"/>
            <a:endParaRPr lang="ru-RU" sz="1000" b="1"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pic>
        <p:nvPicPr>
          <p:cNvPr id="1036" name="Picture 1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20328" y="22458"/>
            <a:ext cx="1217105" cy="1229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55399" y="424217"/>
            <a:ext cx="346961" cy="536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p:cNvSpPr txBox="1"/>
          <p:nvPr/>
        </p:nvSpPr>
        <p:spPr>
          <a:xfrm>
            <a:off x="6987530" y="310051"/>
            <a:ext cx="682700" cy="442853"/>
          </a:xfrm>
          <a:prstGeom prst="rect">
            <a:avLst/>
          </a:prstGeom>
          <a:noFill/>
        </p:spPr>
        <p:txBody>
          <a:bodyPr wrap="none" rtlCol="0">
            <a:prstTxWarp prst="textButtonPour">
              <a:avLst/>
            </a:prstTxWarp>
            <a:spAutoFit/>
          </a:bodyPr>
          <a:lstStyle/>
          <a:p>
            <a:r>
              <a:rPr lang="ru-RU" sz="9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Monotype Corsiva" panose="03010101010201010101" pitchFamily="66" charset="0"/>
              </a:rPr>
              <a:t>Айгуль</a:t>
            </a:r>
            <a:endParaRPr lang="ru-RU" sz="9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Monotype Corsiva" panose="03010101010201010101" pitchFamily="66" charset="0"/>
            </a:endParaRPr>
          </a:p>
        </p:txBody>
      </p:sp>
      <p:sp>
        <p:nvSpPr>
          <p:cNvPr id="21" name="TextBox 20"/>
          <p:cNvSpPr txBox="1"/>
          <p:nvPr/>
        </p:nvSpPr>
        <p:spPr>
          <a:xfrm>
            <a:off x="8429848" y="79219"/>
            <a:ext cx="2968248" cy="461665"/>
          </a:xfrm>
          <a:prstGeom prst="rect">
            <a:avLst/>
          </a:prstGeom>
          <a:noFill/>
        </p:spPr>
        <p:txBody>
          <a:bodyPr wrap="none" rtlCol="0">
            <a:spAutoFit/>
          </a:bodyPr>
          <a:lstStyle/>
          <a:p>
            <a:pPr algn="ctr"/>
            <a:r>
              <a:rPr lang="ru-RU" sz="1200" b="1" dirty="0" smtClean="0">
                <a:solidFill>
                  <a:srgbClr val="0070C0"/>
                </a:solidFill>
                <a:latin typeface="Times New Roman" panose="02020603050405020304" pitchFamily="18" charset="0"/>
                <a:cs typeface="Times New Roman" panose="02020603050405020304" pitchFamily="18" charset="0"/>
              </a:rPr>
              <a:t>Газета для детей, родителей и педагогов</a:t>
            </a:r>
          </a:p>
          <a:p>
            <a:pPr algn="ctr"/>
            <a:r>
              <a:rPr lang="ru-RU" sz="1200" b="1" dirty="0" smtClean="0">
                <a:solidFill>
                  <a:srgbClr val="0070C0"/>
                </a:solidFill>
                <a:latin typeface="Times New Roman" panose="02020603050405020304" pitchFamily="18" charset="0"/>
                <a:cs typeface="Times New Roman" panose="02020603050405020304" pitchFamily="18" charset="0"/>
              </a:rPr>
              <a:t>МАДОУ Детского сада № 1</a:t>
            </a:r>
            <a:endParaRPr lang="ru-RU" sz="1200" b="1" dirty="0">
              <a:solidFill>
                <a:srgbClr val="0070C0"/>
              </a:solidFill>
              <a:latin typeface="Times New Roman" panose="02020603050405020304" pitchFamily="18" charset="0"/>
              <a:cs typeface="Times New Roman" panose="02020603050405020304" pitchFamily="18" charset="0"/>
            </a:endParaRPr>
          </a:p>
        </p:txBody>
      </p:sp>
      <p:pic>
        <p:nvPicPr>
          <p:cNvPr id="1043" name="Picture 19" descr="https://avatars.mds.yandex.net/get-pdb/2105707/33743c98-dab8-4a6f-9743-36a723965123/s1200?webp=fals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754570" y="449015"/>
            <a:ext cx="1565010" cy="783809"/>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781117" y="234953"/>
            <a:ext cx="2541850" cy="861774"/>
          </a:xfrm>
          <a:prstGeom prst="rect">
            <a:avLst/>
          </a:prstGeom>
          <a:noFill/>
        </p:spPr>
        <p:txBody>
          <a:bodyPr wrap="none" rtlCol="0">
            <a:spAutoFit/>
          </a:bodyPr>
          <a:lstStyle/>
          <a:p>
            <a:pPr algn="ctr"/>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Информация </a:t>
            </a:r>
          </a:p>
          <a:p>
            <a:pPr algn="ctr"/>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для родителей</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5" name="Скругленный прямоугольник 24"/>
          <p:cNvSpPr/>
          <p:nvPr/>
        </p:nvSpPr>
        <p:spPr>
          <a:xfrm>
            <a:off x="146300" y="8913623"/>
            <a:ext cx="6038475" cy="558736"/>
          </a:xfrm>
          <a:prstGeom prst="round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Rectangle 3"/>
          <p:cNvSpPr>
            <a:spLocks noChangeArrowheads="1"/>
          </p:cNvSpPr>
          <p:nvPr/>
        </p:nvSpPr>
        <p:spPr bwMode="auto">
          <a:xfrm>
            <a:off x="9100359" y="1797159"/>
            <a:ext cx="3595356" cy="5786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marL="457200" fontAlgn="base">
              <a:spcBef>
                <a:spcPct val="0"/>
              </a:spcBef>
              <a:spcAft>
                <a:spcPct val="0"/>
              </a:spcAft>
              <a:defRPr>
                <a:solidFill>
                  <a:schemeClr val="tx1"/>
                </a:solidFill>
                <a:latin typeface="Arial" pitchFamily="34" charset="0"/>
                <a:cs typeface="Arial" pitchFamily="34" charset="0"/>
              </a:defRPr>
            </a:lvl2pPr>
            <a:lvl3pPr marL="914400" fontAlgn="base">
              <a:spcBef>
                <a:spcPct val="0"/>
              </a:spcBef>
              <a:spcAft>
                <a:spcPct val="0"/>
              </a:spcAft>
              <a:defRPr>
                <a:solidFill>
                  <a:schemeClr val="tx1"/>
                </a:solidFill>
                <a:latin typeface="Arial" pitchFamily="34" charset="0"/>
                <a:cs typeface="Arial" pitchFamily="34" charset="0"/>
              </a:defRPr>
            </a:lvl3pPr>
            <a:lvl4pPr marL="1371600" fontAlgn="base">
              <a:spcBef>
                <a:spcPct val="0"/>
              </a:spcBef>
              <a:spcAft>
                <a:spcPct val="0"/>
              </a:spcAft>
              <a:defRPr>
                <a:solidFill>
                  <a:schemeClr val="tx1"/>
                </a:solidFill>
                <a:latin typeface="Arial" pitchFamily="34" charset="0"/>
                <a:cs typeface="Arial" pitchFamily="34" charset="0"/>
              </a:defRPr>
            </a:lvl4pPr>
            <a:lvl5pPr marL="1828800" fontAlgn="base">
              <a:spcBef>
                <a:spcPct val="0"/>
              </a:spcBef>
              <a:spcAft>
                <a:spcPct val="0"/>
              </a:spcAft>
              <a:defRPr>
                <a:solidFill>
                  <a:schemeClr val="tx1"/>
                </a:solidFill>
                <a:latin typeface="Arial" pitchFamily="34" charset="0"/>
                <a:cs typeface="Arial" pitchFamily="34" charset="0"/>
              </a:defRPr>
            </a:lvl5pPr>
            <a:lvl6pPr marL="2286000" fontAlgn="base">
              <a:spcBef>
                <a:spcPct val="0"/>
              </a:spcBef>
              <a:spcAft>
                <a:spcPct val="0"/>
              </a:spcAft>
              <a:defRPr>
                <a:solidFill>
                  <a:schemeClr val="tx1"/>
                </a:solidFill>
                <a:latin typeface="Arial" pitchFamily="34" charset="0"/>
                <a:cs typeface="Arial" pitchFamily="34" charset="0"/>
              </a:defRPr>
            </a:lvl6pPr>
            <a:lvl7pPr marL="2743200" fontAlgn="base">
              <a:spcBef>
                <a:spcPct val="0"/>
              </a:spcBef>
              <a:spcAft>
                <a:spcPct val="0"/>
              </a:spcAft>
              <a:defRPr>
                <a:solidFill>
                  <a:schemeClr val="tx1"/>
                </a:solidFill>
                <a:latin typeface="Arial" pitchFamily="34" charset="0"/>
                <a:cs typeface="Arial" pitchFamily="34" charset="0"/>
              </a:defRPr>
            </a:lvl7pPr>
            <a:lvl8pPr marL="3200400" fontAlgn="base">
              <a:spcBef>
                <a:spcPct val="0"/>
              </a:spcBef>
              <a:spcAft>
                <a:spcPct val="0"/>
              </a:spcAft>
              <a:defRPr>
                <a:solidFill>
                  <a:schemeClr val="tx1"/>
                </a:solidFill>
                <a:latin typeface="Arial" pitchFamily="34" charset="0"/>
                <a:cs typeface="Arial" pitchFamily="34" charset="0"/>
              </a:defRPr>
            </a:lvl8pPr>
            <a:lvl9pPr marL="3657600"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27 октября прошел Республиканский научно-практический онлайн - семинар «ИСПОЛЬЗОВАНИЕ ИГРОВЫХ ТЕХНОЛОГИЙ В РЕЧЕВОМ РАЗВИТИИ ДОШКОЛЬНИКОВ». Организаторы семинара: МАДОУ № 1 «Айгуль» г. Бирск РБ и преподаватели кафедры Педагогики и методики дошкольного и начального образования факультета Педагогики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Бирского</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филиала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БашГУ</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a:t>
            </a:r>
            <a:b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b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С приветственным словом выступили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Иксанова</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Ирина Александровна, начальник МКУ Управление образования муниципального района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Бирский</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район РБ и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Хабибрахманова</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Римма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Харисовна</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заведующий МАДОУ Детский сад №1 «Айгуль»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г.Бирска</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a:t>
            </a:r>
            <a:b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b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Интересные и высокопрофессиональные выступления с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видеосопровождением</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представили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Маргамова</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Ольга Николаевна,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Ахунзянова</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Зилия</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Радиковна</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Ахмадиева</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Эльза Юрьевна,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Шарипова</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Светлана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Халитовна</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a:t>
            </a:r>
            <a:b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b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Были подведены итоги встречи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Черниковой</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Мариной Сергеевной, кандидатом педагогических наук, доцентом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Бирского</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филиала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БашГУ</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a:t>
            </a:r>
            <a:b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b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Всего в онлайн-семинаре приняли участие более 100 участников: педагоги и специалисты ДОО г. Бирска и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Бирского</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района, г. Уфы, г. Нефтекамска, г. Благовещенска, с. Бураево, с. Мишкино, д. Дмитриева Поляна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Шаранский</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район), с. Москово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Дюртюлинский</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район), с. Верхние Татышлы, с. Аскино,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Бирская</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коррекционная школа-интернат, Отделение реабилитации детей и подростков г. Бирска, Государственное казенное учреждение Самарской области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Клявлинский</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реабилитационный центр для детей и подростков с ограниченными возможностями", преподаватели и студенты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Бирского</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филиала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БашГУ</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a:t>
            </a:r>
            <a:b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b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Отдельная</a:t>
            </a:r>
            <a:r>
              <a:rPr kumimoji="0" lang="ru-RU" altLang="ru-RU" sz="1000" b="1" i="0" u="none" strike="noStrike" cap="none" normalizeH="0" dirty="0" smtClean="0">
                <a:ln>
                  <a:noFill/>
                </a:ln>
                <a:solidFill>
                  <a:schemeClr val="tx2"/>
                </a:solidFill>
                <a:effectLst/>
                <a:latin typeface="Times New Roman" panose="02020603050405020304" pitchFamily="18" charset="0"/>
                <a:cs typeface="Times New Roman" panose="02020603050405020304" pitchFamily="18" charset="0"/>
              </a:rPr>
              <a:t> </a:t>
            </a:r>
            <a:r>
              <a:rPr lang="ru-RU" altLang="ru-RU" sz="1000" b="1" dirty="0">
                <a:solidFill>
                  <a:schemeClr val="tx2"/>
                </a:solidFill>
                <a:latin typeface="Times New Roman" panose="02020603050405020304" pitchFamily="18" charset="0"/>
                <a:cs typeface="Times New Roman" panose="02020603050405020304" pitchFamily="18" charset="0"/>
              </a:rPr>
              <a:t>о</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громная благодарность руководителю и коллективу МАУ "ТОК-Центр </a:t>
            </a:r>
            <a:r>
              <a:rPr kumimoji="0" lang="ru-RU" altLang="ru-RU" sz="1000" b="1" i="0" u="none" strike="noStrike" cap="none" normalizeH="0" baseline="0" dirty="0" err="1" smtClean="0">
                <a:ln>
                  <a:noFill/>
                </a:ln>
                <a:solidFill>
                  <a:schemeClr val="tx2"/>
                </a:solidFill>
                <a:effectLst/>
                <a:latin typeface="Times New Roman" panose="02020603050405020304" pitchFamily="18" charset="0"/>
                <a:cs typeface="Times New Roman" panose="02020603050405020304" pitchFamily="18" charset="0"/>
              </a:rPr>
              <a:t>Умникум</a:t>
            </a:r>
            <a:r>
              <a:rPr kumimoji="0" lang="ru-RU" altLang="ru-RU" sz="1000" b="1"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г. Бирска за предоставление площадки и техническое сопровождение онлайн-семинара!!</a:t>
            </a:r>
            <a:r>
              <a:rPr kumimoji="0" lang="ru-RU" altLang="ru-RU" sz="1000" b="1" i="0" u="none" strike="noStrike" cap="none" normalizeH="0" baseline="0" dirty="0" smtClean="0">
                <a:ln>
                  <a:noFill/>
                </a:ln>
                <a:solidFill>
                  <a:srgbClr val="7030A0"/>
                </a:solidFill>
                <a:effectLst/>
                <a:latin typeface="Times New Roman" panose="02020603050405020304" pitchFamily="18" charset="0"/>
                <a:cs typeface="Times New Roman" panose="02020603050405020304" pitchFamily="18" charset="0"/>
              </a:rPr>
              <a:t/>
            </a:r>
            <a:br>
              <a:rPr kumimoji="0" lang="ru-RU" altLang="ru-RU" sz="1000" b="1" i="0" u="none" strike="noStrike" cap="none" normalizeH="0" baseline="0" dirty="0" smtClean="0">
                <a:ln>
                  <a:noFill/>
                </a:ln>
                <a:solidFill>
                  <a:srgbClr val="7030A0"/>
                </a:solidFill>
                <a:effectLst/>
                <a:latin typeface="Times New Roman" panose="02020603050405020304" pitchFamily="18" charset="0"/>
                <a:cs typeface="Times New Roman" panose="02020603050405020304" pitchFamily="18" charset="0"/>
              </a:rPr>
            </a:br>
            <a:endParaRPr kumimoji="0" lang="ru-RU" altLang="ru-RU" sz="1000" b="1" i="0" u="none" strike="noStrike" cap="none" normalizeH="0" baseline="0" dirty="0" smtClean="0">
              <a:ln>
                <a:noFill/>
              </a:ln>
              <a:solidFill>
                <a:srgbClr val="7030A0"/>
              </a:solidFill>
              <a:effectLst/>
              <a:latin typeface="Times New Roman" panose="02020603050405020304" pitchFamily="18" charset="0"/>
              <a:cs typeface="Times New Roman" panose="02020603050405020304" pitchFamily="18" charset="0"/>
            </a:endParaRPr>
          </a:p>
        </p:txBody>
      </p:sp>
      <p:pic>
        <p:nvPicPr>
          <p:cNvPr id="1032" name="Picture 8" desc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3825" y="341313"/>
            <a:ext cx="1524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9" desc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37075" y="341313"/>
            <a:ext cx="1524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0" desc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3825" y="477838"/>
            <a:ext cx="1524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1" desc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7325" y="477838"/>
            <a:ext cx="1524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2" desc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0825" y="477838"/>
            <a:ext cx="1524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11796" r="6769"/>
          <a:stretch/>
        </p:blipFill>
        <p:spPr bwMode="auto">
          <a:xfrm>
            <a:off x="6788992" y="4347311"/>
            <a:ext cx="2272755" cy="2866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1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97570" y="7504272"/>
            <a:ext cx="2962427" cy="1974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14" descr="E:\РАБОТА\СЕМИНАР\семинар\IMG-20201027-WA0033.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913972" y="7504272"/>
            <a:ext cx="2772171" cy="193257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42769" y="8913623"/>
            <a:ext cx="5942006" cy="523220"/>
          </a:xfrm>
          <a:prstGeom prst="rect">
            <a:avLst/>
          </a:prstGeom>
          <a:noFill/>
        </p:spPr>
        <p:txBody>
          <a:bodyPr wrap="square" rtlCol="0">
            <a:spAutoFit/>
          </a:bodyPr>
          <a:lstStyle/>
          <a:p>
            <a:r>
              <a:rPr lang="ru-RU" sz="1400" b="1" dirty="0" smtClean="0">
                <a:solidFill>
                  <a:srgbClr val="FF0000"/>
                </a:solidFill>
                <a:latin typeface="Times New Roman" panose="02020603050405020304" pitchFamily="18" charset="0"/>
                <a:cs typeface="Times New Roman" panose="02020603050405020304" pitchFamily="18" charset="0"/>
              </a:rPr>
              <a:t>Ответственный  за выпуск Трушкова Е.П. </a:t>
            </a:r>
          </a:p>
          <a:p>
            <a:r>
              <a:rPr lang="ru-RU" sz="1400" b="1" dirty="0" smtClean="0">
                <a:solidFill>
                  <a:srgbClr val="FF0000"/>
                </a:solidFill>
                <a:latin typeface="Times New Roman" panose="02020603050405020304" pitchFamily="18" charset="0"/>
                <a:cs typeface="Times New Roman" panose="02020603050405020304" pitchFamily="18" charset="0"/>
              </a:rPr>
              <a:t>                                                       Главный редактор </a:t>
            </a:r>
            <a:r>
              <a:rPr lang="ru-RU" sz="1400" b="1" dirty="0" err="1" smtClean="0">
                <a:solidFill>
                  <a:srgbClr val="FF0000"/>
                </a:solidFill>
                <a:latin typeface="Times New Roman" panose="02020603050405020304" pitchFamily="18" charset="0"/>
                <a:cs typeface="Times New Roman" panose="02020603050405020304" pitchFamily="18" charset="0"/>
              </a:rPr>
              <a:t>Хабибрахманова</a:t>
            </a:r>
            <a:r>
              <a:rPr lang="ru-RU" sz="1400" b="1" dirty="0" smtClean="0">
                <a:solidFill>
                  <a:srgbClr val="FF0000"/>
                </a:solidFill>
                <a:latin typeface="Times New Roman" panose="02020603050405020304" pitchFamily="18" charset="0"/>
                <a:cs typeface="Times New Roman" panose="02020603050405020304" pitchFamily="18" charset="0"/>
              </a:rPr>
              <a:t> Р.Х.</a:t>
            </a:r>
            <a:endParaRPr lang="ru-RU" sz="1400" b="1" dirty="0">
              <a:solidFill>
                <a:srgbClr val="FF0000"/>
              </a:solidFill>
              <a:latin typeface="Times New Roman" panose="02020603050405020304" pitchFamily="18" charset="0"/>
              <a:cs typeface="Times New Roman" panose="02020603050405020304" pitchFamily="18" charset="0"/>
            </a:endParaRPr>
          </a:p>
        </p:txBody>
      </p:sp>
      <p:pic>
        <p:nvPicPr>
          <p:cNvPr id="4099"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6909" y="1203863"/>
            <a:ext cx="3151399" cy="4158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333762" y="1277107"/>
            <a:ext cx="2713268" cy="3955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498483" y="4800600"/>
            <a:ext cx="2797094" cy="3926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92156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93" y="-30212"/>
            <a:ext cx="12821369" cy="960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F:\на газету\газ\IMG-20201113-WA003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48871" y="1496693"/>
            <a:ext cx="2704320" cy="15121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на газету\газ\IMG-20201113-WA004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2411" y="4438081"/>
            <a:ext cx="2736372" cy="148002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F:\на газету\IMG-20201113-WA002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73018" y="1496693"/>
            <a:ext cx="2728582" cy="149023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F:\на газету\семинар\IMG-20201027-WA003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615" y="46653"/>
            <a:ext cx="2876260" cy="191675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F:\на газету\семинар\IMG-20201027-WA0049.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828197">
            <a:off x="2808109" y="1623778"/>
            <a:ext cx="2800857" cy="186650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на газету\семинар\IMG-20201027-WA0040.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59014" y="46653"/>
            <a:ext cx="2887725" cy="192439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74308" y="3490694"/>
            <a:ext cx="6067535" cy="1292662"/>
          </a:xfrm>
          <a:prstGeom prst="rect">
            <a:avLst/>
          </a:prstGeom>
        </p:spPr>
        <p:txBody>
          <a:bodyPr wrap="square">
            <a:spAutoFit/>
          </a:bodyPr>
          <a:lstStyle/>
          <a:p>
            <a:pPr algn="ctr"/>
            <a:r>
              <a:rPr lang="ru-RU" sz="1300" b="1" dirty="0" smtClean="0">
                <a:solidFill>
                  <a:schemeClr val="tx2">
                    <a:lumMod val="75000"/>
                  </a:schemeClr>
                </a:solidFill>
                <a:latin typeface="Times New Roman" panose="02020603050405020304" pitchFamily="18" charset="0"/>
                <a:cs typeface="Times New Roman" panose="02020603050405020304" pitchFamily="18" charset="0"/>
              </a:rPr>
              <a:t>Семинар прошел на одном дыхании. </a:t>
            </a:r>
          </a:p>
          <a:p>
            <a:pPr algn="ctr"/>
            <a:r>
              <a:rPr lang="ru-RU" sz="1300" b="1" dirty="0" smtClean="0">
                <a:solidFill>
                  <a:schemeClr val="tx2">
                    <a:lumMod val="75000"/>
                  </a:schemeClr>
                </a:solidFill>
                <a:latin typeface="Times New Roman" panose="02020603050405020304" pitchFamily="18" charset="0"/>
                <a:cs typeface="Times New Roman" panose="02020603050405020304" pitchFamily="18" charset="0"/>
              </a:rPr>
              <a:t>После приветственных слов, со своей презентацией выступила учитель-логопед </a:t>
            </a:r>
            <a:r>
              <a:rPr lang="ru-RU" sz="1300" b="1" dirty="0" err="1" smtClean="0">
                <a:solidFill>
                  <a:schemeClr val="tx2">
                    <a:lumMod val="75000"/>
                  </a:schemeClr>
                </a:solidFill>
                <a:latin typeface="Times New Roman" panose="02020603050405020304" pitchFamily="18" charset="0"/>
                <a:cs typeface="Times New Roman" panose="02020603050405020304" pitchFamily="18" charset="0"/>
              </a:rPr>
              <a:t>Маргамова</a:t>
            </a:r>
            <a:r>
              <a:rPr lang="ru-RU" sz="1300" b="1" dirty="0" smtClean="0">
                <a:solidFill>
                  <a:schemeClr val="tx2">
                    <a:lumMod val="75000"/>
                  </a:schemeClr>
                </a:solidFill>
                <a:latin typeface="Times New Roman" panose="02020603050405020304" pitchFamily="18" charset="0"/>
                <a:cs typeface="Times New Roman" panose="02020603050405020304" pitchFamily="18" charset="0"/>
              </a:rPr>
              <a:t> Ольга Николаевна.  Она представила присутствующим слушателям и гостям семинара общее понятие об игровых технологиях. Среди них </a:t>
            </a:r>
            <a:r>
              <a:rPr lang="ru-RU" sz="1300" b="1" dirty="0" err="1" smtClean="0">
                <a:solidFill>
                  <a:schemeClr val="tx2">
                    <a:lumMod val="75000"/>
                  </a:schemeClr>
                </a:solidFill>
                <a:latin typeface="Times New Roman" panose="02020603050405020304" pitchFamily="18" charset="0"/>
                <a:cs typeface="Times New Roman" panose="02020603050405020304" pitchFamily="18" charset="0"/>
              </a:rPr>
              <a:t>синквейн</a:t>
            </a:r>
            <a:r>
              <a:rPr lang="ru-RU" sz="1300" b="1" dirty="0" smtClean="0">
                <a:solidFill>
                  <a:schemeClr val="tx2">
                    <a:lumMod val="75000"/>
                  </a:schemeClr>
                </a:solidFill>
                <a:latin typeface="Times New Roman" panose="02020603050405020304" pitchFamily="18" charset="0"/>
                <a:cs typeface="Times New Roman" panose="02020603050405020304" pitchFamily="18" charset="0"/>
              </a:rPr>
              <a:t>-технологии, технология кластер, </a:t>
            </a:r>
            <a:r>
              <a:rPr lang="ru-RU" sz="1300" b="1" dirty="0" err="1">
                <a:solidFill>
                  <a:schemeClr val="tx2">
                    <a:lumMod val="75000"/>
                  </a:schemeClr>
                </a:solidFill>
                <a:latin typeface="Times New Roman" panose="02020603050405020304" pitchFamily="18" charset="0"/>
                <a:cs typeface="Times New Roman" panose="02020603050405020304" pitchFamily="18" charset="0"/>
              </a:rPr>
              <a:t>м</a:t>
            </a:r>
            <a:r>
              <a:rPr lang="ru-RU" sz="1300" b="1" dirty="0" err="1" smtClean="0">
                <a:solidFill>
                  <a:schemeClr val="tx2">
                    <a:lumMod val="75000"/>
                  </a:schemeClr>
                </a:solidFill>
                <a:latin typeface="Times New Roman" panose="02020603050405020304" pitchFamily="18" charset="0"/>
                <a:cs typeface="Times New Roman" panose="02020603050405020304" pitchFamily="18" charset="0"/>
              </a:rPr>
              <a:t>немотаблицы</a:t>
            </a:r>
            <a:r>
              <a:rPr lang="ru-RU" sz="1300" b="1" dirty="0" smtClean="0">
                <a:solidFill>
                  <a:schemeClr val="tx2">
                    <a:lumMod val="75000"/>
                  </a:schemeClr>
                </a:solidFill>
                <a:latin typeface="Times New Roman" panose="02020603050405020304" pitchFamily="18" charset="0"/>
                <a:cs typeface="Times New Roman" panose="02020603050405020304" pitchFamily="18" charset="0"/>
              </a:rPr>
              <a:t>, круги </a:t>
            </a:r>
            <a:r>
              <a:rPr lang="ru-RU" sz="1300" b="1" dirty="0" err="1" smtClean="0">
                <a:solidFill>
                  <a:schemeClr val="tx2">
                    <a:lumMod val="75000"/>
                  </a:schemeClr>
                </a:solidFill>
                <a:latin typeface="Times New Roman" panose="02020603050405020304" pitchFamily="18" charset="0"/>
                <a:cs typeface="Times New Roman" panose="02020603050405020304" pitchFamily="18" charset="0"/>
              </a:rPr>
              <a:t>Луллия</a:t>
            </a:r>
            <a:r>
              <a:rPr lang="ru-RU" sz="1300" b="1" dirty="0" smtClean="0">
                <a:solidFill>
                  <a:schemeClr val="tx2">
                    <a:lumMod val="75000"/>
                  </a:schemeClr>
                </a:solidFill>
                <a:latin typeface="Times New Roman" panose="02020603050405020304" pitchFamily="18" charset="0"/>
                <a:cs typeface="Times New Roman" panose="02020603050405020304" pitchFamily="18" charset="0"/>
              </a:rPr>
              <a:t>,  </a:t>
            </a:r>
            <a:r>
              <a:rPr lang="ru-RU" sz="1300" b="1" dirty="0" err="1" smtClean="0">
                <a:solidFill>
                  <a:schemeClr val="tx2">
                    <a:lumMod val="75000"/>
                  </a:schemeClr>
                </a:solidFill>
                <a:latin typeface="Times New Roman" panose="02020603050405020304" pitchFamily="18" charset="0"/>
                <a:cs typeface="Times New Roman" panose="02020603050405020304" pitchFamily="18" charset="0"/>
              </a:rPr>
              <a:t>лэпбуки</a:t>
            </a:r>
            <a:r>
              <a:rPr lang="ru-RU" sz="1300" b="1" dirty="0" smtClean="0">
                <a:solidFill>
                  <a:schemeClr val="tx2">
                    <a:lumMod val="75000"/>
                  </a:schemeClr>
                </a:solidFill>
                <a:latin typeface="Times New Roman" panose="02020603050405020304" pitchFamily="18" charset="0"/>
                <a:cs typeface="Times New Roman" panose="02020603050405020304" pitchFamily="18" charset="0"/>
              </a:rPr>
              <a:t>.  </a:t>
            </a:r>
            <a:endParaRPr lang="ru-RU" sz="1300" b="1"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173519" y="4742365"/>
            <a:ext cx="5608712" cy="3298595"/>
          </a:xfrm>
          <a:prstGeom prst="rect">
            <a:avLst/>
          </a:prstGeom>
        </p:spPr>
        <p:txBody>
          <a:bodyPr wrap="square">
            <a:spAutoFit/>
          </a:bodyPr>
          <a:lstStyle/>
          <a:p>
            <a:pPr algn="ctr">
              <a:lnSpc>
                <a:spcPct val="115000"/>
              </a:lnSpc>
              <a:spcAft>
                <a:spcPts val="0"/>
              </a:spcAft>
            </a:pPr>
            <a:r>
              <a:rPr lang="ru-RU" sz="1300" b="1" dirty="0" smtClean="0">
                <a:solidFill>
                  <a:srgbClr val="002060"/>
                </a:solidFill>
                <a:latin typeface="Times New Roman"/>
                <a:ea typeface="Times New Roman"/>
                <a:cs typeface="Times New Roman"/>
              </a:rPr>
              <a:t>Одним </a:t>
            </a:r>
            <a:r>
              <a:rPr lang="ru-RU" sz="1300" b="1" dirty="0">
                <a:solidFill>
                  <a:srgbClr val="002060"/>
                </a:solidFill>
                <a:latin typeface="Times New Roman"/>
                <a:ea typeface="Times New Roman"/>
                <a:cs typeface="Times New Roman"/>
              </a:rPr>
              <a:t>из эффективных методов развития речи ребенка, который позволяет быстро получить результат, является работа над созданием нерифмованного стихотворения - </a:t>
            </a:r>
            <a:r>
              <a:rPr lang="ru-RU" sz="1300" b="1" dirty="0" smtClean="0">
                <a:solidFill>
                  <a:srgbClr val="002060"/>
                </a:solidFill>
                <a:latin typeface="Times New Roman"/>
                <a:ea typeface="Times New Roman"/>
                <a:cs typeface="Times New Roman"/>
              </a:rPr>
              <a:t>СИНКВЕЙНА. </a:t>
            </a:r>
            <a:r>
              <a:rPr lang="ru-RU" sz="1300" b="1" dirty="0">
                <a:solidFill>
                  <a:srgbClr val="002060"/>
                </a:solidFill>
                <a:latin typeface="Times New Roman"/>
                <a:ea typeface="Times New Roman"/>
                <a:cs typeface="Times New Roman"/>
              </a:rPr>
              <a:t>С помощью данной технологии воспитатель </a:t>
            </a:r>
            <a:r>
              <a:rPr lang="ru-RU" sz="1300" b="1" dirty="0" err="1">
                <a:solidFill>
                  <a:srgbClr val="002060"/>
                </a:solidFill>
                <a:latin typeface="Times New Roman"/>
                <a:ea typeface="Times New Roman"/>
                <a:cs typeface="Times New Roman"/>
              </a:rPr>
              <a:t>Ахунзянова</a:t>
            </a:r>
            <a:r>
              <a:rPr lang="ru-RU" sz="1300" b="1" dirty="0">
                <a:solidFill>
                  <a:srgbClr val="002060"/>
                </a:solidFill>
                <a:latin typeface="Times New Roman"/>
                <a:ea typeface="Times New Roman"/>
                <a:cs typeface="Times New Roman"/>
              </a:rPr>
              <a:t> </a:t>
            </a:r>
            <a:r>
              <a:rPr lang="ru-RU" sz="1300" b="1" dirty="0" err="1">
                <a:solidFill>
                  <a:srgbClr val="002060"/>
                </a:solidFill>
                <a:latin typeface="Times New Roman"/>
                <a:ea typeface="Times New Roman"/>
                <a:cs typeface="Times New Roman"/>
              </a:rPr>
              <a:t>Зилия</a:t>
            </a:r>
            <a:r>
              <a:rPr lang="ru-RU" sz="1300" b="1" dirty="0">
                <a:solidFill>
                  <a:srgbClr val="002060"/>
                </a:solidFill>
                <a:latin typeface="Times New Roman"/>
                <a:ea typeface="Times New Roman"/>
                <a:cs typeface="Times New Roman"/>
              </a:rPr>
              <a:t> </a:t>
            </a:r>
            <a:r>
              <a:rPr lang="ru-RU" sz="1300" b="1" dirty="0" err="1">
                <a:solidFill>
                  <a:srgbClr val="002060"/>
                </a:solidFill>
                <a:latin typeface="Times New Roman"/>
                <a:ea typeface="Times New Roman"/>
                <a:cs typeface="Times New Roman"/>
              </a:rPr>
              <a:t>Радиковна</a:t>
            </a:r>
            <a:r>
              <a:rPr lang="ru-RU" sz="1300" b="1" dirty="0">
                <a:solidFill>
                  <a:srgbClr val="002060"/>
                </a:solidFill>
                <a:latin typeface="Times New Roman"/>
                <a:ea typeface="Times New Roman"/>
                <a:cs typeface="Times New Roman"/>
              </a:rPr>
              <a:t> провела открытое занятие по развитию речи в подготовительной к школе </a:t>
            </a:r>
            <a:r>
              <a:rPr lang="ru-RU" sz="1300" b="1" dirty="0" smtClean="0">
                <a:solidFill>
                  <a:srgbClr val="002060"/>
                </a:solidFill>
                <a:latin typeface="Times New Roman"/>
                <a:ea typeface="Times New Roman"/>
                <a:cs typeface="Times New Roman"/>
              </a:rPr>
              <a:t>группе.</a:t>
            </a:r>
            <a:r>
              <a:rPr lang="ru-RU" sz="1300" b="1" dirty="0">
                <a:solidFill>
                  <a:srgbClr val="002060"/>
                </a:solidFill>
                <a:ea typeface="Times New Roman"/>
                <a:cs typeface="Times New Roman"/>
              </a:rPr>
              <a:t> </a:t>
            </a:r>
            <a:r>
              <a:rPr lang="ru-RU" sz="1300" b="1" dirty="0" smtClean="0">
                <a:solidFill>
                  <a:srgbClr val="002060"/>
                </a:solidFill>
                <a:latin typeface="Times New Roman"/>
                <a:ea typeface="Times New Roman"/>
                <a:cs typeface="Times New Roman"/>
              </a:rPr>
              <a:t>Эта </a:t>
            </a:r>
            <a:r>
              <a:rPr lang="ru-RU" sz="1300" b="1" dirty="0">
                <a:solidFill>
                  <a:srgbClr val="002060"/>
                </a:solidFill>
                <a:latin typeface="Times New Roman"/>
                <a:ea typeface="Times New Roman"/>
                <a:cs typeface="Times New Roman"/>
              </a:rPr>
              <a:t>технология не требует особых условий его применения и органично вписывается в работу по развитию лексико-грамматических категорий, способствует обогащению и актуализации словаря, уточняет содержание понятий, дает возможность педагогу оценить уровень усвоения ребенком пройденного материала, носит характер комплексного воздействия, не только развивая речь, но способствуя развитию высших психических функций (памяти, внимания, мышления), позволяет ребенку быть активным, творческим участником образовательного процесса</a:t>
            </a:r>
            <a:r>
              <a:rPr lang="ru-RU" sz="1300" b="1" dirty="0">
                <a:latin typeface="Times New Roman"/>
                <a:ea typeface="Times New Roman"/>
                <a:cs typeface="Times New Roman"/>
              </a:rPr>
              <a:t>.</a:t>
            </a:r>
            <a:endParaRPr lang="ru-RU" sz="1300" b="1" dirty="0">
              <a:ea typeface="Calibri"/>
              <a:cs typeface="Times New Roman"/>
            </a:endParaRPr>
          </a:p>
        </p:txBody>
      </p:sp>
      <p:pic>
        <p:nvPicPr>
          <p:cNvPr id="3074"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6574" y="8040960"/>
            <a:ext cx="2669397" cy="1450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59014" y="8016946"/>
            <a:ext cx="2415133" cy="147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9637555">
            <a:off x="224822" y="1487494"/>
            <a:ext cx="1985218" cy="2139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p:cNvSpPr/>
          <p:nvPr/>
        </p:nvSpPr>
        <p:spPr>
          <a:xfrm>
            <a:off x="7162411" y="66051"/>
            <a:ext cx="5492415" cy="1384995"/>
          </a:xfrm>
          <a:prstGeom prst="rect">
            <a:avLst/>
          </a:prstGeom>
        </p:spPr>
        <p:txBody>
          <a:bodyPr wrap="square">
            <a:spAutoFit/>
          </a:bodyPr>
          <a:lstStyle/>
          <a:p>
            <a:pPr algn="ct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Ознакомление </a:t>
            </a:r>
            <a:r>
              <a:rPr lang="ru-RU" sz="1400" b="1" dirty="0">
                <a:solidFill>
                  <a:schemeClr val="tx2">
                    <a:lumMod val="75000"/>
                  </a:schemeClr>
                </a:solidFill>
                <a:latin typeface="Times New Roman" panose="02020603050405020304" pitchFamily="18" charset="0"/>
                <a:cs typeface="Times New Roman" panose="02020603050405020304" pitchFamily="18" charset="0"/>
              </a:rPr>
              <a:t>с родным краем имеет большое значение в воспитании патриотических чувств дошкольников. У детей развивается интерес к истории своей малой Родины, к народному искусству, формируется любовь к природе, расширяется кругозор. Родина – это, прежде всего, его семья, дом, детский сад, это красивая природа, которая его окружает.</a:t>
            </a:r>
          </a:p>
        </p:txBody>
      </p:sp>
      <p:sp>
        <p:nvSpPr>
          <p:cNvPr id="11" name="Прямоугольник 10"/>
          <p:cNvSpPr/>
          <p:nvPr/>
        </p:nvSpPr>
        <p:spPr>
          <a:xfrm>
            <a:off x="7305462" y="3212687"/>
            <a:ext cx="5209287" cy="1169551"/>
          </a:xfrm>
          <a:prstGeom prst="rect">
            <a:avLst/>
          </a:prstGeom>
        </p:spPr>
        <p:txBody>
          <a:bodyPr wrap="square">
            <a:spAutoFit/>
          </a:bodyPr>
          <a:lstStyle/>
          <a:p>
            <a:pPr algn="ctr"/>
            <a:r>
              <a:rPr lang="ru-RU" sz="1400" b="1" dirty="0" smtClean="0">
                <a:solidFill>
                  <a:schemeClr val="tx2">
                    <a:lumMod val="75000"/>
                  </a:schemeClr>
                </a:solidFill>
                <a:latin typeface="Times New Roman"/>
              </a:rPr>
              <a:t>С целью формирования </a:t>
            </a:r>
            <a:r>
              <a:rPr lang="ru-RU" sz="1400" b="1" dirty="0">
                <a:solidFill>
                  <a:schemeClr val="tx2">
                    <a:lumMod val="75000"/>
                  </a:schemeClr>
                </a:solidFill>
                <a:latin typeface="Times New Roman"/>
              </a:rPr>
              <a:t>представлений  детей  об особенностях культуры, быта, традиций башкирского </a:t>
            </a:r>
            <a:r>
              <a:rPr lang="ru-RU" sz="1400" b="1" dirty="0" smtClean="0">
                <a:solidFill>
                  <a:schemeClr val="tx2">
                    <a:lumMod val="75000"/>
                  </a:schemeClr>
                </a:solidFill>
                <a:latin typeface="Times New Roman"/>
              </a:rPr>
              <a:t>народа, музыкальным руководителем Бугаенко Ларисой Валерьевной было проведено мероприятие, посвященное Дню Республики Башкортостан</a:t>
            </a:r>
            <a:endParaRPr lang="ru-RU" sz="1400" dirty="0">
              <a:solidFill>
                <a:schemeClr val="tx2">
                  <a:lumMod val="75000"/>
                </a:schemeClr>
              </a:solidFill>
            </a:endParaRPr>
          </a:p>
        </p:txBody>
      </p:sp>
      <p:pic>
        <p:nvPicPr>
          <p:cNvPr id="3077" name="Picture 5"/>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073018" y="4438081"/>
            <a:ext cx="2728582" cy="1508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7048871" y="6083885"/>
            <a:ext cx="5605955" cy="1600438"/>
          </a:xfrm>
          <a:prstGeom prst="rect">
            <a:avLst/>
          </a:prstGeom>
          <a:noFill/>
        </p:spPr>
        <p:txBody>
          <a:bodyPr wrap="square" rtlCol="0">
            <a:spAutoFit/>
          </a:bodyPr>
          <a:lstStyle/>
          <a:p>
            <a:pPr algn="ct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Ведущая праздника </a:t>
            </a:r>
            <a:r>
              <a:rPr lang="ru-RU" sz="1400" b="1" dirty="0" err="1" smtClean="0">
                <a:solidFill>
                  <a:schemeClr val="tx2">
                    <a:lumMod val="75000"/>
                  </a:schemeClr>
                </a:solidFill>
                <a:latin typeface="Times New Roman" panose="02020603050405020304" pitchFamily="18" charset="0"/>
                <a:cs typeface="Times New Roman" panose="02020603050405020304" pitchFamily="18" charset="0"/>
              </a:rPr>
              <a:t>Ярыжнова</a:t>
            </a: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 Ирина Васильевна рассказала детям  как  важно знать и любить историю родного края. </a:t>
            </a:r>
            <a:r>
              <a:rPr lang="ru-RU" sz="1400" b="1" dirty="0">
                <a:solidFill>
                  <a:schemeClr val="tx2">
                    <a:lumMod val="75000"/>
                  </a:schemeClr>
                </a:solidFill>
                <a:latin typeface="Times New Roman" panose="02020603050405020304" pitchFamily="18" charset="0"/>
                <a:cs typeface="Times New Roman" panose="02020603050405020304" pitchFamily="18" charset="0"/>
              </a:rPr>
              <a:t>Д</a:t>
            </a: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ети с удовольствием отгадывали загадки, пели песни, танцевали, играли в игры национального  характера «Юрта», «Липкие пеньки». Детям очень понравилось мероприятие. Это результат слаженной работы специалиста, педагогов и, конечно, воспитанников детского сада.</a:t>
            </a:r>
            <a:endParaRPr lang="ru-RU" sz="1400" b="1" dirty="0">
              <a:solidFill>
                <a:schemeClr val="tx2">
                  <a:lumMod val="75000"/>
                </a:schemeClr>
              </a:solidFill>
              <a:latin typeface="Times New Roman" panose="02020603050405020304" pitchFamily="18" charset="0"/>
              <a:cs typeface="Times New Roman" panose="02020603050405020304" pitchFamily="18" charset="0"/>
            </a:endParaRPr>
          </a:p>
        </p:txBody>
      </p:sp>
      <p:pic>
        <p:nvPicPr>
          <p:cNvPr id="3078" name="Picture 6"/>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240179" y="7649219"/>
            <a:ext cx="3665677" cy="1778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4349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26" y="8087"/>
            <a:ext cx="12885826" cy="960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2973" y="1595041"/>
            <a:ext cx="2747979" cy="1331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descr="F:\на газету\IMG-20201113-WA002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369" y="1541335"/>
            <a:ext cx="2965990" cy="14389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на газету\семинар\IMG_20201027_104929.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8018" t="8028" r="23958" b="64391"/>
          <a:stretch/>
        </p:blipFill>
        <p:spPr bwMode="auto">
          <a:xfrm>
            <a:off x="6955080" y="109186"/>
            <a:ext cx="2768215" cy="175436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F:\на газету\семинар\IMG_20201027_10481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9896" t="15474" r="22340" b="59870"/>
          <a:stretch/>
        </p:blipFill>
        <p:spPr bwMode="auto">
          <a:xfrm>
            <a:off x="9969796" y="120080"/>
            <a:ext cx="2489460" cy="1638398"/>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6985520" y="1863554"/>
            <a:ext cx="5654044" cy="3539430"/>
          </a:xfrm>
          <a:prstGeom prst="rect">
            <a:avLst/>
          </a:prstGeom>
        </p:spPr>
        <p:txBody>
          <a:bodyPr wrap="square">
            <a:spAutoFit/>
          </a:bodyPr>
          <a:lstStyle/>
          <a:p>
            <a:pPr indent="228600" algn="ctr">
              <a:spcAft>
                <a:spcPts val="0"/>
              </a:spcAft>
            </a:pPr>
            <a:r>
              <a:rPr lang="ru-RU" sz="1400" b="1" dirty="0">
                <a:solidFill>
                  <a:srgbClr val="002060"/>
                </a:solidFill>
                <a:latin typeface="Times New Roman"/>
                <a:ea typeface="Times New Roman"/>
              </a:rPr>
              <a:t>МНЕМОТЕХНИКА- это система методов и приемов, обеспечивающих эффективное запоминание, сохранение и воспроизведение информации. Мнемотехника использует естественные механизмы памяти мозга и позволяет полностью контролировать процесс запоминания, сохранения и припоминания информации.</a:t>
            </a:r>
          </a:p>
          <a:p>
            <a:pPr indent="228600" algn="ctr">
              <a:spcAft>
                <a:spcPts val="0"/>
              </a:spcAft>
            </a:pPr>
            <a:r>
              <a:rPr lang="ru-RU" sz="1400" b="1" dirty="0">
                <a:solidFill>
                  <a:srgbClr val="002060"/>
                </a:solidFill>
                <a:latin typeface="Times New Roman"/>
                <a:ea typeface="Times New Roman"/>
              </a:rPr>
              <a:t>Актуальность мнемотехники для дошкольников обусловлена тем, что как раз в этом возрасте у детей преобладает наглядно-образная </a:t>
            </a:r>
            <a:r>
              <a:rPr lang="ru-RU" sz="1400" b="1" dirty="0" smtClean="0">
                <a:solidFill>
                  <a:srgbClr val="002060"/>
                </a:solidFill>
                <a:latin typeface="Times New Roman"/>
                <a:ea typeface="Times New Roman"/>
              </a:rPr>
              <a:t>память</a:t>
            </a:r>
            <a:r>
              <a:rPr lang="ru-RU" sz="1400" b="1" dirty="0">
                <a:solidFill>
                  <a:srgbClr val="002060"/>
                </a:solidFill>
                <a:latin typeface="Times New Roman"/>
                <a:ea typeface="Times New Roman"/>
              </a:rPr>
              <a:t> </a:t>
            </a:r>
            <a:r>
              <a:rPr lang="ru-RU" sz="1400" b="1" u="sng" dirty="0" smtClean="0">
                <a:solidFill>
                  <a:srgbClr val="002060"/>
                </a:solidFill>
                <a:latin typeface="Times New Roman"/>
                <a:ea typeface="Times New Roman"/>
              </a:rPr>
              <a:t>и </a:t>
            </a:r>
            <a:r>
              <a:rPr lang="ru-RU" sz="1400" b="1" u="sng" dirty="0">
                <a:solidFill>
                  <a:srgbClr val="002060"/>
                </a:solidFill>
                <a:latin typeface="Times New Roman"/>
                <a:ea typeface="Times New Roman"/>
              </a:rPr>
              <a:t>запоминание носит в основном непроизвольный характер</a:t>
            </a:r>
            <a:r>
              <a:rPr lang="ru-RU" sz="1400" b="1" dirty="0">
                <a:solidFill>
                  <a:srgbClr val="002060"/>
                </a:solidFill>
                <a:latin typeface="Times New Roman"/>
                <a:ea typeface="Times New Roman"/>
              </a:rPr>
              <a:t>: дети лучше запоминают события, предметы, факты, явления, близкие их жизненному опыту. Приемы мнемотехники облегчают процесс запоминания у детей и увеличивают объем памяти путем образования дополнительных ассоциаций. С помощью таких </a:t>
            </a:r>
            <a:r>
              <a:rPr lang="ru-RU" sz="1400" b="1" dirty="0" err="1">
                <a:solidFill>
                  <a:srgbClr val="002060"/>
                </a:solidFill>
                <a:latin typeface="Times New Roman"/>
                <a:ea typeface="Times New Roman"/>
              </a:rPr>
              <a:t>мнемотаблиц</a:t>
            </a:r>
            <a:r>
              <a:rPr lang="ru-RU" sz="1400" b="1" dirty="0">
                <a:solidFill>
                  <a:srgbClr val="002060"/>
                </a:solidFill>
                <a:latin typeface="Times New Roman"/>
                <a:ea typeface="Times New Roman"/>
              </a:rPr>
              <a:t> - помощников, воспитатель </a:t>
            </a:r>
            <a:r>
              <a:rPr lang="ru-RU" sz="1400" b="1" dirty="0" err="1">
                <a:solidFill>
                  <a:srgbClr val="002060"/>
                </a:solidFill>
                <a:latin typeface="Times New Roman"/>
                <a:ea typeface="Times New Roman"/>
              </a:rPr>
              <a:t>Ахмадиева</a:t>
            </a:r>
            <a:r>
              <a:rPr lang="ru-RU" sz="1400" b="1" dirty="0">
                <a:solidFill>
                  <a:srgbClr val="002060"/>
                </a:solidFill>
                <a:latin typeface="Times New Roman"/>
                <a:ea typeface="Times New Roman"/>
              </a:rPr>
              <a:t> Эльза Юрьевна провела с детьми старшей группы </a:t>
            </a:r>
            <a:r>
              <a:rPr lang="ru-RU" sz="1400" b="1" dirty="0" smtClean="0">
                <a:solidFill>
                  <a:srgbClr val="002060"/>
                </a:solidFill>
                <a:latin typeface="Times New Roman"/>
                <a:ea typeface="Times New Roman"/>
              </a:rPr>
              <a:t>свое </a:t>
            </a:r>
            <a:r>
              <a:rPr lang="ru-RU" sz="1400" b="1" dirty="0" smtClean="0">
                <a:solidFill>
                  <a:srgbClr val="002060"/>
                </a:solidFill>
                <a:latin typeface="Times New Roman"/>
                <a:ea typeface="Times New Roman"/>
              </a:rPr>
              <a:t>занятие по развитию речи.</a:t>
            </a:r>
            <a:endParaRPr lang="ru-RU" sz="1400" b="1" dirty="0">
              <a:solidFill>
                <a:srgbClr val="002060"/>
              </a:solidFill>
              <a:effectLst/>
              <a:latin typeface="Times New Roman"/>
              <a:ea typeface="Times New Roman"/>
            </a:endParaRPr>
          </a:p>
        </p:txBody>
      </p:sp>
      <p:sp>
        <p:nvSpPr>
          <p:cNvPr id="5" name="Прямоугольник 4"/>
          <p:cNvSpPr/>
          <p:nvPr/>
        </p:nvSpPr>
        <p:spPr>
          <a:xfrm>
            <a:off x="6644210" y="7464896"/>
            <a:ext cx="6069623" cy="1815882"/>
          </a:xfrm>
          <a:prstGeom prst="rect">
            <a:avLst/>
          </a:prstGeom>
        </p:spPr>
        <p:txBody>
          <a:bodyPr wrap="square">
            <a:spAutoFit/>
          </a:bodyPr>
          <a:lstStyle/>
          <a:p>
            <a:pPr algn="ctr"/>
            <a:r>
              <a:rPr lang="ru-RU" sz="1400" b="1" dirty="0">
                <a:solidFill>
                  <a:schemeClr val="tx2">
                    <a:lumMod val="75000"/>
                  </a:schemeClr>
                </a:solidFill>
                <a:latin typeface="Times New Roman" panose="02020603050405020304" pitchFamily="18" charset="0"/>
                <a:cs typeface="Times New Roman" panose="02020603050405020304" pitchFamily="18" charset="0"/>
              </a:rPr>
              <a:t>Кластер – это форма представления информации виде изображения, которая предполагает отбор главных смысловых единиц, обозначающихся в виде схемы с обязательным изображением всех взаимосвязей между ними. В результате получается картинка, которая помогает систематизировать и обобщить новые и известные ранее факты по тому или иному вопросу. Именно в этой технике воспитатель </a:t>
            </a:r>
            <a:r>
              <a:rPr lang="ru-RU" sz="1400" b="1" dirty="0" err="1">
                <a:solidFill>
                  <a:schemeClr val="tx2">
                    <a:lumMod val="75000"/>
                  </a:schemeClr>
                </a:solidFill>
                <a:latin typeface="Times New Roman" panose="02020603050405020304" pitchFamily="18" charset="0"/>
                <a:cs typeface="Times New Roman" panose="02020603050405020304" pitchFamily="18" charset="0"/>
              </a:rPr>
              <a:t>Шарипова</a:t>
            </a:r>
            <a:r>
              <a:rPr lang="ru-RU" sz="1400" b="1" dirty="0">
                <a:solidFill>
                  <a:schemeClr val="tx2">
                    <a:lumMod val="75000"/>
                  </a:schemeClr>
                </a:solidFill>
                <a:latin typeface="Times New Roman" panose="02020603050405020304" pitchFamily="18" charset="0"/>
                <a:cs typeface="Times New Roman" panose="02020603050405020304" pitchFamily="18" charset="0"/>
              </a:rPr>
              <a:t> Светлана </a:t>
            </a:r>
            <a:r>
              <a:rPr lang="ru-RU" sz="1400" b="1" dirty="0" err="1">
                <a:solidFill>
                  <a:schemeClr val="tx2">
                    <a:lumMod val="75000"/>
                  </a:schemeClr>
                </a:solidFill>
                <a:latin typeface="Times New Roman" panose="02020603050405020304" pitchFamily="18" charset="0"/>
                <a:cs typeface="Times New Roman" panose="02020603050405020304" pitchFamily="18" charset="0"/>
              </a:rPr>
              <a:t>Халитовна</a:t>
            </a:r>
            <a:r>
              <a:rPr lang="ru-RU" sz="1400" b="1" dirty="0">
                <a:solidFill>
                  <a:schemeClr val="tx2">
                    <a:lumMod val="75000"/>
                  </a:schemeClr>
                </a:solidFill>
                <a:latin typeface="Times New Roman" panose="02020603050405020304" pitchFamily="18" charset="0"/>
                <a:cs typeface="Times New Roman" panose="02020603050405020304" pitchFamily="18" charset="0"/>
              </a:rPr>
              <a:t> в образе Мэри </a:t>
            </a:r>
            <a:r>
              <a:rPr lang="ru-RU" sz="1400" b="1" dirty="0" err="1">
                <a:solidFill>
                  <a:schemeClr val="tx2">
                    <a:lumMod val="75000"/>
                  </a:schemeClr>
                </a:solidFill>
                <a:latin typeface="Times New Roman" panose="02020603050405020304" pitchFamily="18" charset="0"/>
                <a:cs typeface="Times New Roman" panose="02020603050405020304" pitchFamily="18" charset="0"/>
              </a:rPr>
              <a:t>Поппинс</a:t>
            </a:r>
            <a:r>
              <a:rPr lang="ru-RU" sz="1400" b="1" dirty="0">
                <a:solidFill>
                  <a:schemeClr val="tx2">
                    <a:lumMod val="75000"/>
                  </a:schemeClr>
                </a:solidFill>
                <a:latin typeface="Times New Roman" panose="02020603050405020304" pitchFamily="18" charset="0"/>
                <a:cs typeface="Times New Roman" panose="02020603050405020304" pitchFamily="18" charset="0"/>
              </a:rPr>
              <a:t> провела занятие в подготовительной к школе группе.</a:t>
            </a:r>
            <a:endParaRPr lang="ru-RU" dirty="0">
              <a:solidFill>
                <a:schemeClr val="tx2">
                  <a:lumMod val="75000"/>
                </a:schemeClr>
              </a:solidFill>
            </a:endParaRPr>
          </a:p>
        </p:txBody>
      </p:sp>
      <p:pic>
        <p:nvPicPr>
          <p:cNvPr id="9"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69796" y="5402984"/>
            <a:ext cx="2753597" cy="1761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50526" y="5402984"/>
            <a:ext cx="2853689" cy="1853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Прямоугольник 10"/>
          <p:cNvSpPr/>
          <p:nvPr/>
        </p:nvSpPr>
        <p:spPr>
          <a:xfrm>
            <a:off x="68094" y="156340"/>
            <a:ext cx="6123731" cy="1384995"/>
          </a:xfrm>
          <a:prstGeom prst="rect">
            <a:avLst/>
          </a:prstGeom>
        </p:spPr>
        <p:txBody>
          <a:bodyPr wrap="square">
            <a:spAutoFit/>
          </a:bodyPr>
          <a:lstStyle/>
          <a:p>
            <a:pPr algn="ctr"/>
            <a:r>
              <a:rPr lang="ru-RU" sz="1400" b="1" dirty="0">
                <a:solidFill>
                  <a:schemeClr val="tx2">
                    <a:lumMod val="75000"/>
                  </a:schemeClr>
                </a:solidFill>
                <a:latin typeface="Times New Roman"/>
              </a:rPr>
              <a:t>Детский осенний праздник – это море улыбок и веселья. Хоть и говорят, что осень – унылая пора, но дети, как никто другой, способны радоваться золотистым опавшим листьям под ногами и дождичку, под которым так интересно погулять под зонтиком, обув резиновые сапожки и надев дождевик. Вот почему праздник осени в нашем учреждении является одним из самых любимых у воспитанников!</a:t>
            </a:r>
            <a:endParaRPr lang="ru-RU" sz="1400" b="1" dirty="0">
              <a:solidFill>
                <a:schemeClr val="tx2">
                  <a:lumMod val="75000"/>
                </a:schemeClr>
              </a:solidFill>
            </a:endParaRPr>
          </a:p>
        </p:txBody>
      </p:sp>
      <p:sp>
        <p:nvSpPr>
          <p:cNvPr id="12" name="Прямоугольник 11"/>
          <p:cNvSpPr/>
          <p:nvPr/>
        </p:nvSpPr>
        <p:spPr>
          <a:xfrm>
            <a:off x="307337" y="3110049"/>
            <a:ext cx="4824847" cy="523220"/>
          </a:xfrm>
          <a:prstGeom prst="rect">
            <a:avLst/>
          </a:prstGeom>
        </p:spPr>
        <p:txBody>
          <a:bodyPr wrap="none">
            <a:spAutoFit/>
          </a:bodyPr>
          <a:lstStyle/>
          <a:p>
            <a:pPr lvl="0" algn="ctr"/>
            <a:r>
              <a:rPr lang="ru-RU" sz="1400" b="1" dirty="0" smtClean="0">
                <a:solidFill>
                  <a:srgbClr val="1F497D">
                    <a:lumMod val="75000"/>
                  </a:srgbClr>
                </a:solidFill>
                <a:latin typeface="Times New Roman"/>
              </a:rPr>
              <a:t>Кого только не встретишь в нашем осеннем лесу!</a:t>
            </a:r>
          </a:p>
          <a:p>
            <a:pPr lvl="0" algn="ctr"/>
            <a:r>
              <a:rPr lang="ru-RU" sz="1400" b="1" dirty="0" smtClean="0">
                <a:solidFill>
                  <a:srgbClr val="1F497D">
                    <a:lumMod val="75000"/>
                  </a:srgbClr>
                </a:solidFill>
                <a:latin typeface="Times New Roman"/>
              </a:rPr>
              <a:t>И ежика, и Прогноза Погоды, который вечно все путает..</a:t>
            </a:r>
            <a:endParaRPr lang="ru-RU" sz="1400" b="1" dirty="0">
              <a:solidFill>
                <a:srgbClr val="1F497D">
                  <a:lumMod val="75000"/>
                </a:srgbClr>
              </a:solidFill>
            </a:endParaRPr>
          </a:p>
        </p:txBody>
      </p:sp>
      <p:pic>
        <p:nvPicPr>
          <p:cNvPr id="2053" name="Picture 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7870" y="3637497"/>
            <a:ext cx="2793950" cy="13555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29959" y="3661186"/>
            <a:ext cx="2745122" cy="1331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Прямоугольник 22"/>
          <p:cNvSpPr/>
          <p:nvPr/>
        </p:nvSpPr>
        <p:spPr>
          <a:xfrm>
            <a:off x="50465" y="5007847"/>
            <a:ext cx="5907856" cy="2031325"/>
          </a:xfrm>
          <a:prstGeom prst="rect">
            <a:avLst/>
          </a:prstGeom>
        </p:spPr>
        <p:txBody>
          <a:bodyPr wrap="square">
            <a:spAutoFit/>
          </a:bodyPr>
          <a:lstStyle/>
          <a:p>
            <a:pPr lvl="0" algn="ctr"/>
            <a:r>
              <a:rPr lang="ru-RU" sz="1400" b="1" dirty="0" smtClean="0">
                <a:solidFill>
                  <a:srgbClr val="1F497D">
                    <a:lumMod val="75000"/>
                  </a:srgbClr>
                </a:solidFill>
                <a:latin typeface="Times New Roman"/>
              </a:rPr>
              <a:t>Захватывающие сценарии, подготовленные музыкальным руководителем</a:t>
            </a:r>
          </a:p>
          <a:p>
            <a:pPr lvl="0" algn="ctr"/>
            <a:r>
              <a:rPr lang="ru-RU" sz="1400" b="1" dirty="0" smtClean="0">
                <a:solidFill>
                  <a:srgbClr val="1F497D">
                    <a:lumMod val="75000"/>
                  </a:srgbClr>
                </a:solidFill>
                <a:latin typeface="Times New Roman"/>
              </a:rPr>
              <a:t> Бугаенко Ларисой Валерьевной, не оставили ни одного ребенка детского сада равнодушным! Дети с удовольствием водили хороводы, соревновались в эстафетах по сбору овощей и фруктов, отгадывали осенние загадки,</a:t>
            </a:r>
            <a:br>
              <a:rPr lang="ru-RU" sz="1400" b="1" dirty="0" smtClean="0">
                <a:solidFill>
                  <a:srgbClr val="1F497D">
                    <a:lumMod val="75000"/>
                  </a:srgbClr>
                </a:solidFill>
                <a:latin typeface="Times New Roman"/>
              </a:rPr>
            </a:br>
            <a:r>
              <a:rPr lang="ru-RU" sz="1400" b="1" dirty="0" smtClean="0">
                <a:solidFill>
                  <a:srgbClr val="1F497D">
                    <a:lumMod val="75000"/>
                  </a:srgbClr>
                </a:solidFill>
                <a:latin typeface="Times New Roman"/>
              </a:rPr>
              <a:t> танцевали под веселым дождиком, путешествовали по осеннему лесу. Но главным ярким сюрпризным моментом всегда является, конечно же, появление Осени со своими вкусными дарами в корзинке. </a:t>
            </a:r>
            <a:endParaRPr lang="ru-RU" sz="1400" b="1" dirty="0">
              <a:solidFill>
                <a:srgbClr val="1F497D">
                  <a:lumMod val="75000"/>
                </a:srgbClr>
              </a:solidFill>
            </a:endParaRPr>
          </a:p>
        </p:txBody>
      </p:sp>
      <p:pic>
        <p:nvPicPr>
          <p:cNvPr id="2056" name="Picture 8"/>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312456" y="7063892"/>
            <a:ext cx="3383874" cy="1641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Прямоугольник 12"/>
          <p:cNvSpPr/>
          <p:nvPr/>
        </p:nvSpPr>
        <p:spPr>
          <a:xfrm>
            <a:off x="118187" y="8994106"/>
            <a:ext cx="6400800" cy="523220"/>
          </a:xfrm>
          <a:prstGeom prst="rect">
            <a:avLst/>
          </a:prstGeom>
        </p:spPr>
        <p:txBody>
          <a:bodyPr>
            <a:spAutoFit/>
          </a:bodyPr>
          <a:lstStyle/>
          <a:p>
            <a:r>
              <a:rPr lang="ru-RU" sz="1400" b="1" dirty="0" smtClean="0">
                <a:solidFill>
                  <a:srgbClr val="1F497D">
                    <a:lumMod val="75000"/>
                  </a:srgbClr>
                </a:solidFill>
                <a:latin typeface="Times New Roman"/>
              </a:rPr>
              <a:t>Спасибо большое осени за такие красивые, уютные  праздники в такую унылую погоду, а мы с нетерпением будем ждать новогодних чудес…</a:t>
            </a:r>
            <a:endParaRPr lang="ru-RU" dirty="0"/>
          </a:p>
        </p:txBody>
      </p:sp>
    </p:spTree>
    <p:extLst>
      <p:ext uri="{BB962C8B-B14F-4D97-AF65-F5344CB8AC3E}">
        <p14:creationId xmlns:p14="http://schemas.microsoft.com/office/powerpoint/2010/main" val="39285558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84" y="0"/>
            <a:ext cx="12868284" cy="960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AutoShape 37" descr="https://img2.freepng.ru/20180618/xpg/kisspng-toy-balloon-birthday-clip-art-number-balloon-5b27c78e82c766.5359879215293336465357.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 name="AutoShape 39" descr="https://banner2.cleanpng.com/20171128/098/balloons-transparent-clip-art-image-5a1d0145e3ab22.1494307615118503099325.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TextBox 11"/>
          <p:cNvSpPr txBox="1"/>
          <p:nvPr/>
        </p:nvSpPr>
        <p:spPr>
          <a:xfrm>
            <a:off x="3122644" y="3000400"/>
            <a:ext cx="184731" cy="477054"/>
          </a:xfrm>
          <a:prstGeom prst="rect">
            <a:avLst/>
          </a:prstGeom>
          <a:noFill/>
        </p:spPr>
        <p:txBody>
          <a:bodyPr wrap="none" rtlCol="0">
            <a:spAutoFit/>
          </a:bodyPr>
          <a:lstStyle/>
          <a:p>
            <a:endParaRPr lang="ru-RU" dirty="0"/>
          </a:p>
        </p:txBody>
      </p:sp>
      <p:pic>
        <p:nvPicPr>
          <p:cNvPr id="3074" name="Picture 2" descr="F:\на газету\IMG-20201113-WA002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76" y="266647"/>
            <a:ext cx="3012924" cy="146173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F:\на газету\IMG-20201113-WA004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69029" y="6283814"/>
            <a:ext cx="2002788" cy="113767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на газету\IMG-20201113-WA005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29437" y="8118888"/>
            <a:ext cx="2061283" cy="1257529"/>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F:\на газету\IMG-20201113-WA005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16596" y="7644261"/>
            <a:ext cx="2060117" cy="125897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F:\РАБОТА\СЕМИНАР\фото для баннера\снизу центры в детском саду\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60079" y="2671274"/>
            <a:ext cx="1512168" cy="17504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F:\РАБОТА\СЕМИНАР\фото для баннера\снизу центры в детском саду\5.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25913" y="1480496"/>
            <a:ext cx="2006925" cy="149421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РАБОТА\СЕМИНАР\фото для баннера\снизу центры в детском саду\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09537" y="4373977"/>
            <a:ext cx="1321643" cy="165618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F:\РАБОТА\СЕМИНАР\фото для баннера\снизу центры в детском саду\7.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375042" y="4591237"/>
            <a:ext cx="2282243" cy="140678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РАБОТА\СЕМИНАР\фото для баннера\снизу центры в детском саду\6.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950658" y="2823590"/>
            <a:ext cx="2376264" cy="148598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215009" y="249798"/>
            <a:ext cx="2568450" cy="14260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236312" y="1893275"/>
            <a:ext cx="3161401" cy="1633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Прямоугольник 5"/>
          <p:cNvSpPr/>
          <p:nvPr/>
        </p:nvSpPr>
        <p:spPr>
          <a:xfrm>
            <a:off x="460375" y="3657598"/>
            <a:ext cx="5156721" cy="3754874"/>
          </a:xfrm>
          <a:prstGeom prst="rect">
            <a:avLst/>
          </a:prstGeom>
        </p:spPr>
        <p:txBody>
          <a:bodyPr wrap="square">
            <a:spAutoFit/>
          </a:bodyPr>
          <a:lstStyle/>
          <a:p>
            <a:pPr algn="ctr"/>
            <a:r>
              <a:rPr lang="ru-RU" sz="1400" b="1" dirty="0" smtClean="0">
                <a:solidFill>
                  <a:schemeClr val="tx2">
                    <a:lumMod val="75000"/>
                  </a:schemeClr>
                </a:solidFill>
                <a:latin typeface="Times New Roman"/>
              </a:rPr>
              <a:t>В рамках недели гражданской обороны, </a:t>
            </a:r>
          </a:p>
          <a:p>
            <a:pPr algn="ctr"/>
            <a:r>
              <a:rPr lang="ru-RU" sz="1400" b="1" dirty="0" smtClean="0">
                <a:solidFill>
                  <a:schemeClr val="tx2">
                    <a:lumMod val="75000"/>
                  </a:schemeClr>
                </a:solidFill>
                <a:latin typeface="Times New Roman"/>
              </a:rPr>
              <a:t>инструктором по физической культуре Дроздовой Анастасией Ивановной, совместно с воспитателем подготовительной к школе группы </a:t>
            </a:r>
            <a:r>
              <a:rPr lang="ru-RU" sz="1400" b="1" dirty="0" err="1" smtClean="0">
                <a:solidFill>
                  <a:schemeClr val="tx2">
                    <a:lumMod val="75000"/>
                  </a:schemeClr>
                </a:solidFill>
                <a:latin typeface="Times New Roman"/>
              </a:rPr>
              <a:t>Ахунзяновой</a:t>
            </a:r>
            <a:r>
              <a:rPr lang="ru-RU" sz="1400" b="1" dirty="0" smtClean="0">
                <a:solidFill>
                  <a:schemeClr val="tx2">
                    <a:lumMod val="75000"/>
                  </a:schemeClr>
                </a:solidFill>
                <a:latin typeface="Times New Roman"/>
              </a:rPr>
              <a:t> </a:t>
            </a:r>
            <a:r>
              <a:rPr lang="ru-RU" sz="1400" b="1" dirty="0" err="1" smtClean="0">
                <a:solidFill>
                  <a:schemeClr val="tx2">
                    <a:lumMod val="75000"/>
                  </a:schemeClr>
                </a:solidFill>
                <a:latin typeface="Times New Roman"/>
              </a:rPr>
              <a:t>Зилией</a:t>
            </a:r>
            <a:r>
              <a:rPr lang="ru-RU" sz="1400" b="1" dirty="0" smtClean="0">
                <a:solidFill>
                  <a:schemeClr val="tx2">
                    <a:lumMod val="75000"/>
                  </a:schemeClr>
                </a:solidFill>
                <a:latin typeface="Times New Roman"/>
              </a:rPr>
              <a:t> </a:t>
            </a:r>
            <a:r>
              <a:rPr lang="ru-RU" sz="1400" b="1" dirty="0" err="1" smtClean="0">
                <a:solidFill>
                  <a:schemeClr val="tx2">
                    <a:lumMod val="75000"/>
                  </a:schemeClr>
                </a:solidFill>
                <a:latin typeface="Times New Roman"/>
              </a:rPr>
              <a:t>Радиковной</a:t>
            </a:r>
            <a:r>
              <a:rPr lang="ru-RU" sz="1400" b="1" dirty="0" smtClean="0">
                <a:solidFill>
                  <a:schemeClr val="tx2">
                    <a:lumMod val="75000"/>
                  </a:schemeClr>
                </a:solidFill>
                <a:latin typeface="Times New Roman"/>
              </a:rPr>
              <a:t>, было проведено мероприятие «О безопасности не забывай - здоровым вырастай!».  В ходе подобных мероприятий у детей закрепляются навыки и  </a:t>
            </a:r>
            <a:r>
              <a:rPr lang="ru-RU" sz="1400" b="1" dirty="0">
                <a:solidFill>
                  <a:schemeClr val="tx2">
                    <a:lumMod val="75000"/>
                  </a:schemeClr>
                </a:solidFill>
                <a:latin typeface="Times New Roman"/>
              </a:rPr>
              <a:t>действия в чрезвычайных ситуациях через эстафеты. </a:t>
            </a:r>
            <a:r>
              <a:rPr lang="ru-RU" sz="1400" b="1" dirty="0" smtClean="0">
                <a:solidFill>
                  <a:schemeClr val="tx2">
                    <a:lumMod val="75000"/>
                  </a:schemeClr>
                </a:solidFill>
                <a:latin typeface="Times New Roman"/>
              </a:rPr>
              <a:t>Развиваются </a:t>
            </a:r>
            <a:r>
              <a:rPr lang="ru-RU" sz="1400" b="1" dirty="0">
                <a:solidFill>
                  <a:schemeClr val="tx2">
                    <a:lumMod val="75000"/>
                  </a:schemeClr>
                </a:solidFill>
                <a:latin typeface="Times New Roman"/>
              </a:rPr>
              <a:t>физические качества: </a:t>
            </a:r>
            <a:r>
              <a:rPr lang="ru-RU" sz="1400" b="1" dirty="0" smtClean="0">
                <a:solidFill>
                  <a:schemeClr val="tx2">
                    <a:lumMod val="75000"/>
                  </a:schemeClr>
                </a:solidFill>
                <a:latin typeface="Times New Roman"/>
              </a:rPr>
              <a:t>быстрота, </a:t>
            </a:r>
            <a:r>
              <a:rPr lang="ru-RU" sz="1400" b="1" dirty="0">
                <a:solidFill>
                  <a:schemeClr val="tx2">
                    <a:lumMod val="75000"/>
                  </a:schemeClr>
                </a:solidFill>
                <a:latin typeface="Times New Roman"/>
              </a:rPr>
              <a:t>ловкость, </a:t>
            </a:r>
            <a:r>
              <a:rPr lang="ru-RU" sz="1400" b="1" dirty="0" smtClean="0">
                <a:solidFill>
                  <a:schemeClr val="tx2">
                    <a:lumMod val="75000"/>
                  </a:schemeClr>
                </a:solidFill>
                <a:latin typeface="Times New Roman"/>
              </a:rPr>
              <a:t>сила. Воспитывается </a:t>
            </a:r>
            <a:r>
              <a:rPr lang="ru-RU" sz="1400" b="1" dirty="0">
                <a:solidFill>
                  <a:schemeClr val="tx2">
                    <a:lumMod val="75000"/>
                  </a:schemeClr>
                </a:solidFill>
                <a:latin typeface="Times New Roman"/>
              </a:rPr>
              <a:t>чувство ответственности, дисциплинированность, собранность в критических ситуациях, </a:t>
            </a:r>
            <a:r>
              <a:rPr lang="ru-RU" sz="1400" b="1" dirty="0" smtClean="0">
                <a:solidFill>
                  <a:schemeClr val="tx2">
                    <a:lumMod val="75000"/>
                  </a:schemeClr>
                </a:solidFill>
                <a:latin typeface="Times New Roman"/>
              </a:rPr>
              <a:t>взаимопомощь. </a:t>
            </a:r>
            <a:endParaRPr lang="ru-RU" sz="1400" b="1" dirty="0">
              <a:solidFill>
                <a:schemeClr val="tx2">
                  <a:lumMod val="75000"/>
                </a:schemeClr>
              </a:solidFill>
            </a:endParaRPr>
          </a:p>
          <a:p>
            <a:pPr algn="ctr"/>
            <a:r>
              <a:rPr lang="ru-RU" sz="1400" b="1" dirty="0" smtClean="0">
                <a:solidFill>
                  <a:schemeClr val="tx2">
                    <a:lumMod val="75000"/>
                  </a:schemeClr>
                </a:solidFill>
                <a:latin typeface="Times New Roman"/>
              </a:rPr>
              <a:t>С целью знакомства </a:t>
            </a:r>
            <a:r>
              <a:rPr lang="ru-RU" sz="1400" b="1" dirty="0">
                <a:solidFill>
                  <a:schemeClr val="tx2">
                    <a:lumMod val="75000"/>
                  </a:schemeClr>
                </a:solidFill>
                <a:latin typeface="Times New Roman"/>
              </a:rPr>
              <a:t>детей с понятием </a:t>
            </a:r>
            <a:r>
              <a:rPr lang="ru-RU" sz="1400" b="1" dirty="0" smtClean="0">
                <a:solidFill>
                  <a:schemeClr val="tx2">
                    <a:lumMod val="75000"/>
                  </a:schemeClr>
                </a:solidFill>
                <a:latin typeface="Times New Roman"/>
              </a:rPr>
              <a:t>«Пожарная безопасность», был приглашен сотрудник пожарной части, он рассказал как правильно </a:t>
            </a:r>
            <a:r>
              <a:rPr lang="ru-RU" sz="1400" b="1" dirty="0">
                <a:solidFill>
                  <a:schemeClr val="tx2">
                    <a:lumMod val="75000"/>
                  </a:schemeClr>
                </a:solidFill>
                <a:latin typeface="Times New Roman"/>
              </a:rPr>
              <a:t>действовать во время </a:t>
            </a:r>
            <a:r>
              <a:rPr lang="ru-RU" sz="1400" b="1" dirty="0" smtClean="0">
                <a:solidFill>
                  <a:schemeClr val="tx2">
                    <a:lumMod val="75000"/>
                  </a:schemeClr>
                </a:solidFill>
                <a:latin typeface="Times New Roman"/>
              </a:rPr>
              <a:t>возникновения чрезвычайной ситуации, какие опасности могут подстерегать при неправильном обращении с огнем.</a:t>
            </a:r>
            <a:endParaRPr lang="ru-RU" sz="1400" b="1" dirty="0">
              <a:solidFill>
                <a:schemeClr val="tx2">
                  <a:lumMod val="75000"/>
                </a:schemeClr>
              </a:solidFill>
            </a:endParaRPr>
          </a:p>
        </p:txBody>
      </p:sp>
      <p:pic>
        <p:nvPicPr>
          <p:cNvPr id="1029" name="Picture 5"/>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64036" y="7608912"/>
            <a:ext cx="3069701" cy="1623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331783" y="7644261"/>
            <a:ext cx="2730951" cy="1552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Прямоугольник 6"/>
          <p:cNvSpPr/>
          <p:nvPr/>
        </p:nvSpPr>
        <p:spPr>
          <a:xfrm>
            <a:off x="6609536" y="7937"/>
            <a:ext cx="6052765" cy="1384995"/>
          </a:xfrm>
          <a:prstGeom prst="rect">
            <a:avLst/>
          </a:prstGeom>
        </p:spPr>
        <p:txBody>
          <a:bodyPr wrap="square">
            <a:spAutoFit/>
          </a:bodyPr>
          <a:lstStyle/>
          <a:p>
            <a:pPr algn="ctr"/>
            <a:r>
              <a:rPr lang="ru-RU" sz="1400" b="1" dirty="0">
                <a:solidFill>
                  <a:schemeClr val="tx2">
                    <a:lumMod val="75000"/>
                  </a:schemeClr>
                </a:solidFill>
                <a:latin typeface="Times New Roman" panose="02020603050405020304" pitchFamily="18" charset="0"/>
                <a:cs typeface="Times New Roman" panose="02020603050405020304" pitchFamily="18" charset="0"/>
              </a:rPr>
              <a:t>Создавая развивающую среду </a:t>
            </a: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для детей,  наш детский сад всегда стремится </a:t>
            </a:r>
            <a:r>
              <a:rPr lang="ru-RU" sz="1400" b="1" dirty="0">
                <a:solidFill>
                  <a:schemeClr val="tx2">
                    <a:lumMod val="75000"/>
                  </a:schemeClr>
                </a:solidFill>
                <a:latin typeface="Times New Roman" panose="02020603050405020304" pitchFamily="18" charset="0"/>
                <a:cs typeface="Times New Roman" panose="02020603050405020304" pitchFamily="18" charset="0"/>
              </a:rPr>
              <a:t>к тому, чтобы окружающая обстановка была комфортной, эстетичной, вызывала, прежде всего, стремление к самостоятельной деятельности. В соответствии с программой, возрастными и индивидуальными особенностями детей  </a:t>
            </a: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оборудованы игровые</a:t>
            </a:r>
            <a:r>
              <a:rPr lang="ru-RU" sz="1400" b="1" dirty="0">
                <a:solidFill>
                  <a:schemeClr val="tx2">
                    <a:lumMod val="75000"/>
                  </a:schemeClr>
                </a:solidFill>
                <a:latin typeface="Times New Roman" panose="02020603050405020304" pitchFamily="18" charset="0"/>
                <a:cs typeface="Times New Roman" panose="02020603050405020304" pitchFamily="18" charset="0"/>
              </a:rPr>
              <a:t> </a:t>
            </a: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и развивающие центры</a:t>
            </a:r>
            <a:r>
              <a:rPr lang="ru-RU" sz="1400" b="1" dirty="0">
                <a:solidFill>
                  <a:schemeClr val="tx2">
                    <a:lumMod val="75000"/>
                  </a:schemeClr>
                </a:solidFill>
                <a:latin typeface="Times New Roman" panose="02020603050405020304" pitchFamily="18" charset="0"/>
                <a:cs typeface="Times New Roman" panose="02020603050405020304" pitchFamily="18" charset="0"/>
              </a:rPr>
              <a:t>.</a:t>
            </a:r>
          </a:p>
        </p:txBody>
      </p:sp>
      <p:sp>
        <p:nvSpPr>
          <p:cNvPr id="8" name="TextBox 7"/>
          <p:cNvSpPr txBox="1"/>
          <p:nvPr/>
        </p:nvSpPr>
        <p:spPr>
          <a:xfrm>
            <a:off x="8771465" y="1315784"/>
            <a:ext cx="4050662" cy="1477328"/>
          </a:xfrm>
          <a:prstGeom prst="rect">
            <a:avLst/>
          </a:prstGeom>
          <a:noFill/>
        </p:spPr>
        <p:txBody>
          <a:bodyPr wrap="square" rtlCol="0">
            <a:spAutoFit/>
          </a:bodyPr>
          <a:lstStyle/>
          <a:p>
            <a:pPr algn="ctr"/>
            <a:r>
              <a:rPr lang="ru-RU" sz="1600" b="1" u="sng" dirty="0" smtClean="0">
                <a:solidFill>
                  <a:schemeClr val="tx2">
                    <a:lumMod val="75000"/>
                  </a:schemeClr>
                </a:solidFill>
                <a:latin typeface="Times New Roman" panose="02020603050405020304" pitchFamily="18" charset="0"/>
                <a:cs typeface="Times New Roman" panose="02020603050405020304" pitchFamily="18" charset="0"/>
              </a:rPr>
              <a:t>Центр музыкального </a:t>
            </a:r>
          </a:p>
          <a:p>
            <a:pPr algn="ctr"/>
            <a:r>
              <a:rPr lang="ru-RU" sz="1600" b="1" u="sng" dirty="0" smtClean="0">
                <a:solidFill>
                  <a:schemeClr val="tx2">
                    <a:lumMod val="75000"/>
                  </a:schemeClr>
                </a:solidFill>
                <a:latin typeface="Times New Roman" panose="02020603050405020304" pitchFamily="18" charset="0"/>
                <a:cs typeface="Times New Roman" panose="02020603050405020304" pitchFamily="18" charset="0"/>
              </a:rPr>
              <a:t>и физического развития</a:t>
            </a:r>
            <a:r>
              <a:rPr lang="ru-RU" sz="1600" b="1" u="sng" dirty="0">
                <a:solidFill>
                  <a:schemeClr val="tx2">
                    <a:lumMod val="75000"/>
                  </a:schemeClr>
                </a:solidFill>
                <a:latin typeface="Times New Roman" panose="02020603050405020304" pitchFamily="18" charset="0"/>
                <a:cs typeface="Times New Roman" panose="02020603050405020304" pitchFamily="18" charset="0"/>
              </a:rPr>
              <a:t> </a:t>
            </a:r>
            <a:r>
              <a:rPr lang="ru-RU" sz="1600" b="1" u="sng" dirty="0" smtClean="0">
                <a:solidFill>
                  <a:schemeClr val="tx2">
                    <a:lumMod val="75000"/>
                  </a:schemeClr>
                </a:solidFill>
                <a:latin typeface="Times New Roman" panose="02020603050405020304" pitchFamily="18" charset="0"/>
                <a:cs typeface="Times New Roman" panose="02020603050405020304" pitchFamily="18" charset="0"/>
              </a:rPr>
              <a:t>детей, уголок ПДД</a:t>
            </a: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 которые пользуются большой</a:t>
            </a:r>
          </a:p>
          <a:p>
            <a:pPr algn="ct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 </a:t>
            </a:r>
            <a:r>
              <a:rPr lang="ru-RU" sz="1400" b="1" dirty="0">
                <a:solidFill>
                  <a:schemeClr val="tx2">
                    <a:lumMod val="75000"/>
                  </a:schemeClr>
                </a:solidFill>
                <a:latin typeface="Times New Roman" panose="02020603050405020304" pitchFamily="18" charset="0"/>
                <a:cs typeface="Times New Roman" panose="02020603050405020304" pitchFamily="18" charset="0"/>
              </a:rPr>
              <a:t>популярностью у детей, поскольку </a:t>
            </a: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реализует</a:t>
            </a:r>
          </a:p>
          <a:p>
            <a:pPr algn="ct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 </a:t>
            </a:r>
            <a:r>
              <a:rPr lang="ru-RU" sz="1400" b="1" dirty="0">
                <a:solidFill>
                  <a:schemeClr val="tx2">
                    <a:lumMod val="75000"/>
                  </a:schemeClr>
                </a:solidFill>
                <a:latin typeface="Times New Roman" panose="02020603050405020304" pitchFamily="18" charset="0"/>
                <a:cs typeface="Times New Roman" panose="02020603050405020304" pitchFamily="18" charset="0"/>
              </a:rPr>
              <a:t>их потребность в двигательной </a:t>
            </a: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 и музыкальной активности</a:t>
            </a:r>
            <a:r>
              <a:rPr lang="ru-RU" sz="1400" b="1" dirty="0">
                <a:solidFill>
                  <a:schemeClr val="tx2">
                    <a:lumMod val="75000"/>
                  </a:schemeClr>
                </a:solidFill>
                <a:latin typeface="Times New Roman" panose="02020603050405020304" pitchFamily="18" charset="0"/>
                <a:cs typeface="Times New Roman" panose="02020603050405020304" pitchFamily="18" charset="0"/>
              </a:rPr>
              <a:t>.</a:t>
            </a:r>
          </a:p>
        </p:txBody>
      </p:sp>
      <p:sp>
        <p:nvSpPr>
          <p:cNvPr id="9" name="Прямоугольник 8"/>
          <p:cNvSpPr/>
          <p:nvPr/>
        </p:nvSpPr>
        <p:spPr>
          <a:xfrm>
            <a:off x="7893060" y="4263581"/>
            <a:ext cx="2481981" cy="2062103"/>
          </a:xfrm>
          <a:prstGeom prst="rect">
            <a:avLst/>
          </a:prstGeom>
        </p:spPr>
        <p:txBody>
          <a:bodyPr wrap="square">
            <a:spAutoFit/>
          </a:bodyPr>
          <a:lstStyle/>
          <a:p>
            <a:pPr algn="ctr"/>
            <a:r>
              <a:rPr lang="ru-RU" sz="1400" b="1" dirty="0">
                <a:solidFill>
                  <a:schemeClr val="tx2">
                    <a:lumMod val="75000"/>
                  </a:schemeClr>
                </a:solidFill>
                <a:latin typeface="Times New Roman" panose="02020603050405020304" pitchFamily="18" charset="0"/>
                <a:cs typeface="Times New Roman" panose="02020603050405020304" pitchFamily="18" charset="0"/>
              </a:rPr>
              <a:t>Работа в детском саду </a:t>
            </a:r>
            <a:r>
              <a:rPr lang="ru-RU" sz="1600" b="1" u="sng" dirty="0" smtClean="0">
                <a:solidFill>
                  <a:schemeClr val="tx2">
                    <a:lumMod val="75000"/>
                  </a:schemeClr>
                </a:solidFill>
                <a:latin typeface="Times New Roman" panose="02020603050405020304" pitchFamily="18" charset="0"/>
                <a:cs typeface="Times New Roman" panose="02020603050405020304" pitchFamily="18" charset="0"/>
              </a:rPr>
              <a:t>речевом центре </a:t>
            </a: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способствует</a:t>
            </a:r>
            <a:r>
              <a:rPr lang="ru-RU" sz="1400" b="1" dirty="0">
                <a:solidFill>
                  <a:schemeClr val="tx2">
                    <a:lumMod val="75000"/>
                  </a:schemeClr>
                </a:solidFill>
                <a:latin typeface="Times New Roman" panose="02020603050405020304" pitchFamily="18" charset="0"/>
                <a:cs typeface="Times New Roman" panose="02020603050405020304" pitchFamily="18" charset="0"/>
              </a:rPr>
              <a:t> </a:t>
            </a: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развитию всех </a:t>
            </a:r>
            <a:r>
              <a:rPr lang="ru-RU" sz="1400" b="1" dirty="0">
                <a:solidFill>
                  <a:schemeClr val="tx2">
                    <a:lumMod val="75000"/>
                  </a:schemeClr>
                </a:solidFill>
                <a:latin typeface="Times New Roman" panose="02020603050405020304" pitchFamily="18" charset="0"/>
                <a:cs typeface="Times New Roman" panose="02020603050405020304" pitchFamily="18" charset="0"/>
              </a:rPr>
              <a:t>сторон речевой системы: это </a:t>
            </a: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и обогащение </a:t>
            </a:r>
            <a:r>
              <a:rPr lang="ru-RU" sz="1400" b="1" dirty="0">
                <a:solidFill>
                  <a:schemeClr val="tx2">
                    <a:lumMod val="75000"/>
                  </a:schemeClr>
                </a:solidFill>
                <a:latin typeface="Times New Roman" panose="02020603050405020304" pitchFamily="18" charset="0"/>
                <a:cs typeface="Times New Roman" panose="02020603050405020304" pitchFamily="18" charset="0"/>
              </a:rPr>
              <a:t>словарного запаса, дети учатся правильно строить высказывания, пересказывать текст.</a:t>
            </a:r>
          </a:p>
        </p:txBody>
      </p:sp>
      <p:sp>
        <p:nvSpPr>
          <p:cNvPr id="10" name="Прямоугольник 9"/>
          <p:cNvSpPr/>
          <p:nvPr/>
        </p:nvSpPr>
        <p:spPr>
          <a:xfrm>
            <a:off x="8776713" y="6269455"/>
            <a:ext cx="4154452" cy="1815882"/>
          </a:xfrm>
          <a:prstGeom prst="rect">
            <a:avLst/>
          </a:prstGeom>
        </p:spPr>
        <p:txBody>
          <a:bodyPr wrap="square">
            <a:spAutoFit/>
          </a:bodyPr>
          <a:lstStyle/>
          <a:p>
            <a:pPr algn="ctr"/>
            <a:r>
              <a:rPr lang="ru-RU" sz="1400" b="1" u="sng" dirty="0">
                <a:solidFill>
                  <a:schemeClr val="tx2">
                    <a:lumMod val="75000"/>
                  </a:schemeClr>
                </a:solidFill>
                <a:latin typeface="Times New Roman" panose="02020603050405020304" pitchFamily="18" charset="0"/>
                <a:cs typeface="Times New Roman" panose="02020603050405020304" pitchFamily="18" charset="0"/>
              </a:rPr>
              <a:t>Центр сенсорного развития</a:t>
            </a:r>
            <a:r>
              <a:rPr lang="ru-RU" sz="1400" b="1" dirty="0">
                <a:solidFill>
                  <a:schemeClr val="tx2">
                    <a:lumMod val="75000"/>
                  </a:schemeClr>
                </a:solidFill>
                <a:latin typeface="Times New Roman" panose="02020603050405020304" pitchFamily="18" charset="0"/>
                <a:cs typeface="Times New Roman" panose="02020603050405020304" pitchFamily="18" charset="0"/>
              </a:rPr>
              <a:t> несёт в себе следующие функции:</a:t>
            </a:r>
          </a:p>
          <a:p>
            <a:pPr algn="ctr"/>
            <a:r>
              <a:rPr lang="ru-RU" sz="1400" b="1" dirty="0">
                <a:solidFill>
                  <a:schemeClr val="tx2">
                    <a:lumMod val="75000"/>
                  </a:schemeClr>
                </a:solidFill>
                <a:latin typeface="Times New Roman" panose="02020603050405020304" pitchFamily="18" charset="0"/>
                <a:cs typeface="Times New Roman" panose="02020603050405020304" pitchFamily="18" charset="0"/>
              </a:rPr>
              <a:t>- стимуляция </a:t>
            </a: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сенсорных функций</a:t>
            </a:r>
            <a:r>
              <a:rPr lang="ru-RU" sz="1400" b="1" dirty="0">
                <a:solidFill>
                  <a:schemeClr val="tx2">
                    <a:lumMod val="75000"/>
                  </a:schemeClr>
                </a:solidFill>
                <a:latin typeface="Times New Roman" panose="02020603050405020304" pitchFamily="18" charset="0"/>
                <a:cs typeface="Times New Roman" panose="02020603050405020304" pitchFamily="18" charset="0"/>
              </a:rPr>
              <a:t> </a:t>
            </a:r>
            <a:r>
              <a:rPr lang="ru-RU" sz="1400" b="1" dirty="0" smtClean="0">
                <a:solidFill>
                  <a:schemeClr val="tx2">
                    <a:lumMod val="75000"/>
                  </a:schemeClr>
                </a:solidFill>
                <a:latin typeface="Times New Roman" panose="02020603050405020304" pitchFamily="18" charset="0"/>
                <a:cs typeface="Times New Roman" panose="02020603050405020304" pitchFamily="18" charset="0"/>
              </a:rPr>
              <a:t>,</a:t>
            </a:r>
            <a:endParaRPr lang="ru-RU" sz="1400" b="1" dirty="0">
              <a:solidFill>
                <a:schemeClr val="tx2">
                  <a:lumMod val="75000"/>
                </a:schemeClr>
              </a:solidFill>
              <a:latin typeface="Times New Roman" panose="02020603050405020304" pitchFamily="18" charset="0"/>
              <a:cs typeface="Times New Roman" panose="02020603050405020304" pitchFamily="18" charset="0"/>
            </a:endParaRPr>
          </a:p>
          <a:p>
            <a:pPr algn="ctr"/>
            <a:r>
              <a:rPr lang="ru-RU" sz="1400" b="1" dirty="0">
                <a:solidFill>
                  <a:schemeClr val="tx2">
                    <a:lumMod val="75000"/>
                  </a:schemeClr>
                </a:solidFill>
                <a:latin typeface="Times New Roman" panose="02020603050405020304" pitchFamily="18" charset="0"/>
                <a:cs typeface="Times New Roman" panose="02020603050405020304" pitchFamily="18" charset="0"/>
              </a:rPr>
              <a:t>-развитие мелкой моторики рук;</a:t>
            </a:r>
          </a:p>
          <a:p>
            <a:pPr algn="ctr"/>
            <a:r>
              <a:rPr lang="ru-RU" sz="1400" b="1" dirty="0">
                <a:solidFill>
                  <a:schemeClr val="tx2">
                    <a:lumMod val="75000"/>
                  </a:schemeClr>
                </a:solidFill>
                <a:latin typeface="Times New Roman" panose="02020603050405020304" pitchFamily="18" charset="0"/>
                <a:cs typeface="Times New Roman" panose="02020603050405020304" pitchFamily="18" charset="0"/>
              </a:rPr>
              <a:t>-снятие мышечного и эмоционального напряжения;</a:t>
            </a:r>
          </a:p>
          <a:p>
            <a:pPr algn="ctr"/>
            <a:r>
              <a:rPr lang="ru-RU" sz="1400" b="1" dirty="0">
                <a:solidFill>
                  <a:schemeClr val="tx2">
                    <a:lumMod val="75000"/>
                  </a:schemeClr>
                </a:solidFill>
                <a:latin typeface="Times New Roman" panose="02020603050405020304" pitchFamily="18" charset="0"/>
                <a:cs typeface="Times New Roman" panose="02020603050405020304" pitchFamily="18" charset="0"/>
              </a:rPr>
              <a:t>-активизация процессов мышления, внимания, восприятия, памяти.</a:t>
            </a:r>
            <a:endParaRPr lang="ru-RU" sz="1400" b="1" i="0" dirty="0">
              <a:solidFill>
                <a:schemeClr val="tx2">
                  <a:lumMod val="75000"/>
                </a:schemeClr>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081669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2140</TotalTime>
  <Words>776</Words>
  <Application>Microsoft Office PowerPoint</Application>
  <PresentationFormat>A3 (297x420 мм)</PresentationFormat>
  <Paragraphs>48</Paragraphs>
  <Slides>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Тема Office</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94</cp:revision>
  <dcterms:created xsi:type="dcterms:W3CDTF">2020-09-02T07:34:46Z</dcterms:created>
  <dcterms:modified xsi:type="dcterms:W3CDTF">2020-11-30T08:27:29Z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613979</vt:lpwstr>
  </property>
  <property fmtid="{D5CDD505-2E9C-101B-9397-08002B2CF9AE}" name="NXPowerLiteSettings" pid="3">
    <vt:lpwstr>C7000400038000</vt:lpwstr>
  </property>
  <property fmtid="{D5CDD505-2E9C-101B-9397-08002B2CF9AE}" name="NXPowerLiteVersion" pid="4">
    <vt:lpwstr>S9.0.3</vt:lpwstr>
  </property>
</Properties>
</file>