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8288000" cy="10287000"/>
  <p:notesSz cx="6858000" cy="9144000"/>
  <p:embeddedFontLst>
    <p:embeddedFont>
      <p:font typeface="Days" charset="0"/>
      <p:regular r:id="rId41"/>
    </p:embeddedFont>
    <p:embeddedFont>
      <p:font typeface="Liana" charset="0"/>
      <p:regular r:id="rId42"/>
    </p:embeddedFont>
    <p:embeddedFont>
      <p:font typeface="Calibri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E6E6E6"/>
    <a:srgbClr val="DF128D"/>
    <a:srgbClr val="F39525"/>
    <a:srgbClr val="FFAF1F"/>
    <a:srgbClr val="7B3B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-45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7A1214-EC20-4ED8-B76F-2FF034B93109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6CFE6-6153-4300-AD0F-F7221CA35A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9666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6CFE6-6153-4300-AD0F-F7221CA35A1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0375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6CFE6-6153-4300-AD0F-F7221CA35A1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7106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6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6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6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6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6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6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8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8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8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8.xml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8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8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2.png"/><Relationship Id="rId7" Type="http://schemas.openxmlformats.org/officeDocument/2006/relationships/slide" Target="slide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13.xml"/><Relationship Id="rId10" Type="http://schemas.openxmlformats.org/officeDocument/2006/relationships/slide" Target="slide12.xml"/><Relationship Id="rId4" Type="http://schemas.openxmlformats.org/officeDocument/2006/relationships/image" Target="../media/image3.svg"/><Relationship Id="rId9" Type="http://schemas.openxmlformats.org/officeDocument/2006/relationships/slide" Target="slide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3.svg"/><Relationship Id="rId7" Type="http://schemas.openxmlformats.org/officeDocument/2006/relationships/slide" Target="slide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slide" Target="slide15.xml"/><Relationship Id="rId4" Type="http://schemas.openxmlformats.org/officeDocument/2006/relationships/slide" Target="slide18.xml"/><Relationship Id="rId9" Type="http://schemas.openxmlformats.org/officeDocument/2006/relationships/slide" Target="slide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image" Target="../media/image2.png"/><Relationship Id="rId7" Type="http://schemas.openxmlformats.org/officeDocument/2006/relationships/slide" Target="slide2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openxmlformats.org/officeDocument/2006/relationships/slide" Target="slide23.xml"/><Relationship Id="rId10" Type="http://schemas.openxmlformats.org/officeDocument/2006/relationships/slide" Target="slide26.xml"/><Relationship Id="rId4" Type="http://schemas.openxmlformats.org/officeDocument/2006/relationships/image" Target="../media/image3.svg"/><Relationship Id="rId9" Type="http://schemas.openxmlformats.org/officeDocument/2006/relationships/slide" Target="slide2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image" Target="../media/image3.svg"/><Relationship Id="rId7" Type="http://schemas.openxmlformats.org/officeDocument/2006/relationships/slide" Target="slide3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5" Type="http://schemas.openxmlformats.org/officeDocument/2006/relationships/slide" Target="slide28.xml"/><Relationship Id="rId4" Type="http://schemas.openxmlformats.org/officeDocument/2006/relationships/slide" Target="slide27.xml"/><Relationship Id="rId9" Type="http://schemas.openxmlformats.org/officeDocument/2006/relationships/slide" Target="slide3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image" Target="../media/image3.svg"/><Relationship Id="rId7" Type="http://schemas.openxmlformats.org/officeDocument/2006/relationships/slide" Target="slide3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5.xml"/><Relationship Id="rId5" Type="http://schemas.openxmlformats.org/officeDocument/2006/relationships/slide" Target="slide34.xml"/><Relationship Id="rId4" Type="http://schemas.openxmlformats.org/officeDocument/2006/relationships/slide" Target="slide33.xml"/><Relationship Id="rId9" Type="http://schemas.openxmlformats.org/officeDocument/2006/relationships/slide" Target="slide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50350">
            <a:off x="6588755" y="-2358175"/>
            <a:ext cx="6562811" cy="20090239"/>
          </a:xfrm>
          <a:custGeom>
            <a:avLst/>
            <a:gdLst/>
            <a:ahLst/>
            <a:cxnLst/>
            <a:rect l="l" t="t" r="r" b="b"/>
            <a:pathLst>
              <a:path w="6562811" h="20090239">
                <a:moveTo>
                  <a:pt x="0" y="0"/>
                </a:moveTo>
                <a:lnTo>
                  <a:pt x="6562811" y="0"/>
                </a:lnTo>
                <a:lnTo>
                  <a:pt x="6562811" y="20090239"/>
                </a:lnTo>
                <a:lnTo>
                  <a:pt x="0" y="2009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341918" y="2491098"/>
            <a:ext cx="17056485" cy="1336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99"/>
              </a:lnSpc>
            </a:pPr>
            <a:r>
              <a:rPr lang="en-US" sz="9999" dirty="0">
                <a:solidFill>
                  <a:srgbClr val="7B3B9D"/>
                </a:solidFill>
                <a:latin typeface="Days"/>
              </a:rPr>
              <a:t>БЕЗОПАСНОЕ ЛЕТО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1918" y="3910238"/>
            <a:ext cx="6849225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50"/>
              </a:lnSpc>
              <a:spcBef>
                <a:spcPct val="0"/>
              </a:spcBef>
            </a:pPr>
            <a:r>
              <a:rPr lang="en-US" sz="5000" spc="735" dirty="0" err="1">
                <a:solidFill>
                  <a:srgbClr val="7B3B9D"/>
                </a:solidFill>
                <a:latin typeface="Liana"/>
              </a:rPr>
              <a:t>Развеиваем</a:t>
            </a:r>
            <a:r>
              <a:rPr lang="en-US" sz="5000" spc="735" dirty="0">
                <a:solidFill>
                  <a:srgbClr val="7B3B9D"/>
                </a:solidFill>
                <a:latin typeface="Liana"/>
              </a:rPr>
              <a:t> </a:t>
            </a:r>
            <a:r>
              <a:rPr lang="en-US" sz="5000" spc="735" dirty="0" err="1">
                <a:solidFill>
                  <a:srgbClr val="7B3B9D"/>
                </a:solidFill>
                <a:latin typeface="Liana"/>
              </a:rPr>
              <a:t>мифы</a:t>
            </a:r>
            <a:endParaRPr lang="en-US" sz="5000" spc="735" dirty="0">
              <a:solidFill>
                <a:srgbClr val="7B3B9D"/>
              </a:solidFill>
              <a:latin typeface="Liana"/>
            </a:endParaRPr>
          </a:p>
        </p:txBody>
      </p:sp>
      <p:sp>
        <p:nvSpPr>
          <p:cNvPr id="13" name="Freeform 10"/>
          <p:cNvSpPr/>
          <p:nvPr/>
        </p:nvSpPr>
        <p:spPr>
          <a:xfrm>
            <a:off x="15631160" y="-304118"/>
            <a:ext cx="2635604" cy="2963511"/>
          </a:xfrm>
          <a:custGeom>
            <a:avLst/>
            <a:gdLst/>
            <a:ahLst/>
            <a:cxnLst/>
            <a:rect l="l" t="t" r="r" b="b"/>
            <a:pathLst>
              <a:path w="2635604" h="2963511">
                <a:moveTo>
                  <a:pt x="0" y="0"/>
                </a:moveTo>
                <a:lnTo>
                  <a:pt x="2635604" y="0"/>
                </a:lnTo>
                <a:lnTo>
                  <a:pt x="2635604" y="2963512"/>
                </a:lnTo>
                <a:lnTo>
                  <a:pt x="0" y="296351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11"/>
          <p:cNvSpPr/>
          <p:nvPr/>
        </p:nvSpPr>
        <p:spPr>
          <a:xfrm>
            <a:off x="14414557" y="462887"/>
            <a:ext cx="1435535" cy="1429503"/>
          </a:xfrm>
          <a:custGeom>
            <a:avLst/>
            <a:gdLst/>
            <a:ahLst/>
            <a:cxnLst/>
            <a:rect l="l" t="t" r="r" b="b"/>
            <a:pathLst>
              <a:path w="1435535" h="1429503">
                <a:moveTo>
                  <a:pt x="0" y="0"/>
                </a:moveTo>
                <a:lnTo>
                  <a:pt x="1435535" y="0"/>
                </a:lnTo>
                <a:lnTo>
                  <a:pt x="1435535" y="1429502"/>
                </a:lnTo>
                <a:lnTo>
                  <a:pt x="0" y="1429502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Freeform 12"/>
          <p:cNvSpPr/>
          <p:nvPr/>
        </p:nvSpPr>
        <p:spPr>
          <a:xfrm>
            <a:off x="9272925" y="334305"/>
            <a:ext cx="2477759" cy="1751982"/>
          </a:xfrm>
          <a:custGeom>
            <a:avLst/>
            <a:gdLst/>
            <a:ahLst/>
            <a:cxnLst/>
            <a:rect l="l" t="t" r="r" b="b"/>
            <a:pathLst>
              <a:path w="2477759" h="1751982">
                <a:moveTo>
                  <a:pt x="0" y="0"/>
                </a:moveTo>
                <a:lnTo>
                  <a:pt x="2477759" y="0"/>
                </a:lnTo>
                <a:lnTo>
                  <a:pt x="2477759" y="1751983"/>
                </a:lnTo>
                <a:lnTo>
                  <a:pt x="0" y="175198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13"/>
          <p:cNvSpPr/>
          <p:nvPr/>
        </p:nvSpPr>
        <p:spPr>
          <a:xfrm>
            <a:off x="7424566" y="373422"/>
            <a:ext cx="2205199" cy="1863393"/>
          </a:xfrm>
          <a:custGeom>
            <a:avLst/>
            <a:gdLst/>
            <a:ahLst/>
            <a:cxnLst/>
            <a:rect l="l" t="t" r="r" b="b"/>
            <a:pathLst>
              <a:path w="2205199" h="1863393">
                <a:moveTo>
                  <a:pt x="0" y="0"/>
                </a:moveTo>
                <a:lnTo>
                  <a:pt x="2205198" y="0"/>
                </a:lnTo>
                <a:lnTo>
                  <a:pt x="2205198" y="1863393"/>
                </a:lnTo>
                <a:lnTo>
                  <a:pt x="0" y="186339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11881" y="441751"/>
            <a:ext cx="332240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При кровотечении из носа необходимо запрокинуть голову и вставить в нос ватные тампоны.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5118674" y="-1764327"/>
            <a:ext cx="2381538" cy="12844248"/>
          </a:xfrm>
          <a:custGeom>
            <a:avLst/>
            <a:gdLst/>
            <a:ahLst/>
            <a:cxnLst/>
            <a:rect l="l" t="t" r="r" b="b"/>
            <a:pathLst>
              <a:path w="2381538" h="12844248">
                <a:moveTo>
                  <a:pt x="0" y="0"/>
                </a:moveTo>
                <a:lnTo>
                  <a:pt x="2381538" y="0"/>
                </a:lnTo>
                <a:lnTo>
                  <a:pt x="2381538" y="12844248"/>
                </a:lnTo>
                <a:lnTo>
                  <a:pt x="0" y="1284424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797649"/>
            <a:ext cx="10790068" cy="180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При запрокидывании головы, вытекающая кровь может попасть в пищевод. Достаточно наклонить голову вниз, зажать крылья носа пальцами и положить холод на переносицу. 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4215448" y="4742498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ПЕРВАЯ ПОМОЩЬ</a:t>
            </a:r>
          </a:p>
        </p:txBody>
      </p:sp>
      <p:sp>
        <p:nvSpPr>
          <p:cNvPr id="19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1.2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30520" y="349842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6" cy="991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Пострадавшему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с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термическим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ожогом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нужно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намазать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место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ожога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чем-то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жиросодержащим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(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масло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,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сметана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,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кефир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,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мазь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и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т.д</a:t>
              </a:r>
              <a:r>
                <a:rPr lang="en-US" sz="2000" dirty="0" smtClean="0">
                  <a:solidFill>
                    <a:srgbClr val="211F1C"/>
                  </a:solidFill>
                  <a:latin typeface="Days"/>
                </a:rPr>
                <a:t>.).</a:t>
              </a:r>
              <a:endParaRPr lang="en-US" sz="2000" dirty="0">
                <a:solidFill>
                  <a:srgbClr val="211F1C"/>
                </a:solidFill>
                <a:latin typeface="Days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5118674" y="-1764327"/>
            <a:ext cx="2381538" cy="12844248"/>
          </a:xfrm>
          <a:custGeom>
            <a:avLst/>
            <a:gdLst/>
            <a:ahLst/>
            <a:cxnLst/>
            <a:rect l="l" t="t" r="r" b="b"/>
            <a:pathLst>
              <a:path w="2381538" h="12844248">
                <a:moveTo>
                  <a:pt x="0" y="0"/>
                </a:moveTo>
                <a:lnTo>
                  <a:pt x="2381538" y="0"/>
                </a:lnTo>
                <a:lnTo>
                  <a:pt x="2381538" y="12844248"/>
                </a:lnTo>
                <a:lnTo>
                  <a:pt x="0" y="1284424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8830" y="6929405"/>
            <a:ext cx="10790068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Ни в коем случает нельзя мазать поражённый участок жиросодержащими веществами и составами. Достаточно охладить место ожога холодной проточной водой.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4215448" y="4742498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ПЕРВАЯ ПОМОЩЬ</a:t>
            </a:r>
          </a:p>
        </p:txBody>
      </p:sp>
      <p:sp>
        <p:nvSpPr>
          <p:cNvPr id="19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1.3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30520" y="349842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923343"/>
            <a:ext cx="11293136" cy="3295268"/>
            <a:chOff x="0" y="0"/>
            <a:chExt cx="2974324" cy="8678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74324" cy="867889"/>
            </a:xfrm>
            <a:custGeom>
              <a:avLst/>
              <a:gdLst/>
              <a:ahLst/>
              <a:cxnLst/>
              <a:rect l="l" t="t" r="r" b="b"/>
              <a:pathLst>
                <a:path w="2974324" h="867889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843210"/>
                  </a:lnTo>
                  <a:cubicBezTo>
                    <a:pt x="2974324" y="856840"/>
                    <a:pt x="2963275" y="867889"/>
                    <a:pt x="2949645" y="867889"/>
                  </a:cubicBezTo>
                  <a:lnTo>
                    <a:pt x="24680" y="867889"/>
                  </a:lnTo>
                  <a:cubicBezTo>
                    <a:pt x="11049" y="867889"/>
                    <a:pt x="0" y="856840"/>
                    <a:pt x="0" y="843210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38100" cap="rnd">
              <a:solidFill>
                <a:srgbClr val="606060"/>
              </a:solidFill>
              <a:prstDash val="dash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974324" cy="915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979834" y="2144206"/>
            <a:ext cx="10488993" cy="1845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При падении с высоты или дорожно-транспортном происшествии от сильного удара у человека могут быть повреждены внутренние органы, вследствие чего возникает внутреннее кровотечение. Одним из признаков внутреннего кровотечения является сильная жажда. Если пострадавший просит пить, то необходимо срочно напоить человека.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577763" y="4657797"/>
            <a:ext cx="11293136" cy="4995771"/>
            <a:chOff x="0" y="0"/>
            <a:chExt cx="2974324" cy="131575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74324" cy="1315759"/>
            </a:xfrm>
            <a:custGeom>
              <a:avLst/>
              <a:gdLst/>
              <a:ahLst/>
              <a:cxnLst/>
              <a:rect l="l" t="t" r="r" b="b"/>
              <a:pathLst>
                <a:path w="2974324" h="1315759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291079"/>
                  </a:lnTo>
                  <a:cubicBezTo>
                    <a:pt x="2974324" y="1304709"/>
                    <a:pt x="2963275" y="1315759"/>
                    <a:pt x="2949645" y="1315759"/>
                  </a:cubicBezTo>
                  <a:lnTo>
                    <a:pt x="24680" y="1315759"/>
                  </a:lnTo>
                  <a:cubicBezTo>
                    <a:pt x="11049" y="1315759"/>
                    <a:pt x="0" y="1304709"/>
                    <a:pt x="0" y="1291079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974324" cy="13538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118674" y="-1764327"/>
            <a:ext cx="2381538" cy="12844248"/>
          </a:xfrm>
          <a:custGeom>
            <a:avLst/>
            <a:gdLst/>
            <a:ahLst/>
            <a:cxnLst/>
            <a:rect l="l" t="t" r="r" b="b"/>
            <a:pathLst>
              <a:path w="2381538" h="12844248">
                <a:moveTo>
                  <a:pt x="0" y="0"/>
                </a:moveTo>
                <a:lnTo>
                  <a:pt x="2381538" y="0"/>
                </a:lnTo>
                <a:lnTo>
                  <a:pt x="2381538" y="12844248"/>
                </a:lnTo>
                <a:lnTo>
                  <a:pt x="0" y="1284424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828830" y="5817384"/>
            <a:ext cx="10790068" cy="363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Нельзя давать человеку воду при сильной жажде в случае, если у пострадавшего имеются внешние проявления внутреннего кровотечения (бледность кожи и слизистых оболочек, холодный липкий пот, гематома в области удара, деформация или смещение костей грудной области, головокружение, слабость, сонливость, потеря сознания и др.), так как употребление воды спровоцирует ухудшение состояния пострадавшего и может вызвать гибель.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080364" y="4929340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1.4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sp>
        <p:nvSpPr>
          <p:cNvPr id="17" name="TextBox 14"/>
          <p:cNvSpPr txBox="1"/>
          <p:nvPr/>
        </p:nvSpPr>
        <p:spPr>
          <a:xfrm rot="-5400000">
            <a:off x="-4215448" y="4742498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ПЕРВАЯ ПОМОЩЬ</a:t>
            </a:r>
          </a:p>
        </p:txBody>
      </p:sp>
      <p:pic>
        <p:nvPicPr>
          <p:cNvPr id="18" name="Рисунок 17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30520" y="349842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991504"/>
            <a:chOff x="0" y="0"/>
            <a:chExt cx="15057515" cy="39886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988672"/>
              <a:chOff x="0" y="0"/>
              <a:chExt cx="2974324" cy="7878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787886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787886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763206"/>
                    </a:lnTo>
                    <a:cubicBezTo>
                      <a:pt x="2974324" y="776836"/>
                      <a:pt x="2963275" y="787886"/>
                      <a:pt x="2949645" y="787886"/>
                    </a:cubicBezTo>
                    <a:lnTo>
                      <a:pt x="24680" y="787886"/>
                    </a:lnTo>
                    <a:cubicBezTo>
                      <a:pt x="11049" y="787886"/>
                      <a:pt x="0" y="776836"/>
                      <a:pt x="0" y="763206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8355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1451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Если человек подавился (поперхнулся) ему обязательно нужно постучать ладонью между лопатками, чтобы извлечь инородное тело из верхних дыхательных путей.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5118674" y="-1764327"/>
            <a:ext cx="2381538" cy="12844248"/>
          </a:xfrm>
          <a:custGeom>
            <a:avLst/>
            <a:gdLst/>
            <a:ahLst/>
            <a:cxnLst/>
            <a:rect l="l" t="t" r="r" b="b"/>
            <a:pathLst>
              <a:path w="2381538" h="12844248">
                <a:moveTo>
                  <a:pt x="0" y="0"/>
                </a:moveTo>
                <a:lnTo>
                  <a:pt x="2381538" y="0"/>
                </a:lnTo>
                <a:lnTo>
                  <a:pt x="2381538" y="12844248"/>
                </a:lnTo>
                <a:lnTo>
                  <a:pt x="0" y="1284424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272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Ни в коем случае нельзя стучать пострадавшего, который подавился (поперхнулся), между лопатками, так как это может повлечь за собой дальнейшее движение инородного тела (кусочка еды) глубже. Необходимо резко наклонить человека вперёд и только после этого постучать между лопатками.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1.5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4215448" y="4742498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ПЕРВАЯ ПОМОЩЬ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pic>
        <p:nvPicPr>
          <p:cNvPr id="20" name="Рисунок 19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30520" y="349842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991504"/>
            <a:chOff x="0" y="0"/>
            <a:chExt cx="15057515" cy="39886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988672"/>
              <a:chOff x="0" y="0"/>
              <a:chExt cx="2974324" cy="7878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787886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787886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763206"/>
                    </a:lnTo>
                    <a:cubicBezTo>
                      <a:pt x="2974324" y="776836"/>
                      <a:pt x="2963275" y="787886"/>
                      <a:pt x="2949645" y="787886"/>
                    </a:cubicBezTo>
                    <a:lnTo>
                      <a:pt x="24680" y="787886"/>
                    </a:lnTo>
                    <a:cubicBezTo>
                      <a:pt x="11049" y="787886"/>
                      <a:pt x="0" y="776836"/>
                      <a:pt x="0" y="763206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8355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1451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При проникающем ранении (стекло в ране, железная труба, арматура, ножницы и др.) необходимо срочно вытащить инородный предмет из раны и забинтовать.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5118674" y="-1764327"/>
            <a:ext cx="2381538" cy="12844248"/>
          </a:xfrm>
          <a:custGeom>
            <a:avLst/>
            <a:gdLst/>
            <a:ahLst/>
            <a:cxnLst/>
            <a:rect l="l" t="t" r="r" b="b"/>
            <a:pathLst>
              <a:path w="2381538" h="12844248">
                <a:moveTo>
                  <a:pt x="0" y="0"/>
                </a:moveTo>
                <a:lnTo>
                  <a:pt x="2381538" y="0"/>
                </a:lnTo>
                <a:lnTo>
                  <a:pt x="2381538" y="12844248"/>
                </a:lnTo>
                <a:lnTo>
                  <a:pt x="0" y="1284424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52625"/>
            <a:ext cx="10790068" cy="272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Строго запрещается извлекать инородный предмет из раны при проникающем ранении, так как инородный предмет закупоривает кровеносные сосуды, является «пробкой». При извлечении инородного предмета из раны кровеносные сосуды «открываются» и кровь обильно вытекает из раны, что может повлечь за собой гибель.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1.6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4215448" y="4742498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ПЕРВАЯ ПОМОЩЬ</a:t>
            </a:r>
          </a:p>
        </p:txBody>
      </p:sp>
      <p:pic>
        <p:nvPicPr>
          <p:cNvPr id="19" name="Рисунок 18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30520" y="349842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При пожаре можно пользоваться лифтом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4088468"/>
            <a:ext cx="11293136" cy="5169832"/>
            <a:chOff x="0" y="0"/>
            <a:chExt cx="2974324" cy="136160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361602"/>
            </a:xfrm>
            <a:custGeom>
              <a:avLst/>
              <a:gdLst/>
              <a:ahLst/>
              <a:cxnLst/>
              <a:rect l="l" t="t" r="r" b="b"/>
              <a:pathLst>
                <a:path w="2974324" h="1361602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336922"/>
                  </a:lnTo>
                  <a:cubicBezTo>
                    <a:pt x="2974324" y="1350552"/>
                    <a:pt x="2963275" y="1361602"/>
                    <a:pt x="2949645" y="1361602"/>
                  </a:cubicBezTo>
                  <a:lnTo>
                    <a:pt x="24680" y="1361602"/>
                  </a:lnTo>
                  <a:cubicBezTo>
                    <a:pt x="11049" y="1361602"/>
                    <a:pt x="0" y="1350552"/>
                    <a:pt x="0" y="1336922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399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673010" y="-274458"/>
            <a:ext cx="2805883" cy="11961136"/>
          </a:xfrm>
          <a:custGeom>
            <a:avLst/>
            <a:gdLst/>
            <a:ahLst/>
            <a:cxnLst/>
            <a:rect l="l" t="t" r="r" b="b"/>
            <a:pathLst>
              <a:path w="2805883" h="11961136">
                <a:moveTo>
                  <a:pt x="0" y="0"/>
                </a:moveTo>
                <a:lnTo>
                  <a:pt x="2805883" y="0"/>
                </a:lnTo>
                <a:lnTo>
                  <a:pt x="2805883" y="11961136"/>
                </a:lnTo>
                <a:lnTo>
                  <a:pt x="0" y="1196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7B3B9D"/>
                  </a:solidFill>
                </a:ln>
                <a:noFill/>
                <a:latin typeface="Days" panose="02000505050000020004" pitchFamily="2" charset="0"/>
              </a:rPr>
              <a:t>ПОЖАРНАЯ БЕЗОПАСНОСТЬ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29297" y="5399249"/>
            <a:ext cx="10790068" cy="363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r>
              <a:rPr lang="en-US" sz="2499">
                <a:solidFill>
                  <a:srgbClr val="211F1C"/>
                </a:solidFill>
                <a:latin typeface="Days"/>
              </a:rPr>
              <a:t>При пожаре срабатывает система оповещения и управления эвакуацией при пожаре, в этот момент лифты опускаются на первый этаж и двери лифта фиксируются в открытом состоянии. </a:t>
            </a:r>
          </a:p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Если во время пожара лифты двигаются, это означает, что система оповещения и управления эвакуацией при пожаре неисправна, и при движении лифта он может остановиться в шахте лифта.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80831" y="4447665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7B3B9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 2.1</a:t>
            </a:r>
            <a:endParaRPr lang="en-US" sz="5999" dirty="0">
              <a:solidFill>
                <a:srgbClr val="7B3B9D"/>
              </a:solidFill>
              <a:latin typeface="Days" panose="02000505050000020004" pitchFamily="2" charset="0"/>
            </a:endParaRPr>
          </a:p>
        </p:txBody>
      </p:sp>
      <p:pic>
        <p:nvPicPr>
          <p:cNvPr id="18" name="Рисунок 17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5982061" y="8039100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4478580" cy="2248554"/>
            <a:chOff x="0" y="0"/>
            <a:chExt cx="19304774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9304774" cy="2998072"/>
              <a:chOff x="0" y="0"/>
              <a:chExt cx="3813289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3813289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3813289" h="592212">
                    <a:moveTo>
                      <a:pt x="19250" y="0"/>
                    </a:moveTo>
                    <a:lnTo>
                      <a:pt x="3794039" y="0"/>
                    </a:lnTo>
                    <a:cubicBezTo>
                      <a:pt x="3804670" y="0"/>
                      <a:pt x="3813289" y="8618"/>
                      <a:pt x="3813289" y="19250"/>
                    </a:cubicBezTo>
                    <a:lnTo>
                      <a:pt x="3813289" y="572962"/>
                    </a:lnTo>
                    <a:cubicBezTo>
                      <a:pt x="3813289" y="583593"/>
                      <a:pt x="3804670" y="592212"/>
                      <a:pt x="3794039" y="592212"/>
                    </a:cubicBezTo>
                    <a:lnTo>
                      <a:pt x="19250" y="592212"/>
                    </a:lnTo>
                    <a:cubicBezTo>
                      <a:pt x="8618" y="592212"/>
                      <a:pt x="0" y="583593"/>
                      <a:pt x="0" y="572962"/>
                    </a:cubicBezTo>
                    <a:lnTo>
                      <a:pt x="0" y="19250"/>
                    </a:lnTo>
                    <a:cubicBezTo>
                      <a:pt x="0" y="8618"/>
                      <a:pt x="8618" y="0"/>
                      <a:pt x="1925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3813289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687311" y="1811683"/>
              <a:ext cx="17930151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Любым огнетушителем можно потушить любой пожар.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3626708"/>
            <a:ext cx="7157045" cy="6235431"/>
            <a:chOff x="0" y="0"/>
            <a:chExt cx="1884983" cy="16422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84983" cy="1642253"/>
            </a:xfrm>
            <a:custGeom>
              <a:avLst/>
              <a:gdLst/>
              <a:ahLst/>
              <a:cxnLst/>
              <a:rect l="l" t="t" r="r" b="b"/>
              <a:pathLst>
                <a:path w="1884983" h="1642253">
                  <a:moveTo>
                    <a:pt x="38942" y="0"/>
                  </a:moveTo>
                  <a:lnTo>
                    <a:pt x="1846041" y="0"/>
                  </a:lnTo>
                  <a:cubicBezTo>
                    <a:pt x="1867548" y="0"/>
                    <a:pt x="1884983" y="17435"/>
                    <a:pt x="1884983" y="38942"/>
                  </a:cubicBezTo>
                  <a:lnTo>
                    <a:pt x="1884983" y="1603312"/>
                  </a:lnTo>
                  <a:cubicBezTo>
                    <a:pt x="1884983" y="1613640"/>
                    <a:pt x="1880880" y="1623545"/>
                    <a:pt x="1873577" y="1630848"/>
                  </a:cubicBezTo>
                  <a:cubicBezTo>
                    <a:pt x="1866274" y="1638151"/>
                    <a:pt x="1856369" y="1642253"/>
                    <a:pt x="1846041" y="1642253"/>
                  </a:cubicBezTo>
                  <a:lnTo>
                    <a:pt x="38942" y="1642253"/>
                  </a:lnTo>
                  <a:cubicBezTo>
                    <a:pt x="28614" y="1642253"/>
                    <a:pt x="18709" y="1638151"/>
                    <a:pt x="11406" y="1630848"/>
                  </a:cubicBezTo>
                  <a:cubicBezTo>
                    <a:pt x="4103" y="1623545"/>
                    <a:pt x="0" y="1613640"/>
                    <a:pt x="0" y="1603312"/>
                  </a:cubicBezTo>
                  <a:lnTo>
                    <a:pt x="0" y="38942"/>
                  </a:lnTo>
                  <a:cubicBezTo>
                    <a:pt x="0" y="28614"/>
                    <a:pt x="4103" y="18709"/>
                    <a:pt x="11406" y="11406"/>
                  </a:cubicBezTo>
                  <a:cubicBezTo>
                    <a:pt x="18709" y="4103"/>
                    <a:pt x="28614" y="0"/>
                    <a:pt x="38942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884983" cy="16803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733928" y="4656043"/>
            <a:ext cx="6844714" cy="501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r>
              <a:rPr lang="en-US" sz="2499">
                <a:solidFill>
                  <a:srgbClr val="211F1C"/>
                </a:solidFill>
                <a:latin typeface="Days"/>
              </a:rPr>
              <a:t>Не каждым типом огнетушителя можно  потушить тот или иной класс пожара.</a:t>
            </a:r>
          </a:p>
          <a:p>
            <a:pPr algn="ctr">
              <a:lnSpc>
                <a:spcPts val="3674"/>
              </a:lnSpc>
            </a:pPr>
            <a:r>
              <a:rPr lang="en-US" sz="2499">
                <a:solidFill>
                  <a:srgbClr val="211F1C"/>
                </a:solidFill>
                <a:latin typeface="Days"/>
              </a:rPr>
              <a:t>Перед выбором огнетушителя нужно посмотреть на этикетке, для тушения какого класса пожара предназначен именно этот огнетушитель.</a:t>
            </a:r>
          </a:p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На этикетке огнетушителя можно найти подсказку в виде букв. Существуют следующие классы пожаров: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0102255" y="3626708"/>
            <a:ext cx="6954088" cy="6235431"/>
            <a:chOff x="0" y="0"/>
            <a:chExt cx="1831529" cy="164225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831529" cy="1642253"/>
            </a:xfrm>
            <a:custGeom>
              <a:avLst/>
              <a:gdLst/>
              <a:ahLst/>
              <a:cxnLst/>
              <a:rect l="l" t="t" r="r" b="b"/>
              <a:pathLst>
                <a:path w="1831529" h="1642253">
                  <a:moveTo>
                    <a:pt x="40078" y="0"/>
                  </a:moveTo>
                  <a:lnTo>
                    <a:pt x="1791451" y="0"/>
                  </a:lnTo>
                  <a:cubicBezTo>
                    <a:pt x="1802080" y="0"/>
                    <a:pt x="1812274" y="4223"/>
                    <a:pt x="1819791" y="11739"/>
                  </a:cubicBezTo>
                  <a:cubicBezTo>
                    <a:pt x="1827307" y="19255"/>
                    <a:pt x="1831529" y="29449"/>
                    <a:pt x="1831529" y="40078"/>
                  </a:cubicBezTo>
                  <a:lnTo>
                    <a:pt x="1831529" y="1602175"/>
                  </a:lnTo>
                  <a:cubicBezTo>
                    <a:pt x="1831529" y="1624310"/>
                    <a:pt x="1813586" y="1642253"/>
                    <a:pt x="1791451" y="1642253"/>
                  </a:cubicBezTo>
                  <a:lnTo>
                    <a:pt x="40078" y="1642253"/>
                  </a:lnTo>
                  <a:cubicBezTo>
                    <a:pt x="17944" y="1642253"/>
                    <a:pt x="0" y="1624310"/>
                    <a:pt x="0" y="1602175"/>
                  </a:cubicBezTo>
                  <a:lnTo>
                    <a:pt x="0" y="40078"/>
                  </a:lnTo>
                  <a:cubicBezTo>
                    <a:pt x="0" y="17944"/>
                    <a:pt x="17944" y="0"/>
                    <a:pt x="40078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831529" cy="16803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305212" y="3291611"/>
            <a:ext cx="6751131" cy="683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endParaRPr/>
          </a:p>
          <a:p>
            <a:pPr algn="ctr">
              <a:lnSpc>
                <a:spcPts val="3674"/>
              </a:lnSpc>
            </a:pPr>
            <a:r>
              <a:rPr lang="en-US" sz="2499">
                <a:solidFill>
                  <a:srgbClr val="211F1C"/>
                </a:solidFill>
                <a:latin typeface="Days"/>
              </a:rPr>
              <a:t>А – пожары твердых горючих веществ и материалов</a:t>
            </a:r>
          </a:p>
          <a:p>
            <a:pPr algn="ctr">
              <a:lnSpc>
                <a:spcPts val="3674"/>
              </a:lnSpc>
            </a:pPr>
            <a:r>
              <a:rPr lang="en-US" sz="2499">
                <a:solidFill>
                  <a:srgbClr val="211F1C"/>
                </a:solidFill>
                <a:latin typeface="Days"/>
              </a:rPr>
              <a:t>В – пожары горючих жидкостей или плавящихся твердых веществ и материалов</a:t>
            </a:r>
          </a:p>
          <a:p>
            <a:pPr algn="ctr">
              <a:lnSpc>
                <a:spcPts val="3674"/>
              </a:lnSpc>
            </a:pPr>
            <a:r>
              <a:rPr lang="en-US" sz="2499">
                <a:solidFill>
                  <a:srgbClr val="211F1C"/>
                </a:solidFill>
                <a:latin typeface="Days"/>
              </a:rPr>
              <a:t>С – пожары газов</a:t>
            </a:r>
          </a:p>
          <a:p>
            <a:pPr algn="ctr">
              <a:lnSpc>
                <a:spcPts val="3674"/>
              </a:lnSpc>
            </a:pPr>
            <a:r>
              <a:rPr lang="en-US" sz="2499">
                <a:solidFill>
                  <a:srgbClr val="211F1C"/>
                </a:solidFill>
                <a:latin typeface="Days"/>
              </a:rPr>
              <a:t>D – пожары металлов</a:t>
            </a:r>
          </a:p>
          <a:p>
            <a:pPr algn="ctr">
              <a:lnSpc>
                <a:spcPts val="3674"/>
              </a:lnSpc>
            </a:pPr>
            <a:r>
              <a:rPr lang="en-US" sz="2499">
                <a:solidFill>
                  <a:srgbClr val="211F1C"/>
                </a:solidFill>
                <a:latin typeface="Days"/>
              </a:rPr>
              <a:t>Е – пожары горючих веществ и материалов электроустановок, находящихся под напряжением</a:t>
            </a:r>
          </a:p>
          <a:p>
            <a:pPr algn="ctr">
              <a:lnSpc>
                <a:spcPts val="3674"/>
              </a:lnSpc>
            </a:pPr>
            <a:r>
              <a:rPr lang="en-US" sz="2499">
                <a:solidFill>
                  <a:srgbClr val="211F1C"/>
                </a:solidFill>
                <a:latin typeface="Days"/>
              </a:rPr>
              <a:t>F – пожары ядерных материалов, радиоактивных отходов и радиоактивных веществ</a:t>
            </a:r>
          </a:p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endParaRPr lang="en-US" sz="2499">
              <a:solidFill>
                <a:srgbClr val="211F1C"/>
              </a:solidFill>
              <a:latin typeface="Days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6326700" y="-580404"/>
            <a:ext cx="2805883" cy="11961136"/>
          </a:xfrm>
          <a:custGeom>
            <a:avLst/>
            <a:gdLst/>
            <a:ahLst/>
            <a:cxnLst/>
            <a:rect l="l" t="t" r="r" b="b"/>
            <a:pathLst>
              <a:path w="2805883" h="11961136">
                <a:moveTo>
                  <a:pt x="0" y="0"/>
                </a:moveTo>
                <a:lnTo>
                  <a:pt x="2805883" y="0"/>
                </a:lnTo>
                <a:lnTo>
                  <a:pt x="2805883" y="11961135"/>
                </a:lnTo>
                <a:lnTo>
                  <a:pt x="0" y="1196113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22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7B3B9D"/>
                  </a:solidFill>
                </a:ln>
                <a:noFill/>
                <a:latin typeface="Days" panose="02000505050000020004" pitchFamily="2" charset="0"/>
              </a:rPr>
              <a:t>ПОЖАРНАЯ БЕЗОПАСНОСТЬ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1008023" y="3835864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7B3B9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4" name="TextBox 17"/>
          <p:cNvSpPr txBox="1"/>
          <p:nvPr/>
        </p:nvSpPr>
        <p:spPr>
          <a:xfrm>
            <a:off x="4572000" y="1485900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 2.2</a:t>
            </a:r>
            <a:endParaRPr lang="en-US" sz="5999" dirty="0">
              <a:solidFill>
                <a:srgbClr val="7B3B9D"/>
              </a:solidFill>
              <a:latin typeface="Days" panose="02000505050000020004" pitchFamily="2" charset="0"/>
            </a:endParaRPr>
          </a:p>
        </p:txBody>
      </p:sp>
      <p:pic>
        <p:nvPicPr>
          <p:cNvPr id="25" name="Рисунок 24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648789" y="8193350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Огнетушители с надписью на этикетке «ВСЕ» тушат все классы пожаров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3668352"/>
            <a:ext cx="11293136" cy="5589948"/>
            <a:chOff x="0" y="0"/>
            <a:chExt cx="2974324" cy="147225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472250"/>
            </a:xfrm>
            <a:custGeom>
              <a:avLst/>
              <a:gdLst/>
              <a:ahLst/>
              <a:cxnLst/>
              <a:rect l="l" t="t" r="r" b="b"/>
              <a:pathLst>
                <a:path w="2974324" h="1472250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447570"/>
                  </a:lnTo>
                  <a:cubicBezTo>
                    <a:pt x="2974324" y="1461200"/>
                    <a:pt x="2963275" y="1472250"/>
                    <a:pt x="2949645" y="1472250"/>
                  </a:cubicBezTo>
                  <a:lnTo>
                    <a:pt x="24680" y="1472250"/>
                  </a:lnTo>
                  <a:cubicBezTo>
                    <a:pt x="11049" y="1472250"/>
                    <a:pt x="0" y="1461200"/>
                    <a:pt x="0" y="1447570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510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673010" y="-274458"/>
            <a:ext cx="2805883" cy="11961136"/>
          </a:xfrm>
          <a:custGeom>
            <a:avLst/>
            <a:gdLst/>
            <a:ahLst/>
            <a:cxnLst/>
            <a:rect l="l" t="t" r="r" b="b"/>
            <a:pathLst>
              <a:path w="2805883" h="11961136">
                <a:moveTo>
                  <a:pt x="0" y="0"/>
                </a:moveTo>
                <a:lnTo>
                  <a:pt x="2805883" y="0"/>
                </a:lnTo>
                <a:lnTo>
                  <a:pt x="2805883" y="11961136"/>
                </a:lnTo>
                <a:lnTo>
                  <a:pt x="0" y="1196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4833904"/>
            <a:ext cx="10790068" cy="427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r>
              <a:rPr lang="en-US" sz="2499" dirty="0" err="1">
                <a:solidFill>
                  <a:srgbClr val="211F1C"/>
                </a:solidFill>
                <a:latin typeface="Days"/>
              </a:rPr>
              <a:t>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этикетке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огнетушителя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можно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найти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подсказку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виде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букв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которые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говорят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о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том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что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данный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тип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огнетушителя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эффективен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тушении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пожаров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следующих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классов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пожара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:</a:t>
            </a:r>
          </a:p>
          <a:p>
            <a:pPr algn="ctr">
              <a:lnSpc>
                <a:spcPts val="3674"/>
              </a:lnSpc>
            </a:pPr>
            <a:r>
              <a:rPr lang="en-US" sz="2499" dirty="0">
                <a:solidFill>
                  <a:srgbClr val="211F1C"/>
                </a:solidFill>
                <a:latin typeface="Days"/>
              </a:rPr>
              <a:t>В –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пожары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горючих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жидкостей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или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плавящихся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твердых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веществ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материалов</a:t>
            </a:r>
            <a:endParaRPr lang="en-US" sz="2499" dirty="0">
              <a:solidFill>
                <a:srgbClr val="211F1C"/>
              </a:solidFill>
              <a:latin typeface="Days"/>
            </a:endParaRPr>
          </a:p>
          <a:p>
            <a:pPr algn="ctr">
              <a:lnSpc>
                <a:spcPts val="3674"/>
              </a:lnSpc>
            </a:pPr>
            <a:r>
              <a:rPr lang="en-US" sz="2499" dirty="0">
                <a:solidFill>
                  <a:srgbClr val="211F1C"/>
                </a:solidFill>
                <a:latin typeface="Days"/>
              </a:rPr>
              <a:t>С –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пожары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газов</a:t>
            </a:r>
            <a:endParaRPr lang="en-US" sz="2499" dirty="0">
              <a:solidFill>
                <a:srgbClr val="211F1C"/>
              </a:solidFill>
              <a:latin typeface="Days"/>
            </a:endParaRPr>
          </a:p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 dirty="0">
                <a:solidFill>
                  <a:srgbClr val="211F1C"/>
                </a:solidFill>
                <a:latin typeface="Days"/>
              </a:rPr>
              <a:t>Е –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пожары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горючих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веществ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материалов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электроустановок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находящихся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под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напряжением</a:t>
            </a:r>
            <a:endParaRPr lang="en-US" sz="2499" dirty="0">
              <a:solidFill>
                <a:srgbClr val="211F1C"/>
              </a:solidFill>
              <a:latin typeface="Days"/>
            </a:endParaRP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7B3B9D"/>
                  </a:solidFill>
                </a:ln>
                <a:noFill/>
                <a:latin typeface="Days" panose="02000505050000020004" pitchFamily="2" charset="0"/>
              </a:rPr>
              <a:t>ПОЖАРНАЯ БЕЗОПАСНОСТЬ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4031900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7B3B9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 2.3</a:t>
            </a:r>
            <a:endParaRPr lang="en-US" sz="5999" dirty="0">
              <a:solidFill>
                <a:srgbClr val="7B3B9D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5982061" y="8039100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Во время пожара необходимо прикрыть свои дыхательные пути мокрой тряпкой.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673010" y="-274458"/>
            <a:ext cx="2805883" cy="11961136"/>
          </a:xfrm>
          <a:custGeom>
            <a:avLst/>
            <a:gdLst/>
            <a:ahLst/>
            <a:cxnLst/>
            <a:rect l="l" t="t" r="r" b="b"/>
            <a:pathLst>
              <a:path w="2805883" h="11961136">
                <a:moveTo>
                  <a:pt x="0" y="0"/>
                </a:moveTo>
                <a:lnTo>
                  <a:pt x="2805883" y="0"/>
                </a:lnTo>
                <a:lnTo>
                  <a:pt x="2805883" y="11961136"/>
                </a:lnTo>
                <a:lnTo>
                  <a:pt x="0" y="1196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r>
              <a:rPr lang="en-US" sz="2499" dirty="0" err="1">
                <a:solidFill>
                  <a:srgbClr val="211F1C"/>
                </a:solidFill>
                <a:latin typeface="Days"/>
              </a:rPr>
              <a:t>Разогретые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пожаре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опасные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газы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будут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подниматься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вверх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Для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защиты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дыхательных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путей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продуктов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горения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необходимо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лечь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пол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прикрыть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рот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нос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тряпкой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(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степень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влажности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тряпки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имеет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 smtClean="0">
                <a:solidFill>
                  <a:srgbClr val="211F1C"/>
                </a:solidFill>
                <a:latin typeface="Days"/>
              </a:rPr>
              <a:t>значени</a:t>
            </a:r>
            <a:r>
              <a:rPr lang="ru-RU" sz="2499" dirty="0" smtClean="0">
                <a:solidFill>
                  <a:srgbClr val="211F1C"/>
                </a:solidFill>
                <a:latin typeface="Days"/>
              </a:rPr>
              <a:t>я</a:t>
            </a:r>
            <a:r>
              <a:rPr lang="en-US" sz="2499" dirty="0" smtClean="0">
                <a:solidFill>
                  <a:srgbClr val="211F1C"/>
                </a:solidFill>
                <a:latin typeface="Days"/>
              </a:rPr>
              <a:t>). </a:t>
            </a:r>
            <a:endParaRPr lang="en-US" sz="2499" dirty="0">
              <a:solidFill>
                <a:srgbClr val="211F1C"/>
              </a:solidFill>
              <a:latin typeface="Days"/>
            </a:endParaRPr>
          </a:p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211F1C"/>
                </a:solidFill>
                <a:latin typeface="Days"/>
              </a:rPr>
              <a:t>Если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под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рукой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воды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стоит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тратить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время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её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поиск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Необходимо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незамедлительно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покинуть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помещение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7B3B9D"/>
                  </a:solidFill>
                </a:ln>
                <a:noFill/>
                <a:latin typeface="Days" panose="02000505050000020004" pitchFamily="2" charset="0"/>
              </a:rPr>
              <a:t>ПОЖАРНАЯ БЕЗОПАСНОСТЬ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2979834" y="539629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7B3B9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 2.4</a:t>
            </a:r>
            <a:endParaRPr lang="en-US" sz="5999" dirty="0">
              <a:solidFill>
                <a:srgbClr val="7B3B9D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5982061" y="8039100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Во время пожара нужно попытаться самостоятельно потушить пожар, а если не получается, вызвать пожарных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673010" y="-274458"/>
            <a:ext cx="2805883" cy="11961136"/>
          </a:xfrm>
          <a:custGeom>
            <a:avLst/>
            <a:gdLst/>
            <a:ahLst/>
            <a:cxnLst/>
            <a:rect l="l" t="t" r="r" b="b"/>
            <a:pathLst>
              <a:path w="2805883" h="11961136">
                <a:moveTo>
                  <a:pt x="0" y="0"/>
                </a:moveTo>
                <a:lnTo>
                  <a:pt x="2805883" y="0"/>
                </a:lnTo>
                <a:lnTo>
                  <a:pt x="2805883" y="11961136"/>
                </a:lnTo>
                <a:lnTo>
                  <a:pt x="0" y="1196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В первую очередь необходимо вызвать пожарных по телефону «101» или «112», одновременно с этим покинуть помещение. Самостоятельно тушить пожар ребёнку не нужно, так как пожар развивается очень быстро, и ребёнок не сможет контролировать ситуацию. 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7B3B9D"/>
                  </a:solidFill>
                </a:ln>
                <a:noFill/>
                <a:latin typeface="Days" panose="02000505050000020004" pitchFamily="2" charset="0"/>
              </a:rPr>
              <a:t>ПОЖАРНАЯ БЕЗОПАСНОСТЬ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181828" y="539629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7B3B9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 2.5 </a:t>
            </a:r>
            <a:endParaRPr lang="en-US" sz="5999" dirty="0">
              <a:solidFill>
                <a:srgbClr val="7B3B9D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5982061" y="8039100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3496310" y="2021205"/>
            <a:ext cx="5647690" cy="3645120"/>
            <a:chOff x="0" y="0"/>
            <a:chExt cx="1801565" cy="11627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01565" cy="1162762"/>
            </a:xfrm>
            <a:custGeom>
              <a:avLst/>
              <a:gdLst/>
              <a:ahLst/>
              <a:cxnLst/>
              <a:rect l="l" t="t" r="r" b="b"/>
              <a:pathLst>
                <a:path w="1801565" h="1162762">
                  <a:moveTo>
                    <a:pt x="49349" y="0"/>
                  </a:moveTo>
                  <a:lnTo>
                    <a:pt x="1752216" y="0"/>
                  </a:lnTo>
                  <a:cubicBezTo>
                    <a:pt x="1779471" y="0"/>
                    <a:pt x="1801565" y="22094"/>
                    <a:pt x="1801565" y="49349"/>
                  </a:cubicBezTo>
                  <a:lnTo>
                    <a:pt x="1801565" y="1113413"/>
                  </a:lnTo>
                  <a:cubicBezTo>
                    <a:pt x="1801565" y="1140668"/>
                    <a:pt x="1779471" y="1162762"/>
                    <a:pt x="1752216" y="1162762"/>
                  </a:cubicBezTo>
                  <a:lnTo>
                    <a:pt x="49349" y="1162762"/>
                  </a:lnTo>
                  <a:cubicBezTo>
                    <a:pt x="22094" y="1162762"/>
                    <a:pt x="0" y="1140668"/>
                    <a:pt x="0" y="1113413"/>
                  </a:cubicBezTo>
                  <a:lnTo>
                    <a:pt x="0" y="49349"/>
                  </a:lnTo>
                  <a:cubicBezTo>
                    <a:pt x="0" y="22094"/>
                    <a:pt x="22094" y="0"/>
                    <a:pt x="49349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1801565" cy="1229437"/>
            </a:xfrm>
            <a:prstGeom prst="rect">
              <a:avLst/>
            </a:prstGeom>
          </p:spPr>
          <p:txBody>
            <a:bodyPr lIns="38100" tIns="38100" rIns="38100" bIns="38100" rtlCol="0" anchor="t"/>
            <a:lstStyle/>
            <a:p>
              <a:pPr algn="ctr">
                <a:lnSpc>
                  <a:spcPts val="3674"/>
                </a:lnSpc>
              </a:pPr>
              <a:endParaRPr dirty="0"/>
            </a:p>
            <a:p>
              <a:pPr algn="ctr">
                <a:lnSpc>
                  <a:spcPts val="3674"/>
                </a:lnSpc>
              </a:pPr>
              <a:r>
                <a:rPr lang="en-US" sz="2499" spc="367" dirty="0">
                  <a:solidFill>
                    <a:srgbClr val="7B3B9D"/>
                  </a:solidFill>
                  <a:latin typeface="Days" panose="02000505050000020004" pitchFamily="2" charset="0"/>
                </a:rPr>
                <a:t>МИФ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 rot="-5400000">
            <a:off x="-4840117" y="4613592"/>
            <a:ext cx="11890034" cy="1059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80"/>
              </a:lnSpc>
              <a:spcBef>
                <a:spcPct val="0"/>
              </a:spcBef>
            </a:pPr>
            <a:r>
              <a:rPr lang="en-US" sz="8000">
                <a:solidFill>
                  <a:srgbClr val="7B3B9D"/>
                </a:solidFill>
                <a:latin typeface="Days"/>
              </a:rPr>
              <a:t>КАРТА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496310" y="1028700"/>
            <a:ext cx="11295380" cy="992505"/>
            <a:chOff x="0" y="0"/>
            <a:chExt cx="3603130" cy="3166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603130" cy="316601"/>
            </a:xfrm>
            <a:custGeom>
              <a:avLst/>
              <a:gdLst/>
              <a:ahLst/>
              <a:cxnLst/>
              <a:rect l="l" t="t" r="r" b="b"/>
              <a:pathLst>
                <a:path w="3603130" h="316601">
                  <a:moveTo>
                    <a:pt x="24675" y="0"/>
                  </a:moveTo>
                  <a:lnTo>
                    <a:pt x="3578456" y="0"/>
                  </a:lnTo>
                  <a:cubicBezTo>
                    <a:pt x="3584999" y="0"/>
                    <a:pt x="3591276" y="2600"/>
                    <a:pt x="3595903" y="7227"/>
                  </a:cubicBezTo>
                  <a:cubicBezTo>
                    <a:pt x="3600531" y="11854"/>
                    <a:pt x="3603130" y="18130"/>
                    <a:pt x="3603130" y="24675"/>
                  </a:cubicBezTo>
                  <a:lnTo>
                    <a:pt x="3603130" y="291926"/>
                  </a:lnTo>
                  <a:cubicBezTo>
                    <a:pt x="3603130" y="298470"/>
                    <a:pt x="3600531" y="304746"/>
                    <a:pt x="3595903" y="309374"/>
                  </a:cubicBezTo>
                  <a:cubicBezTo>
                    <a:pt x="3591276" y="314001"/>
                    <a:pt x="3584999" y="316601"/>
                    <a:pt x="3578456" y="316601"/>
                  </a:cubicBezTo>
                  <a:lnTo>
                    <a:pt x="24675" y="316601"/>
                  </a:lnTo>
                  <a:cubicBezTo>
                    <a:pt x="18130" y="316601"/>
                    <a:pt x="11854" y="314001"/>
                    <a:pt x="7227" y="309374"/>
                  </a:cubicBezTo>
                  <a:cubicBezTo>
                    <a:pt x="2600" y="304746"/>
                    <a:pt x="0" y="298470"/>
                    <a:pt x="0" y="291926"/>
                  </a:cubicBezTo>
                  <a:lnTo>
                    <a:pt x="0" y="24675"/>
                  </a:lnTo>
                  <a:cubicBezTo>
                    <a:pt x="0" y="18130"/>
                    <a:pt x="2600" y="11854"/>
                    <a:pt x="7227" y="7227"/>
                  </a:cubicBezTo>
                  <a:cubicBezTo>
                    <a:pt x="11854" y="2600"/>
                    <a:pt x="18130" y="0"/>
                    <a:pt x="24675" y="0"/>
                  </a:cubicBezTo>
                  <a:close/>
                </a:path>
              </a:pathLst>
            </a:custGeom>
            <a:solidFill>
              <a:srgbClr val="FFAF1F"/>
            </a:solidFill>
            <a:ln cap="rnd">
              <a:noFill/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33350"/>
              <a:ext cx="3603130" cy="449951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7350"/>
                </a:lnSpc>
              </a:pPr>
              <a:r>
                <a:rPr lang="en-US" sz="5000" spc="735" dirty="0">
                  <a:solidFill>
                    <a:srgbClr val="F0F1F1"/>
                  </a:solidFill>
                  <a:latin typeface="Days" panose="02000505050000020004" pitchFamily="2" charset="0"/>
                </a:rPr>
                <a:t>НАЗВАНИЕ СИТУАЦИИ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44000" y="2021205"/>
            <a:ext cx="5647690" cy="3645120"/>
            <a:chOff x="0" y="0"/>
            <a:chExt cx="1801565" cy="116276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01565" cy="1162762"/>
            </a:xfrm>
            <a:custGeom>
              <a:avLst/>
              <a:gdLst/>
              <a:ahLst/>
              <a:cxnLst/>
              <a:rect l="l" t="t" r="r" b="b"/>
              <a:pathLst>
                <a:path w="1801565" h="1162762">
                  <a:moveTo>
                    <a:pt x="49349" y="0"/>
                  </a:moveTo>
                  <a:lnTo>
                    <a:pt x="1752216" y="0"/>
                  </a:lnTo>
                  <a:cubicBezTo>
                    <a:pt x="1779471" y="0"/>
                    <a:pt x="1801565" y="22094"/>
                    <a:pt x="1801565" y="49349"/>
                  </a:cubicBezTo>
                  <a:lnTo>
                    <a:pt x="1801565" y="1113413"/>
                  </a:lnTo>
                  <a:cubicBezTo>
                    <a:pt x="1801565" y="1140668"/>
                    <a:pt x="1779471" y="1162762"/>
                    <a:pt x="1752216" y="1162762"/>
                  </a:cubicBezTo>
                  <a:lnTo>
                    <a:pt x="49349" y="1162762"/>
                  </a:lnTo>
                  <a:cubicBezTo>
                    <a:pt x="22094" y="1162762"/>
                    <a:pt x="0" y="1140668"/>
                    <a:pt x="0" y="1113413"/>
                  </a:cubicBezTo>
                  <a:lnTo>
                    <a:pt x="0" y="49349"/>
                  </a:lnTo>
                  <a:cubicBezTo>
                    <a:pt x="0" y="22094"/>
                    <a:pt x="22094" y="0"/>
                    <a:pt x="49349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66675"/>
              <a:ext cx="1801565" cy="1229437"/>
            </a:xfrm>
            <a:prstGeom prst="rect">
              <a:avLst/>
            </a:prstGeom>
          </p:spPr>
          <p:txBody>
            <a:bodyPr lIns="38100" tIns="38100" rIns="38100" bIns="38100" rtlCol="0" anchor="t"/>
            <a:lstStyle/>
            <a:p>
              <a:pPr algn="ctr">
                <a:lnSpc>
                  <a:spcPts val="3674"/>
                </a:lnSpc>
              </a:pPr>
              <a:endParaRPr dirty="0"/>
            </a:p>
            <a:p>
              <a:pPr algn="ctr">
                <a:lnSpc>
                  <a:spcPts val="3674"/>
                </a:lnSpc>
              </a:pPr>
              <a:r>
                <a:rPr lang="en-US" sz="2499" spc="367" dirty="0">
                  <a:solidFill>
                    <a:srgbClr val="7B3B9D"/>
                  </a:solidFill>
                  <a:latin typeface="Days" panose="02000505050000020004" pitchFamily="2" charset="0"/>
                </a:rPr>
                <a:t>ПРАВДА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496310" y="5666325"/>
            <a:ext cx="5647690" cy="3645120"/>
            <a:chOff x="0" y="0"/>
            <a:chExt cx="1801565" cy="116276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01565" cy="1162762"/>
            </a:xfrm>
            <a:custGeom>
              <a:avLst/>
              <a:gdLst/>
              <a:ahLst/>
              <a:cxnLst/>
              <a:rect l="l" t="t" r="r" b="b"/>
              <a:pathLst>
                <a:path w="1801565" h="1162762">
                  <a:moveTo>
                    <a:pt x="49349" y="0"/>
                  </a:moveTo>
                  <a:lnTo>
                    <a:pt x="1752216" y="0"/>
                  </a:lnTo>
                  <a:cubicBezTo>
                    <a:pt x="1779471" y="0"/>
                    <a:pt x="1801565" y="22094"/>
                    <a:pt x="1801565" y="49349"/>
                  </a:cubicBezTo>
                  <a:lnTo>
                    <a:pt x="1801565" y="1113413"/>
                  </a:lnTo>
                  <a:cubicBezTo>
                    <a:pt x="1801565" y="1140668"/>
                    <a:pt x="1779471" y="1162762"/>
                    <a:pt x="1752216" y="1162762"/>
                  </a:cubicBezTo>
                  <a:lnTo>
                    <a:pt x="49349" y="1162762"/>
                  </a:lnTo>
                  <a:cubicBezTo>
                    <a:pt x="22094" y="1162762"/>
                    <a:pt x="0" y="1140668"/>
                    <a:pt x="0" y="1113413"/>
                  </a:cubicBezTo>
                  <a:lnTo>
                    <a:pt x="0" y="49349"/>
                  </a:lnTo>
                  <a:cubicBezTo>
                    <a:pt x="0" y="22094"/>
                    <a:pt x="22094" y="0"/>
                    <a:pt x="49349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66675"/>
              <a:ext cx="1801565" cy="1229437"/>
            </a:xfrm>
            <a:prstGeom prst="rect">
              <a:avLst/>
            </a:prstGeom>
          </p:spPr>
          <p:txBody>
            <a:bodyPr lIns="38100" tIns="38100" rIns="38100" bIns="38100" rtlCol="0" anchor="t"/>
            <a:lstStyle/>
            <a:p>
              <a:pPr algn="ctr">
                <a:lnSpc>
                  <a:spcPts val="3674"/>
                </a:lnSpc>
              </a:pPr>
              <a:endParaRPr/>
            </a:p>
            <a:p>
              <a:pPr algn="ctr">
                <a:lnSpc>
                  <a:spcPts val="3674"/>
                </a:lnSpc>
              </a:pPr>
              <a:r>
                <a:rPr lang="en-US" sz="2499" spc="367">
                  <a:solidFill>
                    <a:srgbClr val="7B3B9D"/>
                  </a:solidFill>
                  <a:latin typeface="Days"/>
                </a:rPr>
                <a:t>ОПРОВЕРЖЕНИЕ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144000" y="5666325"/>
            <a:ext cx="5647690" cy="3645120"/>
            <a:chOff x="0" y="0"/>
            <a:chExt cx="1801565" cy="116276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01565" cy="1162762"/>
            </a:xfrm>
            <a:custGeom>
              <a:avLst/>
              <a:gdLst/>
              <a:ahLst/>
              <a:cxnLst/>
              <a:rect l="l" t="t" r="r" b="b"/>
              <a:pathLst>
                <a:path w="1801565" h="1162762">
                  <a:moveTo>
                    <a:pt x="49349" y="0"/>
                  </a:moveTo>
                  <a:lnTo>
                    <a:pt x="1752216" y="0"/>
                  </a:lnTo>
                  <a:cubicBezTo>
                    <a:pt x="1779471" y="0"/>
                    <a:pt x="1801565" y="22094"/>
                    <a:pt x="1801565" y="49349"/>
                  </a:cubicBezTo>
                  <a:lnTo>
                    <a:pt x="1801565" y="1113413"/>
                  </a:lnTo>
                  <a:cubicBezTo>
                    <a:pt x="1801565" y="1140668"/>
                    <a:pt x="1779471" y="1162762"/>
                    <a:pt x="1752216" y="1162762"/>
                  </a:cubicBezTo>
                  <a:lnTo>
                    <a:pt x="49349" y="1162762"/>
                  </a:lnTo>
                  <a:cubicBezTo>
                    <a:pt x="22094" y="1162762"/>
                    <a:pt x="0" y="1140668"/>
                    <a:pt x="0" y="1113413"/>
                  </a:cubicBezTo>
                  <a:lnTo>
                    <a:pt x="0" y="49349"/>
                  </a:lnTo>
                  <a:cubicBezTo>
                    <a:pt x="0" y="22094"/>
                    <a:pt x="22094" y="0"/>
                    <a:pt x="49349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66675"/>
              <a:ext cx="1801565" cy="1229437"/>
            </a:xfrm>
            <a:prstGeom prst="rect">
              <a:avLst/>
            </a:prstGeom>
          </p:spPr>
          <p:txBody>
            <a:bodyPr lIns="38100" tIns="38100" rIns="38100" bIns="38100" rtlCol="0" anchor="t"/>
            <a:lstStyle/>
            <a:p>
              <a:pPr algn="ctr">
                <a:lnSpc>
                  <a:spcPts val="3674"/>
                </a:lnSpc>
              </a:pPr>
              <a:endParaRPr dirty="0"/>
            </a:p>
            <a:p>
              <a:pPr algn="ctr">
                <a:lnSpc>
                  <a:spcPts val="3674"/>
                </a:lnSpc>
              </a:pPr>
              <a:r>
                <a:rPr lang="en-US" sz="2499" spc="367" dirty="0">
                  <a:solidFill>
                    <a:srgbClr val="7B3B9D"/>
                  </a:solidFill>
                  <a:latin typeface="Days" panose="02000505050000020004" pitchFamily="2" charset="0"/>
                </a:rPr>
                <a:t>ОБОСНОВАНИЕ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При пожаре нужно открыть окно и махать тряпкой, чтобы привлечь внимание прибывающих пожарных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673010" y="-274458"/>
            <a:ext cx="2805883" cy="11961136"/>
          </a:xfrm>
          <a:custGeom>
            <a:avLst/>
            <a:gdLst/>
            <a:ahLst/>
            <a:cxnLst/>
            <a:rect l="l" t="t" r="r" b="b"/>
            <a:pathLst>
              <a:path w="2805883" h="11961136">
                <a:moveTo>
                  <a:pt x="0" y="0"/>
                </a:moveTo>
                <a:lnTo>
                  <a:pt x="2805883" y="0"/>
                </a:lnTo>
                <a:lnTo>
                  <a:pt x="2805883" y="11961136"/>
                </a:lnTo>
                <a:lnTo>
                  <a:pt x="0" y="1196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700674"/>
            <a:ext cx="10790068" cy="89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Открытое окно повлечёт за собой выход всего дыма именно через открытое окно.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7B3B9D"/>
                  </a:solidFill>
                </a:ln>
                <a:noFill/>
                <a:latin typeface="Days" panose="02000505050000020004" pitchFamily="2" charset="0"/>
              </a:rPr>
              <a:t>ПОЖАРНАЯ БЕЗОПАСНОСТЬ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425338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7B3B9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7B3B9D"/>
                </a:solidFill>
                <a:latin typeface="Days" panose="02000505050000020004" pitchFamily="2" charset="0"/>
              </a:rPr>
              <a:t> 2.6</a:t>
            </a:r>
            <a:endParaRPr lang="en-US" sz="5999" dirty="0">
              <a:solidFill>
                <a:srgbClr val="7B3B9D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5982061" y="8039100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Змея всегда первой нападает на человека.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624057">
            <a:off x="14544549" y="-929849"/>
            <a:ext cx="2593554" cy="13271919"/>
          </a:xfrm>
          <a:custGeom>
            <a:avLst/>
            <a:gdLst/>
            <a:ahLst/>
            <a:cxnLst/>
            <a:rect l="l" t="t" r="r" b="b"/>
            <a:pathLst>
              <a:path w="2593554" h="13271919">
                <a:moveTo>
                  <a:pt x="0" y="0"/>
                </a:moveTo>
                <a:lnTo>
                  <a:pt x="2593555" y="0"/>
                </a:lnTo>
                <a:lnTo>
                  <a:pt x="2593555" y="13271919"/>
                </a:lnTo>
                <a:lnTo>
                  <a:pt x="0" y="1327191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189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211F1C"/>
                </a:solidFill>
                <a:latin typeface="Days"/>
              </a:rPr>
              <a:t>Змея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нападает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человека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только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случае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прямой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опасности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нахождении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лесу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необходимо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внимательно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смотреть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перед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собой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чтобы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случайно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наступить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 smtClean="0">
                <a:solidFill>
                  <a:srgbClr val="211F1C"/>
                </a:solidFill>
                <a:latin typeface="Days"/>
              </a:rPr>
              <a:t>змею</a:t>
            </a:r>
            <a:r>
              <a:rPr lang="ru-RU" sz="2499" dirty="0" smtClean="0">
                <a:solidFill>
                  <a:srgbClr val="211F1C"/>
                </a:solidFill>
                <a:latin typeface="Days"/>
              </a:rPr>
              <a:t>.</a:t>
            </a:r>
            <a:endParaRPr lang="en-US" sz="2499" dirty="0">
              <a:solidFill>
                <a:srgbClr val="211F1C"/>
              </a:solidFill>
              <a:latin typeface="Day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FAF1F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 3.1</a:t>
            </a:r>
            <a:endParaRPr lang="en-US" sz="5999" dirty="0">
              <a:solidFill>
                <a:srgbClr val="FFAF1F"/>
              </a:solidFill>
              <a:latin typeface="Days" panose="02000505050000020004" pitchFamily="2" charset="0"/>
            </a:endParaRP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В ЛЕСУ</a:t>
            </a:r>
          </a:p>
        </p:txBody>
      </p:sp>
      <p:pic>
        <p:nvPicPr>
          <p:cNvPr id="19" name="Рисунок 18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8068215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При укусе змеи необходимо срочно высосать яд из раны.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624057">
            <a:off x="14544549" y="-929849"/>
            <a:ext cx="2593554" cy="13271919"/>
          </a:xfrm>
          <a:custGeom>
            <a:avLst/>
            <a:gdLst/>
            <a:ahLst/>
            <a:cxnLst/>
            <a:rect l="l" t="t" r="r" b="b"/>
            <a:pathLst>
              <a:path w="2593554" h="13271919">
                <a:moveTo>
                  <a:pt x="0" y="0"/>
                </a:moveTo>
                <a:lnTo>
                  <a:pt x="2593555" y="0"/>
                </a:lnTo>
                <a:lnTo>
                  <a:pt x="2593555" y="13271919"/>
                </a:lnTo>
                <a:lnTo>
                  <a:pt x="0" y="1327191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728710"/>
            <a:ext cx="10790068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Высасывать яд из раны при укусе змеи строго запрещено, так как яд, попав в рот «спасателя», также вызовет отравление.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FAF1F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 3.2</a:t>
            </a:r>
            <a:endParaRPr lang="en-US" sz="5999" dirty="0">
              <a:solidFill>
                <a:srgbClr val="FFAF1F"/>
              </a:solidFill>
              <a:latin typeface="Days" panose="02000505050000020004" pitchFamily="2" charset="0"/>
            </a:endParaRPr>
          </a:p>
        </p:txBody>
      </p:sp>
      <p:sp>
        <p:nvSpPr>
          <p:cNvPr id="21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В ЛЕСУ</a:t>
            </a:r>
          </a:p>
        </p:txBody>
      </p:sp>
      <p:pic>
        <p:nvPicPr>
          <p:cNvPr id="18" name="Рисунок 17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8068215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Место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укуса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змеи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нужно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прижечь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чем-то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горячим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,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чтобы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свернулся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яд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624057">
            <a:off x="14544549" y="-929849"/>
            <a:ext cx="2593554" cy="13271919"/>
          </a:xfrm>
          <a:custGeom>
            <a:avLst/>
            <a:gdLst/>
            <a:ahLst/>
            <a:cxnLst/>
            <a:rect l="l" t="t" r="r" b="b"/>
            <a:pathLst>
              <a:path w="2593554" h="13271919">
                <a:moveTo>
                  <a:pt x="0" y="0"/>
                </a:moveTo>
                <a:lnTo>
                  <a:pt x="2593555" y="0"/>
                </a:lnTo>
                <a:lnTo>
                  <a:pt x="2593555" y="13271919"/>
                </a:lnTo>
                <a:lnTo>
                  <a:pt x="0" y="1327191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2372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Прижигание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 smtClean="0">
                <a:solidFill>
                  <a:srgbClr val="211F1C"/>
                </a:solidFill>
                <a:latin typeface="Days"/>
              </a:rPr>
              <a:t>мест</a:t>
            </a:r>
            <a:r>
              <a:rPr lang="ru-RU" sz="2499" dirty="0" smtClean="0">
                <a:solidFill>
                  <a:srgbClr val="211F1C"/>
                </a:solidFill>
                <a:latin typeface="Days"/>
              </a:rPr>
              <a:t>а</a:t>
            </a:r>
            <a:r>
              <a:rPr lang="en-US" sz="2499" dirty="0" smtClean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укуса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змеи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вызовет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ухудшение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состояния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пострадавшего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будет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нанесена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дополнительная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травма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а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яд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который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уже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находится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крови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пострадавшего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также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спокойно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будет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распространяться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организму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FAF1F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 3.3</a:t>
            </a:r>
            <a:endParaRPr lang="en-US" sz="5999" dirty="0">
              <a:solidFill>
                <a:srgbClr val="FFAF1F"/>
              </a:solidFill>
              <a:latin typeface="Days" panose="02000505050000020004" pitchFamily="2" charset="0"/>
            </a:endParaRPr>
          </a:p>
        </p:txBody>
      </p:sp>
      <p:sp>
        <p:nvSpPr>
          <p:cNvPr id="21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В ЛЕСУ</a:t>
            </a:r>
          </a:p>
        </p:txBody>
      </p:sp>
      <p:pic>
        <p:nvPicPr>
          <p:cNvPr id="18" name="Рисунок 17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8068215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Холодная вода утоляет жажду лучше, чем тёплая.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624057">
            <a:off x="14544549" y="-929849"/>
            <a:ext cx="2593554" cy="13271919"/>
          </a:xfrm>
          <a:custGeom>
            <a:avLst/>
            <a:gdLst/>
            <a:ahLst/>
            <a:cxnLst/>
            <a:rect l="l" t="t" r="r" b="b"/>
            <a:pathLst>
              <a:path w="2593554" h="13271919">
                <a:moveTo>
                  <a:pt x="0" y="0"/>
                </a:moveTo>
                <a:lnTo>
                  <a:pt x="2593555" y="0"/>
                </a:lnTo>
                <a:lnTo>
                  <a:pt x="2593555" y="13271919"/>
                </a:lnTo>
                <a:lnTo>
                  <a:pt x="0" y="1327191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2318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211F1C"/>
                </a:solidFill>
                <a:latin typeface="Days"/>
              </a:rPr>
              <a:t>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самом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деле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для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того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чтобы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холодная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вода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начала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«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впитываться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» в </a:t>
            </a:r>
            <a:r>
              <a:rPr lang="en-US" sz="2499" dirty="0" err="1" smtClean="0">
                <a:solidFill>
                  <a:srgbClr val="211F1C"/>
                </a:solidFill>
                <a:latin typeface="Days"/>
              </a:rPr>
              <a:t>организм</a:t>
            </a:r>
            <a:r>
              <a:rPr lang="ru-RU" sz="2499" dirty="0" smtClean="0">
                <a:solidFill>
                  <a:srgbClr val="211F1C"/>
                </a:solidFill>
                <a:latin typeface="Days"/>
              </a:rPr>
              <a:t>,</a:t>
            </a:r>
            <a:r>
              <a:rPr lang="en-US" sz="2499" dirty="0" smtClean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сначала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согревается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согревание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вода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организм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тратит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время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энергию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поэтому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тёплая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вода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или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чай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быстрее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насыщают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организм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необходимой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влагой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FAF1F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 3.4</a:t>
            </a:r>
            <a:endParaRPr lang="en-US" sz="5999" dirty="0">
              <a:solidFill>
                <a:srgbClr val="FFAF1F"/>
              </a:solidFill>
              <a:latin typeface="Days" panose="02000505050000020004" pitchFamily="2" charset="0"/>
            </a:endParaRPr>
          </a:p>
        </p:txBody>
      </p:sp>
      <p:sp>
        <p:nvSpPr>
          <p:cNvPr id="21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В ЛЕСУ</a:t>
            </a:r>
          </a:p>
        </p:txBody>
      </p:sp>
      <p:pic>
        <p:nvPicPr>
          <p:cNvPr id="18" name="Рисунок 17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8068215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В лесу клещи на человека падают с деревьев.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624057">
            <a:off x="14544549" y="-929849"/>
            <a:ext cx="2593554" cy="13271919"/>
          </a:xfrm>
          <a:custGeom>
            <a:avLst/>
            <a:gdLst/>
            <a:ahLst/>
            <a:cxnLst/>
            <a:rect l="l" t="t" r="r" b="b"/>
            <a:pathLst>
              <a:path w="2593554" h="13271919">
                <a:moveTo>
                  <a:pt x="0" y="0"/>
                </a:moveTo>
                <a:lnTo>
                  <a:pt x="2593555" y="0"/>
                </a:lnTo>
                <a:lnTo>
                  <a:pt x="2593555" y="13271919"/>
                </a:lnTo>
                <a:lnTo>
                  <a:pt x="0" y="1327191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На самом деле клещи нападают на людей, лесных зверей и домашних животных с высокой травы и веток низких кустарников.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FAF1F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 3.5</a:t>
            </a:r>
            <a:endParaRPr lang="en-US" sz="5999" dirty="0">
              <a:solidFill>
                <a:srgbClr val="FFAF1F"/>
              </a:solidFill>
              <a:latin typeface="Days" panose="02000505050000020004" pitchFamily="2" charset="0"/>
            </a:endParaRPr>
          </a:p>
        </p:txBody>
      </p:sp>
      <p:sp>
        <p:nvSpPr>
          <p:cNvPr id="21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В ЛЕСУ</a:t>
            </a:r>
          </a:p>
        </p:txBody>
      </p:sp>
      <p:pic>
        <p:nvPicPr>
          <p:cNvPr id="18" name="Рисунок 17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8068215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Если идёшь в поход в лес днём, то фонарик не нужен.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624057">
            <a:off x="14544549" y="-929849"/>
            <a:ext cx="2593554" cy="13271919"/>
          </a:xfrm>
          <a:custGeom>
            <a:avLst/>
            <a:gdLst/>
            <a:ahLst/>
            <a:cxnLst/>
            <a:rect l="l" t="t" r="r" b="b"/>
            <a:pathLst>
              <a:path w="2593554" h="13271919">
                <a:moveTo>
                  <a:pt x="0" y="0"/>
                </a:moveTo>
                <a:lnTo>
                  <a:pt x="2593555" y="0"/>
                </a:lnTo>
                <a:lnTo>
                  <a:pt x="2593555" y="13271919"/>
                </a:lnTo>
                <a:lnTo>
                  <a:pt x="0" y="1327191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В походе в лесу всегда есть вероятность заблудиться или не вернуться в расчётное время. В лесу темнеет очень быстро, поэтому фонарик всегда может пригодиться.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FAF1F"/>
                  </a:solidFill>
                </a:ln>
                <a:noFill/>
                <a:latin typeface="Days" panose="02000505050000020004" pitchFamily="2" charset="0"/>
              </a:rPr>
              <a:t>В ЛЕСУ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FAF1F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FAF1F"/>
                </a:solidFill>
                <a:latin typeface="Days" panose="02000505050000020004" pitchFamily="2" charset="0"/>
              </a:rPr>
              <a:t> 3.6</a:t>
            </a:r>
            <a:endParaRPr lang="en-US" sz="5999" dirty="0">
              <a:solidFill>
                <a:srgbClr val="FFAF1F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8068215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Находясь летом в воде, невозможно обгореть.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356674" y="-580404"/>
            <a:ext cx="3739618" cy="11447809"/>
          </a:xfrm>
          <a:custGeom>
            <a:avLst/>
            <a:gdLst/>
            <a:ahLst/>
            <a:cxnLst/>
            <a:rect l="l" t="t" r="r" b="b"/>
            <a:pathLst>
              <a:path w="3739618" h="11447809">
                <a:moveTo>
                  <a:pt x="0" y="0"/>
                </a:moveTo>
                <a:lnTo>
                  <a:pt x="3739618" y="0"/>
                </a:lnTo>
                <a:lnTo>
                  <a:pt x="3739618" y="11447808"/>
                </a:lnTo>
                <a:lnTo>
                  <a:pt x="0" y="1144780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НА ВОДОЕМЕ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29297" y="6791176"/>
            <a:ext cx="10790068" cy="1369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211F1C"/>
                </a:solidFill>
                <a:latin typeface="Days"/>
              </a:rPr>
              <a:t>Вода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является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своеобразным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увеличительным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 smtClean="0">
                <a:solidFill>
                  <a:srgbClr val="211F1C"/>
                </a:solidFill>
                <a:latin typeface="Days"/>
              </a:rPr>
              <a:t>стеклом</a:t>
            </a:r>
            <a:r>
              <a:rPr lang="ru-RU" sz="2499" dirty="0" smtClean="0">
                <a:solidFill>
                  <a:srgbClr val="211F1C"/>
                </a:solidFill>
                <a:latin typeface="Days"/>
              </a:rPr>
              <a:t>,</a:t>
            </a:r>
            <a:r>
              <a:rPr lang="en-US" sz="2499" dirty="0" smtClean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летом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солнце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даже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если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человек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находится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воде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он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всё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равно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обгорит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39525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 4.1</a:t>
            </a:r>
            <a:endParaRPr lang="en-US" sz="5999" dirty="0">
              <a:solidFill>
                <a:srgbClr val="F39525"/>
              </a:solidFill>
              <a:latin typeface="Days" panose="02000505050000020004" pitchFamily="2" charset="0"/>
            </a:endParaRPr>
          </a:p>
        </p:txBody>
      </p:sp>
      <p:pic>
        <p:nvPicPr>
          <p:cNvPr id="18" name="Рисунок 17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На надувном матрасе можно смело плавать в воде.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356674" y="-580404"/>
            <a:ext cx="3739618" cy="11447809"/>
          </a:xfrm>
          <a:custGeom>
            <a:avLst/>
            <a:gdLst/>
            <a:ahLst/>
            <a:cxnLst/>
            <a:rect l="l" t="t" r="r" b="b"/>
            <a:pathLst>
              <a:path w="3739618" h="11447809">
                <a:moveTo>
                  <a:pt x="0" y="0"/>
                </a:moveTo>
                <a:lnTo>
                  <a:pt x="3739618" y="0"/>
                </a:lnTo>
                <a:lnTo>
                  <a:pt x="3739618" y="11447808"/>
                </a:lnTo>
                <a:lnTo>
                  <a:pt x="0" y="1144780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Надувной матрас не предназначен для игр в воде. Основная функция надувного матраса – быстрое оборудование спального места в походе. Любое отверстие, негерметичность или вылетевшая заглушка неизбежно приведёт к трагедии.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НА ВОДОЕМЕ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39525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 4.2</a:t>
            </a:r>
            <a:endParaRPr lang="en-US" sz="5999" dirty="0">
              <a:solidFill>
                <a:srgbClr val="F39525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Тонет только тот, кто не умеет плавать.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356674" y="-580404"/>
            <a:ext cx="3739618" cy="11447809"/>
          </a:xfrm>
          <a:custGeom>
            <a:avLst/>
            <a:gdLst/>
            <a:ahLst/>
            <a:cxnLst/>
            <a:rect l="l" t="t" r="r" b="b"/>
            <a:pathLst>
              <a:path w="3739618" h="11447809">
                <a:moveTo>
                  <a:pt x="0" y="0"/>
                </a:moveTo>
                <a:lnTo>
                  <a:pt x="3739618" y="0"/>
                </a:lnTo>
                <a:lnTo>
                  <a:pt x="3739618" y="11447808"/>
                </a:lnTo>
                <a:lnTo>
                  <a:pt x="0" y="1144780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180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Это утверждение неверное. Утонуть может любой человек, даже тот, кто отлично умеет плавать. Существуют такие опасности, как подводные течения, водовороты, переохлаждение, ухудшение самочувствия и другие.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НА ВОДОЕМЕ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39525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 4.3</a:t>
            </a:r>
            <a:endParaRPr lang="en-US" sz="5999" dirty="0">
              <a:solidFill>
                <a:srgbClr val="F39525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615200" y="4264847"/>
            <a:ext cx="5488461" cy="874356"/>
            <a:chOff x="0" y="0"/>
            <a:chExt cx="1750772" cy="27891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50772" cy="278912"/>
            </a:xfrm>
            <a:custGeom>
              <a:avLst/>
              <a:gdLst/>
              <a:ahLst/>
              <a:cxnLst/>
              <a:rect l="l" t="t" r="r" b="b"/>
              <a:pathLst>
                <a:path w="1750772" h="278912">
                  <a:moveTo>
                    <a:pt x="50781" y="0"/>
                  </a:moveTo>
                  <a:lnTo>
                    <a:pt x="1699991" y="0"/>
                  </a:lnTo>
                  <a:cubicBezTo>
                    <a:pt x="1728037" y="0"/>
                    <a:pt x="1750772" y="22735"/>
                    <a:pt x="1750772" y="50781"/>
                  </a:cubicBezTo>
                  <a:lnTo>
                    <a:pt x="1750772" y="228131"/>
                  </a:lnTo>
                  <a:cubicBezTo>
                    <a:pt x="1750772" y="241599"/>
                    <a:pt x="1745422" y="254515"/>
                    <a:pt x="1735899" y="264039"/>
                  </a:cubicBezTo>
                  <a:cubicBezTo>
                    <a:pt x="1726376" y="273562"/>
                    <a:pt x="1713459" y="278912"/>
                    <a:pt x="1699991" y="278912"/>
                  </a:cubicBezTo>
                  <a:lnTo>
                    <a:pt x="50781" y="278912"/>
                  </a:lnTo>
                  <a:cubicBezTo>
                    <a:pt x="22735" y="278912"/>
                    <a:pt x="0" y="256177"/>
                    <a:pt x="0" y="228131"/>
                  </a:cubicBezTo>
                  <a:lnTo>
                    <a:pt x="0" y="50781"/>
                  </a:lnTo>
                  <a:cubicBezTo>
                    <a:pt x="0" y="37313"/>
                    <a:pt x="5350" y="24397"/>
                    <a:pt x="14873" y="14873"/>
                  </a:cubicBezTo>
                  <a:cubicBezTo>
                    <a:pt x="24397" y="5350"/>
                    <a:pt x="37313" y="0"/>
                    <a:pt x="50781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750772" cy="317012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2557"/>
                </a:lnSpc>
              </a:pPr>
              <a:r>
                <a:rPr lang="en-US" sz="1739" spc="255" dirty="0">
                  <a:solidFill>
                    <a:srgbClr val="000000"/>
                  </a:solidFill>
                  <a:latin typeface="Days" panose="02000505050000020004" pitchFamily="2" charset="0"/>
                </a:rPr>
                <a:t>ВНЕСТИ В КАРТУ МИФ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33295" y="4264847"/>
            <a:ext cx="897095" cy="874356"/>
            <a:chOff x="0" y="0"/>
            <a:chExt cx="286166" cy="27891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86166" cy="278912"/>
            </a:xfrm>
            <a:custGeom>
              <a:avLst/>
              <a:gdLst/>
              <a:ahLst/>
              <a:cxnLst/>
              <a:rect l="l" t="t" r="r" b="b"/>
              <a:pathLst>
                <a:path w="286166" h="278912">
                  <a:moveTo>
                    <a:pt x="139456" y="0"/>
                  </a:moveTo>
                  <a:lnTo>
                    <a:pt x="146710" y="0"/>
                  </a:lnTo>
                  <a:cubicBezTo>
                    <a:pt x="183696" y="0"/>
                    <a:pt x="219167" y="14693"/>
                    <a:pt x="245320" y="40846"/>
                  </a:cubicBezTo>
                  <a:cubicBezTo>
                    <a:pt x="271473" y="66999"/>
                    <a:pt x="286166" y="102470"/>
                    <a:pt x="286166" y="139456"/>
                  </a:cubicBezTo>
                  <a:lnTo>
                    <a:pt x="286166" y="139456"/>
                  </a:lnTo>
                  <a:cubicBezTo>
                    <a:pt x="286166" y="176442"/>
                    <a:pt x="271473" y="211913"/>
                    <a:pt x="245320" y="238066"/>
                  </a:cubicBezTo>
                  <a:cubicBezTo>
                    <a:pt x="219167" y="264219"/>
                    <a:pt x="183696" y="278912"/>
                    <a:pt x="146710" y="278912"/>
                  </a:cubicBezTo>
                  <a:lnTo>
                    <a:pt x="139456" y="278912"/>
                  </a:lnTo>
                  <a:cubicBezTo>
                    <a:pt x="102470" y="278912"/>
                    <a:pt x="66999" y="264219"/>
                    <a:pt x="40846" y="238066"/>
                  </a:cubicBezTo>
                  <a:cubicBezTo>
                    <a:pt x="14693" y="211913"/>
                    <a:pt x="0" y="176442"/>
                    <a:pt x="0" y="139456"/>
                  </a:cubicBezTo>
                  <a:lnTo>
                    <a:pt x="0" y="139456"/>
                  </a:lnTo>
                  <a:cubicBezTo>
                    <a:pt x="0" y="102470"/>
                    <a:pt x="14693" y="66999"/>
                    <a:pt x="40846" y="40846"/>
                  </a:cubicBezTo>
                  <a:cubicBezTo>
                    <a:pt x="66999" y="14693"/>
                    <a:pt x="102470" y="0"/>
                    <a:pt x="139456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86166" cy="326537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3145"/>
                </a:lnSpc>
              </a:pPr>
              <a:r>
                <a:rPr lang="en-US" sz="2139" spc="314">
                  <a:solidFill>
                    <a:srgbClr val="000000"/>
                  </a:solidFill>
                  <a:latin typeface="Days Bold"/>
                </a:rPr>
                <a:t>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615200" y="5465904"/>
            <a:ext cx="11295380" cy="874356"/>
            <a:chOff x="0" y="0"/>
            <a:chExt cx="3603130" cy="2789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603130" cy="278912"/>
            </a:xfrm>
            <a:custGeom>
              <a:avLst/>
              <a:gdLst/>
              <a:ahLst/>
              <a:cxnLst/>
              <a:rect l="l" t="t" r="r" b="b"/>
              <a:pathLst>
                <a:path w="3603130" h="278912">
                  <a:moveTo>
                    <a:pt x="24675" y="0"/>
                  </a:moveTo>
                  <a:lnTo>
                    <a:pt x="3578456" y="0"/>
                  </a:lnTo>
                  <a:cubicBezTo>
                    <a:pt x="3584999" y="0"/>
                    <a:pt x="3591276" y="2600"/>
                    <a:pt x="3595903" y="7227"/>
                  </a:cubicBezTo>
                  <a:cubicBezTo>
                    <a:pt x="3600531" y="11854"/>
                    <a:pt x="3603130" y="18130"/>
                    <a:pt x="3603130" y="24675"/>
                  </a:cubicBezTo>
                  <a:lnTo>
                    <a:pt x="3603130" y="254237"/>
                  </a:lnTo>
                  <a:cubicBezTo>
                    <a:pt x="3603130" y="260782"/>
                    <a:pt x="3600531" y="267058"/>
                    <a:pt x="3595903" y="271685"/>
                  </a:cubicBezTo>
                  <a:cubicBezTo>
                    <a:pt x="3591276" y="276312"/>
                    <a:pt x="3584999" y="278912"/>
                    <a:pt x="3578456" y="278912"/>
                  </a:cubicBezTo>
                  <a:lnTo>
                    <a:pt x="24675" y="278912"/>
                  </a:lnTo>
                  <a:cubicBezTo>
                    <a:pt x="18130" y="278912"/>
                    <a:pt x="11854" y="276312"/>
                    <a:pt x="7227" y="271685"/>
                  </a:cubicBezTo>
                  <a:cubicBezTo>
                    <a:pt x="2600" y="267058"/>
                    <a:pt x="0" y="260782"/>
                    <a:pt x="0" y="254237"/>
                  </a:cubicBezTo>
                  <a:lnTo>
                    <a:pt x="0" y="24675"/>
                  </a:lnTo>
                  <a:cubicBezTo>
                    <a:pt x="0" y="18130"/>
                    <a:pt x="2600" y="11854"/>
                    <a:pt x="7227" y="7227"/>
                  </a:cubicBezTo>
                  <a:cubicBezTo>
                    <a:pt x="11854" y="2600"/>
                    <a:pt x="18130" y="0"/>
                    <a:pt x="24675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603130" cy="317012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2557"/>
                </a:lnSpc>
              </a:pPr>
              <a:r>
                <a:rPr lang="en-US" sz="1739" spc="255" dirty="0">
                  <a:solidFill>
                    <a:srgbClr val="000000"/>
                  </a:solidFill>
                  <a:latin typeface="Days" panose="02000505050000020004" pitchFamily="2" charset="0"/>
                </a:rPr>
                <a:t>НАЙТИ УТВЕРЖДЕНИЯ-ОПРОВЕРЖЕНИЯ, ВНЕСТИ ИХ В КАРТУ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33295" y="5465904"/>
            <a:ext cx="897095" cy="874356"/>
            <a:chOff x="0" y="0"/>
            <a:chExt cx="286166" cy="27891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86166" cy="278912"/>
            </a:xfrm>
            <a:custGeom>
              <a:avLst/>
              <a:gdLst/>
              <a:ahLst/>
              <a:cxnLst/>
              <a:rect l="l" t="t" r="r" b="b"/>
              <a:pathLst>
                <a:path w="286166" h="278912">
                  <a:moveTo>
                    <a:pt x="139456" y="0"/>
                  </a:moveTo>
                  <a:lnTo>
                    <a:pt x="146710" y="0"/>
                  </a:lnTo>
                  <a:cubicBezTo>
                    <a:pt x="183696" y="0"/>
                    <a:pt x="219167" y="14693"/>
                    <a:pt x="245320" y="40846"/>
                  </a:cubicBezTo>
                  <a:cubicBezTo>
                    <a:pt x="271473" y="66999"/>
                    <a:pt x="286166" y="102470"/>
                    <a:pt x="286166" y="139456"/>
                  </a:cubicBezTo>
                  <a:lnTo>
                    <a:pt x="286166" y="139456"/>
                  </a:lnTo>
                  <a:cubicBezTo>
                    <a:pt x="286166" y="176442"/>
                    <a:pt x="271473" y="211913"/>
                    <a:pt x="245320" y="238066"/>
                  </a:cubicBezTo>
                  <a:cubicBezTo>
                    <a:pt x="219167" y="264219"/>
                    <a:pt x="183696" y="278912"/>
                    <a:pt x="146710" y="278912"/>
                  </a:cubicBezTo>
                  <a:lnTo>
                    <a:pt x="139456" y="278912"/>
                  </a:lnTo>
                  <a:cubicBezTo>
                    <a:pt x="102470" y="278912"/>
                    <a:pt x="66999" y="264219"/>
                    <a:pt x="40846" y="238066"/>
                  </a:cubicBezTo>
                  <a:cubicBezTo>
                    <a:pt x="14693" y="211913"/>
                    <a:pt x="0" y="176442"/>
                    <a:pt x="0" y="139456"/>
                  </a:cubicBezTo>
                  <a:lnTo>
                    <a:pt x="0" y="139456"/>
                  </a:lnTo>
                  <a:cubicBezTo>
                    <a:pt x="0" y="102470"/>
                    <a:pt x="14693" y="66999"/>
                    <a:pt x="40846" y="40846"/>
                  </a:cubicBezTo>
                  <a:cubicBezTo>
                    <a:pt x="66999" y="14693"/>
                    <a:pt x="102470" y="0"/>
                    <a:pt x="139456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286166" cy="326537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3145"/>
                </a:lnSpc>
              </a:pPr>
              <a:r>
                <a:rPr lang="en-US" sz="2139" spc="314">
                  <a:solidFill>
                    <a:srgbClr val="000000"/>
                  </a:solidFill>
                  <a:latin typeface="Days Bold"/>
                </a:rPr>
                <a:t>3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615200" y="6666961"/>
            <a:ext cx="13183599" cy="874356"/>
            <a:chOff x="0" y="0"/>
            <a:chExt cx="4205456" cy="27891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05456" cy="278912"/>
            </a:xfrm>
            <a:custGeom>
              <a:avLst/>
              <a:gdLst/>
              <a:ahLst/>
              <a:cxnLst/>
              <a:rect l="l" t="t" r="r" b="b"/>
              <a:pathLst>
                <a:path w="4205456" h="278912">
                  <a:moveTo>
                    <a:pt x="21141" y="0"/>
                  </a:moveTo>
                  <a:lnTo>
                    <a:pt x="4184315" y="0"/>
                  </a:lnTo>
                  <a:cubicBezTo>
                    <a:pt x="4195991" y="0"/>
                    <a:pt x="4205456" y="9465"/>
                    <a:pt x="4205456" y="21141"/>
                  </a:cubicBezTo>
                  <a:lnTo>
                    <a:pt x="4205456" y="257771"/>
                  </a:lnTo>
                  <a:cubicBezTo>
                    <a:pt x="4205456" y="269447"/>
                    <a:pt x="4195991" y="278912"/>
                    <a:pt x="4184315" y="278912"/>
                  </a:cubicBezTo>
                  <a:lnTo>
                    <a:pt x="21141" y="278912"/>
                  </a:lnTo>
                  <a:cubicBezTo>
                    <a:pt x="9465" y="278912"/>
                    <a:pt x="0" y="269447"/>
                    <a:pt x="0" y="257771"/>
                  </a:cubicBezTo>
                  <a:lnTo>
                    <a:pt x="0" y="21141"/>
                  </a:lnTo>
                  <a:cubicBezTo>
                    <a:pt x="0" y="9465"/>
                    <a:pt x="9465" y="0"/>
                    <a:pt x="21141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205456" cy="317012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2557"/>
                </a:lnSpc>
              </a:pPr>
              <a:r>
                <a:rPr lang="en-US" sz="1739" spc="255" dirty="0">
                  <a:solidFill>
                    <a:srgbClr val="000000"/>
                  </a:solidFill>
                  <a:latin typeface="Days" panose="02000505050000020004" pitchFamily="2" charset="0"/>
                </a:rPr>
                <a:t>ВНЕСТИ В КАРТУ ВЕРНЫЙ ВАРИАНТ ПОВЕДЕНИЯ В ДАННОЙ СИТУАЦИИ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433295" y="6666961"/>
            <a:ext cx="897095" cy="874356"/>
            <a:chOff x="0" y="0"/>
            <a:chExt cx="286166" cy="27891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86166" cy="278912"/>
            </a:xfrm>
            <a:custGeom>
              <a:avLst/>
              <a:gdLst/>
              <a:ahLst/>
              <a:cxnLst/>
              <a:rect l="l" t="t" r="r" b="b"/>
              <a:pathLst>
                <a:path w="286166" h="278912">
                  <a:moveTo>
                    <a:pt x="139456" y="0"/>
                  </a:moveTo>
                  <a:lnTo>
                    <a:pt x="146710" y="0"/>
                  </a:lnTo>
                  <a:cubicBezTo>
                    <a:pt x="183696" y="0"/>
                    <a:pt x="219167" y="14693"/>
                    <a:pt x="245320" y="40846"/>
                  </a:cubicBezTo>
                  <a:cubicBezTo>
                    <a:pt x="271473" y="66999"/>
                    <a:pt x="286166" y="102470"/>
                    <a:pt x="286166" y="139456"/>
                  </a:cubicBezTo>
                  <a:lnTo>
                    <a:pt x="286166" y="139456"/>
                  </a:lnTo>
                  <a:cubicBezTo>
                    <a:pt x="286166" y="176442"/>
                    <a:pt x="271473" y="211913"/>
                    <a:pt x="245320" y="238066"/>
                  </a:cubicBezTo>
                  <a:cubicBezTo>
                    <a:pt x="219167" y="264219"/>
                    <a:pt x="183696" y="278912"/>
                    <a:pt x="146710" y="278912"/>
                  </a:cubicBezTo>
                  <a:lnTo>
                    <a:pt x="139456" y="278912"/>
                  </a:lnTo>
                  <a:cubicBezTo>
                    <a:pt x="102470" y="278912"/>
                    <a:pt x="66999" y="264219"/>
                    <a:pt x="40846" y="238066"/>
                  </a:cubicBezTo>
                  <a:cubicBezTo>
                    <a:pt x="14693" y="211913"/>
                    <a:pt x="0" y="176442"/>
                    <a:pt x="0" y="139456"/>
                  </a:cubicBezTo>
                  <a:lnTo>
                    <a:pt x="0" y="139456"/>
                  </a:lnTo>
                  <a:cubicBezTo>
                    <a:pt x="0" y="102470"/>
                    <a:pt x="14693" y="66999"/>
                    <a:pt x="40846" y="40846"/>
                  </a:cubicBezTo>
                  <a:cubicBezTo>
                    <a:pt x="66999" y="14693"/>
                    <a:pt x="102470" y="0"/>
                    <a:pt x="139456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286166" cy="326537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3145"/>
                </a:lnSpc>
              </a:pPr>
              <a:r>
                <a:rPr lang="en-US" sz="2139" spc="314">
                  <a:solidFill>
                    <a:srgbClr val="000000"/>
                  </a:solidFill>
                  <a:latin typeface="Days Bold"/>
                </a:rPr>
                <a:t>4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15200" y="7868018"/>
            <a:ext cx="9661575" cy="874356"/>
            <a:chOff x="0" y="0"/>
            <a:chExt cx="3081960" cy="27891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3081960" cy="278912"/>
            </a:xfrm>
            <a:custGeom>
              <a:avLst/>
              <a:gdLst/>
              <a:ahLst/>
              <a:cxnLst/>
              <a:rect l="l" t="t" r="r" b="b"/>
              <a:pathLst>
                <a:path w="3081960" h="278912">
                  <a:moveTo>
                    <a:pt x="28847" y="0"/>
                  </a:moveTo>
                  <a:lnTo>
                    <a:pt x="3053113" y="0"/>
                  </a:lnTo>
                  <a:cubicBezTo>
                    <a:pt x="3060764" y="0"/>
                    <a:pt x="3068101" y="3039"/>
                    <a:pt x="3073511" y="8449"/>
                  </a:cubicBezTo>
                  <a:cubicBezTo>
                    <a:pt x="3078921" y="13859"/>
                    <a:pt x="3081960" y="21196"/>
                    <a:pt x="3081960" y="28847"/>
                  </a:cubicBezTo>
                  <a:lnTo>
                    <a:pt x="3081960" y="250065"/>
                  </a:lnTo>
                  <a:cubicBezTo>
                    <a:pt x="3081960" y="265997"/>
                    <a:pt x="3069045" y="278912"/>
                    <a:pt x="3053113" y="278912"/>
                  </a:cubicBezTo>
                  <a:lnTo>
                    <a:pt x="28847" y="278912"/>
                  </a:lnTo>
                  <a:cubicBezTo>
                    <a:pt x="12915" y="278912"/>
                    <a:pt x="0" y="265997"/>
                    <a:pt x="0" y="250065"/>
                  </a:cubicBezTo>
                  <a:lnTo>
                    <a:pt x="0" y="28847"/>
                  </a:lnTo>
                  <a:cubicBezTo>
                    <a:pt x="0" y="12915"/>
                    <a:pt x="12915" y="0"/>
                    <a:pt x="28847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3081960" cy="317012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2557"/>
                </a:lnSpc>
              </a:pPr>
              <a:r>
                <a:rPr lang="en-US" sz="1739" spc="255" dirty="0">
                  <a:solidFill>
                    <a:srgbClr val="000000"/>
                  </a:solidFill>
                  <a:latin typeface="Days" panose="02000505050000020004" pitchFamily="2" charset="0"/>
                </a:rPr>
                <a:t>ПО ВОЗМОЖНОСТИ ОПИСАТЬ ЕГО ОБОСНОВАНИЕ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33295" y="7868018"/>
            <a:ext cx="897095" cy="874356"/>
            <a:chOff x="0" y="0"/>
            <a:chExt cx="286166" cy="27891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86166" cy="278912"/>
            </a:xfrm>
            <a:custGeom>
              <a:avLst/>
              <a:gdLst/>
              <a:ahLst/>
              <a:cxnLst/>
              <a:rect l="l" t="t" r="r" b="b"/>
              <a:pathLst>
                <a:path w="286166" h="278912">
                  <a:moveTo>
                    <a:pt x="139456" y="0"/>
                  </a:moveTo>
                  <a:lnTo>
                    <a:pt x="146710" y="0"/>
                  </a:lnTo>
                  <a:cubicBezTo>
                    <a:pt x="183696" y="0"/>
                    <a:pt x="219167" y="14693"/>
                    <a:pt x="245320" y="40846"/>
                  </a:cubicBezTo>
                  <a:cubicBezTo>
                    <a:pt x="271473" y="66999"/>
                    <a:pt x="286166" y="102470"/>
                    <a:pt x="286166" y="139456"/>
                  </a:cubicBezTo>
                  <a:lnTo>
                    <a:pt x="286166" y="139456"/>
                  </a:lnTo>
                  <a:cubicBezTo>
                    <a:pt x="286166" y="176442"/>
                    <a:pt x="271473" y="211913"/>
                    <a:pt x="245320" y="238066"/>
                  </a:cubicBezTo>
                  <a:cubicBezTo>
                    <a:pt x="219167" y="264219"/>
                    <a:pt x="183696" y="278912"/>
                    <a:pt x="146710" y="278912"/>
                  </a:cubicBezTo>
                  <a:lnTo>
                    <a:pt x="139456" y="278912"/>
                  </a:lnTo>
                  <a:cubicBezTo>
                    <a:pt x="102470" y="278912"/>
                    <a:pt x="66999" y="264219"/>
                    <a:pt x="40846" y="238066"/>
                  </a:cubicBezTo>
                  <a:cubicBezTo>
                    <a:pt x="14693" y="211913"/>
                    <a:pt x="0" y="176442"/>
                    <a:pt x="0" y="139456"/>
                  </a:cubicBezTo>
                  <a:lnTo>
                    <a:pt x="0" y="139456"/>
                  </a:lnTo>
                  <a:cubicBezTo>
                    <a:pt x="0" y="102470"/>
                    <a:pt x="14693" y="66999"/>
                    <a:pt x="40846" y="40846"/>
                  </a:cubicBezTo>
                  <a:cubicBezTo>
                    <a:pt x="66999" y="14693"/>
                    <a:pt x="102470" y="0"/>
                    <a:pt x="139456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286166" cy="326537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3145"/>
                </a:lnSpc>
              </a:pPr>
              <a:r>
                <a:rPr lang="en-US" sz="2139" spc="314">
                  <a:solidFill>
                    <a:srgbClr val="000000"/>
                  </a:solidFill>
                  <a:latin typeface="Days Bold"/>
                </a:rPr>
                <a:t>5</a:t>
              </a: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433295" y="1181100"/>
            <a:ext cx="11890034" cy="1059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80"/>
              </a:lnSpc>
              <a:spcBef>
                <a:spcPct val="0"/>
              </a:spcBef>
            </a:pPr>
            <a:r>
              <a:rPr lang="en-US" sz="8000">
                <a:solidFill>
                  <a:srgbClr val="7B3B9D"/>
                </a:solidFill>
                <a:latin typeface="Days"/>
              </a:rPr>
              <a:t>ЗАДАЧИ ГРУППЫ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2615200" y="3066642"/>
            <a:ext cx="11295380" cy="874356"/>
            <a:chOff x="0" y="0"/>
            <a:chExt cx="3603130" cy="278912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603130" cy="278912"/>
            </a:xfrm>
            <a:custGeom>
              <a:avLst/>
              <a:gdLst/>
              <a:ahLst/>
              <a:cxnLst/>
              <a:rect l="l" t="t" r="r" b="b"/>
              <a:pathLst>
                <a:path w="3603130" h="278912">
                  <a:moveTo>
                    <a:pt x="24675" y="0"/>
                  </a:moveTo>
                  <a:lnTo>
                    <a:pt x="3578456" y="0"/>
                  </a:lnTo>
                  <a:cubicBezTo>
                    <a:pt x="3584999" y="0"/>
                    <a:pt x="3591276" y="2600"/>
                    <a:pt x="3595903" y="7227"/>
                  </a:cubicBezTo>
                  <a:cubicBezTo>
                    <a:pt x="3600531" y="11854"/>
                    <a:pt x="3603130" y="18130"/>
                    <a:pt x="3603130" y="24675"/>
                  </a:cubicBezTo>
                  <a:lnTo>
                    <a:pt x="3603130" y="254237"/>
                  </a:lnTo>
                  <a:cubicBezTo>
                    <a:pt x="3603130" y="260782"/>
                    <a:pt x="3600531" y="267058"/>
                    <a:pt x="3595903" y="271685"/>
                  </a:cubicBezTo>
                  <a:cubicBezTo>
                    <a:pt x="3591276" y="276312"/>
                    <a:pt x="3584999" y="278912"/>
                    <a:pt x="3578456" y="278912"/>
                  </a:cubicBezTo>
                  <a:lnTo>
                    <a:pt x="24675" y="278912"/>
                  </a:lnTo>
                  <a:cubicBezTo>
                    <a:pt x="18130" y="278912"/>
                    <a:pt x="11854" y="276312"/>
                    <a:pt x="7227" y="271685"/>
                  </a:cubicBezTo>
                  <a:cubicBezTo>
                    <a:pt x="2600" y="267058"/>
                    <a:pt x="0" y="260782"/>
                    <a:pt x="0" y="254237"/>
                  </a:cubicBezTo>
                  <a:lnTo>
                    <a:pt x="0" y="24675"/>
                  </a:lnTo>
                  <a:cubicBezTo>
                    <a:pt x="0" y="18130"/>
                    <a:pt x="2600" y="11854"/>
                    <a:pt x="7227" y="7227"/>
                  </a:cubicBezTo>
                  <a:cubicBezTo>
                    <a:pt x="11854" y="2600"/>
                    <a:pt x="18130" y="0"/>
                    <a:pt x="24675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3603130" cy="317012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2557"/>
                </a:lnSpc>
              </a:pPr>
              <a:r>
                <a:rPr lang="en-US" sz="1739" spc="255" dirty="0">
                  <a:solidFill>
                    <a:srgbClr val="000000"/>
                  </a:solidFill>
                  <a:latin typeface="Days" panose="02000505050000020004" pitchFamily="2" charset="0"/>
                </a:rPr>
                <a:t>ОПРЕДЕЛИТЬ СИТУАЦИЮ, ЗАПИСАТЬ ЕЕ КРАТКОЕ НАЗВАНИЕ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433295" y="3066642"/>
            <a:ext cx="897095" cy="874356"/>
            <a:chOff x="0" y="0"/>
            <a:chExt cx="286166" cy="278912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86166" cy="278912"/>
            </a:xfrm>
            <a:custGeom>
              <a:avLst/>
              <a:gdLst/>
              <a:ahLst/>
              <a:cxnLst/>
              <a:rect l="l" t="t" r="r" b="b"/>
              <a:pathLst>
                <a:path w="286166" h="278912">
                  <a:moveTo>
                    <a:pt x="139456" y="0"/>
                  </a:moveTo>
                  <a:lnTo>
                    <a:pt x="146710" y="0"/>
                  </a:lnTo>
                  <a:cubicBezTo>
                    <a:pt x="183696" y="0"/>
                    <a:pt x="219167" y="14693"/>
                    <a:pt x="245320" y="40846"/>
                  </a:cubicBezTo>
                  <a:cubicBezTo>
                    <a:pt x="271473" y="66999"/>
                    <a:pt x="286166" y="102470"/>
                    <a:pt x="286166" y="139456"/>
                  </a:cubicBezTo>
                  <a:lnTo>
                    <a:pt x="286166" y="139456"/>
                  </a:lnTo>
                  <a:cubicBezTo>
                    <a:pt x="286166" y="176442"/>
                    <a:pt x="271473" y="211913"/>
                    <a:pt x="245320" y="238066"/>
                  </a:cubicBezTo>
                  <a:cubicBezTo>
                    <a:pt x="219167" y="264219"/>
                    <a:pt x="183696" y="278912"/>
                    <a:pt x="146710" y="278912"/>
                  </a:cubicBezTo>
                  <a:lnTo>
                    <a:pt x="139456" y="278912"/>
                  </a:lnTo>
                  <a:cubicBezTo>
                    <a:pt x="102470" y="278912"/>
                    <a:pt x="66999" y="264219"/>
                    <a:pt x="40846" y="238066"/>
                  </a:cubicBezTo>
                  <a:cubicBezTo>
                    <a:pt x="14693" y="211913"/>
                    <a:pt x="0" y="176442"/>
                    <a:pt x="0" y="139456"/>
                  </a:cubicBezTo>
                  <a:lnTo>
                    <a:pt x="0" y="139456"/>
                  </a:lnTo>
                  <a:cubicBezTo>
                    <a:pt x="0" y="102470"/>
                    <a:pt x="14693" y="66999"/>
                    <a:pt x="40846" y="40846"/>
                  </a:cubicBezTo>
                  <a:cubicBezTo>
                    <a:pt x="66999" y="14693"/>
                    <a:pt x="102470" y="0"/>
                    <a:pt x="139456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0" y="-47625"/>
              <a:ext cx="286166" cy="326537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>
                <a:lnSpc>
                  <a:spcPts val="3145"/>
                </a:lnSpc>
              </a:pPr>
              <a:r>
                <a:rPr lang="en-US" sz="2139" spc="314">
                  <a:solidFill>
                    <a:srgbClr val="000000"/>
                  </a:solidFill>
                  <a:latin typeface="Days Bold"/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Для того, чтобы оказать помощь пострадавшему при утоплении, необходимо извлечь воду из его лёгких.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356674" y="-580404"/>
            <a:ext cx="3739618" cy="11447809"/>
          </a:xfrm>
          <a:custGeom>
            <a:avLst/>
            <a:gdLst/>
            <a:ahLst/>
            <a:cxnLst/>
            <a:rect l="l" t="t" r="r" b="b"/>
            <a:pathLst>
              <a:path w="3739618" h="11447809">
                <a:moveTo>
                  <a:pt x="0" y="0"/>
                </a:moveTo>
                <a:lnTo>
                  <a:pt x="3739618" y="0"/>
                </a:lnTo>
                <a:lnTo>
                  <a:pt x="3739618" y="11447808"/>
                </a:lnTo>
                <a:lnTo>
                  <a:pt x="0" y="1144780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Лёгкие человека – это не пустотелые шарики. В лёгких человека располагается большое количество кровеносных сосудов, альвеолы и другое, поэтому при утоплении пострадавшего в лёгких, практически всегда, будет отсутствовать вода.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НА ВОДОЕМЕ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39525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 4.4</a:t>
            </a:r>
            <a:endParaRPr lang="en-US" sz="5999" dirty="0">
              <a:solidFill>
                <a:srgbClr val="F39525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Тонущий человек всегда кричит и просит о помощи.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356674" y="-580404"/>
            <a:ext cx="3739618" cy="11447809"/>
          </a:xfrm>
          <a:custGeom>
            <a:avLst/>
            <a:gdLst/>
            <a:ahLst/>
            <a:cxnLst/>
            <a:rect l="l" t="t" r="r" b="b"/>
            <a:pathLst>
              <a:path w="3739618" h="11447809">
                <a:moveTo>
                  <a:pt x="0" y="0"/>
                </a:moveTo>
                <a:lnTo>
                  <a:pt x="3739618" y="0"/>
                </a:lnTo>
                <a:lnTo>
                  <a:pt x="3739618" y="11447808"/>
                </a:lnTo>
                <a:lnTo>
                  <a:pt x="0" y="1144780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749532"/>
            <a:ext cx="10790068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Кричит о помощи только тот, кто боится утонуть или устал плыть. Тонущий человек всегда уходит под воду тихо, хаотично размахивая руками.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НА ВОДОЕМЕ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39525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 4.5</a:t>
            </a:r>
            <a:endParaRPr lang="en-US" sz="5999" dirty="0">
              <a:solidFill>
                <a:srgbClr val="F39525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На случай, если ногу сведёт судорогой, необходимо иметь с собой булавку.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356674" y="-580404"/>
            <a:ext cx="3739618" cy="11447809"/>
          </a:xfrm>
          <a:custGeom>
            <a:avLst/>
            <a:gdLst/>
            <a:ahLst/>
            <a:cxnLst/>
            <a:rect l="l" t="t" r="r" b="b"/>
            <a:pathLst>
              <a:path w="3739618" h="11447809">
                <a:moveTo>
                  <a:pt x="0" y="0"/>
                </a:moveTo>
                <a:lnTo>
                  <a:pt x="3739618" y="0"/>
                </a:lnTo>
                <a:lnTo>
                  <a:pt x="3739618" y="11447808"/>
                </a:lnTo>
                <a:lnTo>
                  <a:pt x="0" y="1144780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180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Укол булавкой может принести больше вреда, чем пользы. Например, существует большая вероятность занесения инфекции в рану. Тем более для того, чтобы открепить булавку от одежды, придётся перестать грести руками.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F39525"/>
                  </a:solidFill>
                </a:ln>
                <a:noFill/>
                <a:latin typeface="Days"/>
              </a:rPr>
              <a:t>НА ВОДОЕМЕ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F39525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F39525"/>
                </a:solidFill>
                <a:latin typeface="Days" panose="02000505050000020004" pitchFamily="2" charset="0"/>
              </a:rPr>
              <a:t> 4.6</a:t>
            </a:r>
            <a:endParaRPr lang="en-US" sz="5999" dirty="0">
              <a:solidFill>
                <a:srgbClr val="F39525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Чем толще дверь в квартиру и сложнее замок, тем злоумышленникам сложнее попасть в квартиру.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861499" y="-519067"/>
            <a:ext cx="2156688" cy="11252284"/>
          </a:xfrm>
          <a:custGeom>
            <a:avLst/>
            <a:gdLst/>
            <a:ahLst/>
            <a:cxnLst/>
            <a:rect l="l" t="t" r="r" b="b"/>
            <a:pathLst>
              <a:path w="2156688" h="11252284">
                <a:moveTo>
                  <a:pt x="0" y="0"/>
                </a:moveTo>
                <a:lnTo>
                  <a:pt x="2156688" y="0"/>
                </a:lnTo>
                <a:lnTo>
                  <a:pt x="2156688" y="11252284"/>
                </a:lnTo>
                <a:lnTo>
                  <a:pt x="0" y="1125228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В БЫТУ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29297" y="6770354"/>
            <a:ext cx="10790068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Злоумышленники следят за новинками производства дверных замков и зачастую знают, как открыть любую модель замка.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5.1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pic>
        <p:nvPicPr>
          <p:cNvPr id="18" name="Рисунок 17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248554"/>
            <a:chOff x="0" y="0"/>
            <a:chExt cx="15057515" cy="29980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2998072"/>
              <a:chOff x="0" y="0"/>
              <a:chExt cx="2974324" cy="592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592212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592212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567532"/>
                    </a:lnTo>
                    <a:cubicBezTo>
                      <a:pt x="2974324" y="581162"/>
                      <a:pt x="2963275" y="592212"/>
                      <a:pt x="2949645" y="592212"/>
                    </a:cubicBezTo>
                    <a:lnTo>
                      <a:pt x="24680" y="592212"/>
                    </a:lnTo>
                    <a:cubicBezTo>
                      <a:pt x="11049" y="592212"/>
                      <a:pt x="0" y="581162"/>
                      <a:pt x="0" y="567532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6398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461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Маленький ребёнок может запросто уехать в лифте.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861499" y="-519067"/>
            <a:ext cx="2156688" cy="11252284"/>
          </a:xfrm>
          <a:custGeom>
            <a:avLst/>
            <a:gdLst/>
            <a:ahLst/>
            <a:cxnLst/>
            <a:rect l="l" t="t" r="r" b="b"/>
            <a:pathLst>
              <a:path w="2156688" h="11252284">
                <a:moveTo>
                  <a:pt x="0" y="0"/>
                </a:moveTo>
                <a:lnTo>
                  <a:pt x="2156688" y="0"/>
                </a:lnTo>
                <a:lnTo>
                  <a:pt x="2156688" y="11252284"/>
                </a:lnTo>
                <a:lnTo>
                  <a:pt x="0" y="1125228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6763583"/>
            <a:ext cx="10790068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Зачастую лифты рассчитаны на минимальный вес пассажира в 15 кг. Это означает, что ребёнок возрастом 2-3 года самостоятельно не уедет в лифте.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В БЫТУ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5.2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При поражении электрическим током пострадавшего провод с человека можно снять любой сухой палкой.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4646988"/>
            <a:ext cx="11293136" cy="4611312"/>
            <a:chOff x="0" y="0"/>
            <a:chExt cx="2974324" cy="121450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214502"/>
            </a:xfrm>
            <a:custGeom>
              <a:avLst/>
              <a:gdLst/>
              <a:ahLst/>
              <a:cxnLst/>
              <a:rect l="l" t="t" r="r" b="b"/>
              <a:pathLst>
                <a:path w="2974324" h="1214502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189822"/>
                  </a:lnTo>
                  <a:cubicBezTo>
                    <a:pt x="2974324" y="1203453"/>
                    <a:pt x="2963275" y="1214502"/>
                    <a:pt x="2949645" y="1214502"/>
                  </a:cubicBezTo>
                  <a:lnTo>
                    <a:pt x="24680" y="1214502"/>
                  </a:lnTo>
                  <a:cubicBezTo>
                    <a:pt x="11049" y="1214502"/>
                    <a:pt x="0" y="1203453"/>
                    <a:pt x="0" y="1189822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2526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861499" y="-519067"/>
            <a:ext cx="2156688" cy="11252284"/>
          </a:xfrm>
          <a:custGeom>
            <a:avLst/>
            <a:gdLst/>
            <a:ahLst/>
            <a:cxnLst/>
            <a:rect l="l" t="t" r="r" b="b"/>
            <a:pathLst>
              <a:path w="2156688" h="11252284">
                <a:moveTo>
                  <a:pt x="0" y="0"/>
                </a:moveTo>
                <a:lnTo>
                  <a:pt x="2156688" y="0"/>
                </a:lnTo>
                <a:lnTo>
                  <a:pt x="2156688" y="11252284"/>
                </a:lnTo>
                <a:lnTo>
                  <a:pt x="0" y="1125228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5854184"/>
            <a:ext cx="10790068" cy="3267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 dirty="0">
                <a:solidFill>
                  <a:srgbClr val="211F1C"/>
                </a:solidFill>
                <a:latin typeface="Days"/>
              </a:rPr>
              <a:t>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природе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сухих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палок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существует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!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Так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как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природе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имеется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разница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температур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окружающего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воздуха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дневное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ночное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время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будет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образовываться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конденсат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который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даст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деревянной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палке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или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доске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достаточно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высохнуть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касании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 smtClean="0">
                <a:solidFill>
                  <a:srgbClr val="211F1C"/>
                </a:solidFill>
                <a:latin typeface="Days"/>
              </a:rPr>
              <a:t>влажно</a:t>
            </a:r>
            <a:r>
              <a:rPr lang="ru-RU" sz="2499" dirty="0" smtClean="0">
                <a:solidFill>
                  <a:srgbClr val="211F1C"/>
                </a:solidFill>
                <a:latin typeface="Days"/>
              </a:rPr>
              <a:t>й</a:t>
            </a:r>
            <a:r>
              <a:rPr lang="en-US" sz="2499" dirty="0" smtClean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палкой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провода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существует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риск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получения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электрической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травмы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В БЫТУ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4979850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5.3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Достаточно надеть резиновые сапоги и резиновые перчатки, чтобы снять провод, до которого дотронулся пострадавший.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4188903"/>
            <a:ext cx="11293136" cy="5069397"/>
            <a:chOff x="0" y="0"/>
            <a:chExt cx="2974324" cy="133515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335150"/>
            </a:xfrm>
            <a:custGeom>
              <a:avLst/>
              <a:gdLst/>
              <a:ahLst/>
              <a:cxnLst/>
              <a:rect l="l" t="t" r="r" b="b"/>
              <a:pathLst>
                <a:path w="2974324" h="1335150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310470"/>
                  </a:lnTo>
                  <a:cubicBezTo>
                    <a:pt x="2974324" y="1324100"/>
                    <a:pt x="2963275" y="1335150"/>
                    <a:pt x="2949645" y="1335150"/>
                  </a:cubicBezTo>
                  <a:lnTo>
                    <a:pt x="24680" y="1335150"/>
                  </a:lnTo>
                  <a:cubicBezTo>
                    <a:pt x="11049" y="1335150"/>
                    <a:pt x="0" y="1324100"/>
                    <a:pt x="0" y="1310470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37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861499" y="-519067"/>
            <a:ext cx="2156688" cy="11252284"/>
          </a:xfrm>
          <a:custGeom>
            <a:avLst/>
            <a:gdLst/>
            <a:ahLst/>
            <a:cxnLst/>
            <a:rect l="l" t="t" r="r" b="b"/>
            <a:pathLst>
              <a:path w="2156688" h="11252284">
                <a:moveTo>
                  <a:pt x="0" y="0"/>
                </a:moveTo>
                <a:lnTo>
                  <a:pt x="2156688" y="0"/>
                </a:lnTo>
                <a:lnTo>
                  <a:pt x="2156688" y="11252284"/>
                </a:lnTo>
                <a:lnTo>
                  <a:pt x="0" y="1125228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5040400"/>
            <a:ext cx="10790068" cy="409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Для работы электриками применяются диэлектрические боты (очень толстые резиновые сапоги), которые 1 раз в 12 месяцев испытываются напряжением в 15 кВ или 15 000 вольт. В электрической сети дома всего 220 вольт. Обычные резиновые сапоги не являются диэлектрическими. Диэлектрические перчатки испытываются 1 раз в 6 месяцев напряжением в 6 кВ, обычные резиновые перчатки расплавятся от такого высокого напряжения.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В БЫТУ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80831" y="436435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5.4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В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электрический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(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сетевой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)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удлинитель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можно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подключить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такое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количество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электроприборов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, </a:t>
              </a:r>
              <a:r>
                <a:rPr lang="en-US" sz="2000" dirty="0" err="1" smtClean="0">
                  <a:solidFill>
                    <a:srgbClr val="211F1C"/>
                  </a:solidFill>
                  <a:latin typeface="Days"/>
                </a:rPr>
                <a:t>сколь</a:t>
              </a:r>
              <a:r>
                <a:rPr lang="ru-RU" sz="2000" dirty="0" smtClean="0">
                  <a:solidFill>
                    <a:srgbClr val="211F1C"/>
                  </a:solidFill>
                  <a:latin typeface="Days"/>
                </a:rPr>
                <a:t>ко</a:t>
              </a:r>
              <a:r>
                <a:rPr lang="en-US" sz="2000" dirty="0" smtClean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есть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свободных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гнёзд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(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розеток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).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4022327"/>
            <a:ext cx="11293136" cy="5235973"/>
            <a:chOff x="0" y="0"/>
            <a:chExt cx="2974324" cy="137902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379022"/>
            </a:xfrm>
            <a:custGeom>
              <a:avLst/>
              <a:gdLst/>
              <a:ahLst/>
              <a:cxnLst/>
              <a:rect l="l" t="t" r="r" b="b"/>
              <a:pathLst>
                <a:path w="2974324" h="1379022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354342"/>
                  </a:lnTo>
                  <a:cubicBezTo>
                    <a:pt x="2974324" y="1367972"/>
                    <a:pt x="2963275" y="1379022"/>
                    <a:pt x="2949645" y="1379022"/>
                  </a:cubicBezTo>
                  <a:lnTo>
                    <a:pt x="24680" y="1379022"/>
                  </a:lnTo>
                  <a:cubicBezTo>
                    <a:pt x="11049" y="1379022"/>
                    <a:pt x="0" y="1367972"/>
                    <a:pt x="0" y="1354342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4171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861499" y="-519067"/>
            <a:ext cx="2156688" cy="11252284"/>
          </a:xfrm>
          <a:custGeom>
            <a:avLst/>
            <a:gdLst/>
            <a:ahLst/>
            <a:cxnLst/>
            <a:rect l="l" t="t" r="r" b="b"/>
            <a:pathLst>
              <a:path w="2156688" h="11252284">
                <a:moveTo>
                  <a:pt x="0" y="0"/>
                </a:moveTo>
                <a:lnTo>
                  <a:pt x="2156688" y="0"/>
                </a:lnTo>
                <a:lnTo>
                  <a:pt x="2156688" y="11252284"/>
                </a:lnTo>
                <a:lnTo>
                  <a:pt x="0" y="1125228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5162550"/>
            <a:ext cx="10790068" cy="4216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r>
              <a:rPr lang="en-US" sz="2499" dirty="0" err="1">
                <a:solidFill>
                  <a:srgbClr val="211F1C"/>
                </a:solidFill>
                <a:latin typeface="Days"/>
              </a:rPr>
              <a:t>Каждый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электрический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прибор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имеет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свою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мощность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Например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электрический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чайник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имеет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мощность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около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2000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электрический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фен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для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волос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450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2000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</a:t>
            </a:r>
          </a:p>
          <a:p>
            <a:pPr algn="ctr">
              <a:lnSpc>
                <a:spcPts val="3674"/>
              </a:lnSpc>
            </a:pPr>
            <a:r>
              <a:rPr lang="en-US" sz="2499" dirty="0">
                <a:solidFill>
                  <a:srgbClr val="211F1C"/>
                </a:solidFill>
                <a:latin typeface="Days"/>
              </a:rPr>
              <a:t>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среднем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нагрузка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электрической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розетки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доме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рассчитана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3500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Таким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образом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желательно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включать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одну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розетку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фен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для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 smtClean="0">
                <a:solidFill>
                  <a:srgbClr val="211F1C"/>
                </a:solidFill>
                <a:latin typeface="Days"/>
              </a:rPr>
              <a:t>волос</a:t>
            </a:r>
            <a:r>
              <a:rPr lang="ru-RU" sz="2499" dirty="0" smtClean="0">
                <a:solidFill>
                  <a:srgbClr val="211F1C"/>
                </a:solidFill>
                <a:latin typeface="Days"/>
              </a:rPr>
              <a:t>,</a:t>
            </a:r>
            <a:r>
              <a:rPr lang="en-US" sz="2499" dirty="0" smtClean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электрический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чайник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чтобы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произошло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перегрузки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электрической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сети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выхода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её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из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строя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(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перегрев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оплавление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др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.).</a:t>
            </a:r>
          </a:p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endParaRPr lang="en-US" sz="2499" dirty="0">
              <a:solidFill>
                <a:srgbClr val="211F1C"/>
              </a:solidFill>
              <a:latin typeface="Days"/>
            </a:endParaRP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В БЫТУ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65591" y="428821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5.5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620029"/>
            <a:chOff x="0" y="0"/>
            <a:chExt cx="15057515" cy="34933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493372"/>
              <a:chOff x="0" y="0"/>
              <a:chExt cx="2974324" cy="6900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690049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690049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665369"/>
                    </a:lnTo>
                    <a:cubicBezTo>
                      <a:pt x="2974324" y="678999"/>
                      <a:pt x="2963275" y="690049"/>
                      <a:pt x="2949645" y="690049"/>
                    </a:cubicBezTo>
                    <a:lnTo>
                      <a:pt x="24680" y="690049"/>
                    </a:lnTo>
                    <a:cubicBezTo>
                      <a:pt x="11049" y="690049"/>
                      <a:pt x="0" y="678999"/>
                      <a:pt x="0" y="665369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7376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Если во время приготовления пищи загорелось растительное масло в сковороде, его можно потушить водой.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4209725"/>
            <a:ext cx="11293136" cy="5048575"/>
            <a:chOff x="0" y="0"/>
            <a:chExt cx="2974324" cy="132966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329666"/>
            </a:xfrm>
            <a:custGeom>
              <a:avLst/>
              <a:gdLst/>
              <a:ahLst/>
              <a:cxnLst/>
              <a:rect l="l" t="t" r="r" b="b"/>
              <a:pathLst>
                <a:path w="2974324" h="1329666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304986"/>
                  </a:lnTo>
                  <a:cubicBezTo>
                    <a:pt x="2974324" y="1318616"/>
                    <a:pt x="2963275" y="1329666"/>
                    <a:pt x="2949645" y="1329666"/>
                  </a:cubicBezTo>
                  <a:lnTo>
                    <a:pt x="24680" y="1329666"/>
                  </a:lnTo>
                  <a:cubicBezTo>
                    <a:pt x="11049" y="1329666"/>
                    <a:pt x="0" y="1318616"/>
                    <a:pt x="0" y="1304986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367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861499" y="-519067"/>
            <a:ext cx="2156688" cy="11252284"/>
          </a:xfrm>
          <a:custGeom>
            <a:avLst/>
            <a:gdLst/>
            <a:ahLst/>
            <a:cxnLst/>
            <a:rect l="l" t="t" r="r" b="b"/>
            <a:pathLst>
              <a:path w="2156688" h="11252284">
                <a:moveTo>
                  <a:pt x="0" y="0"/>
                </a:moveTo>
                <a:lnTo>
                  <a:pt x="2156688" y="0"/>
                </a:lnTo>
                <a:lnTo>
                  <a:pt x="2156688" y="11252284"/>
                </a:lnTo>
                <a:lnTo>
                  <a:pt x="0" y="1125228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9297" y="5368732"/>
            <a:ext cx="10790068" cy="363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r>
              <a:rPr lang="en-US" sz="2499" dirty="0" err="1">
                <a:solidFill>
                  <a:srgbClr val="211F1C"/>
                </a:solidFill>
                <a:latin typeface="Days"/>
              </a:rPr>
              <a:t>Если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время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приготовления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пищи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загорелось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растительное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масло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в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сковороде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строго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запрещается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тушить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его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водой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так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как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это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приведёт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к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выбросу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горящего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масла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из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сковородки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мебель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предметы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интерьера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что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резко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увеличит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площадь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пожара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</a:t>
            </a:r>
          </a:p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211F1C"/>
                </a:solidFill>
                <a:latin typeface="Days"/>
              </a:rPr>
              <a:t>Достаточно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выключить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электрическую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(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газовую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)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плиту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накрыть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сковороду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крышкой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или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влажным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(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не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мокрым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) </a:t>
            </a:r>
            <a:r>
              <a:rPr lang="en-US" sz="2499" dirty="0" err="1">
                <a:solidFill>
                  <a:srgbClr val="211F1C"/>
                </a:solidFill>
                <a:latin typeface="Days"/>
              </a:rPr>
              <a:t>полотенцем</a:t>
            </a:r>
            <a:r>
              <a:rPr lang="en-US" sz="2499" dirty="0">
                <a:solidFill>
                  <a:srgbClr val="211F1C"/>
                </a:solidFill>
                <a:latin typeface="Days"/>
              </a:rPr>
              <a:t>.</a:t>
            </a:r>
          </a:p>
        </p:txBody>
      </p:sp>
      <p:sp>
        <p:nvSpPr>
          <p:cNvPr id="18" name="TextBox 14"/>
          <p:cNvSpPr txBox="1"/>
          <p:nvPr/>
        </p:nvSpPr>
        <p:spPr>
          <a:xfrm rot="-5400000">
            <a:off x="-3834448" y="4361498"/>
            <a:ext cx="10287000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9"/>
              </a:lnSpc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БЕЗОПАСНОСТЬ</a:t>
            </a:r>
          </a:p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В БЫТУ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010314" y="4543868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5.6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88784" y="503481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021594" y="536797"/>
            <a:ext cx="4993936" cy="4105931"/>
            <a:chOff x="0" y="0"/>
            <a:chExt cx="1315275" cy="11303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15275" cy="1130316"/>
            </a:xfrm>
            <a:custGeom>
              <a:avLst/>
              <a:gdLst/>
              <a:ahLst/>
              <a:cxnLst/>
              <a:rect l="l" t="t" r="r" b="b"/>
              <a:pathLst>
                <a:path w="1315275" h="1130316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074506"/>
                  </a:lnTo>
                  <a:cubicBezTo>
                    <a:pt x="1315275" y="1089308"/>
                    <a:pt x="1309396" y="1103503"/>
                    <a:pt x="1298929" y="1113969"/>
                  </a:cubicBezTo>
                  <a:cubicBezTo>
                    <a:pt x="1288463" y="1124436"/>
                    <a:pt x="1274268" y="1130316"/>
                    <a:pt x="1259466" y="1130316"/>
                  </a:cubicBezTo>
                  <a:lnTo>
                    <a:pt x="55810" y="1130316"/>
                  </a:lnTo>
                  <a:cubicBezTo>
                    <a:pt x="41008" y="1130316"/>
                    <a:pt x="26813" y="1124436"/>
                    <a:pt x="16346" y="1113969"/>
                  </a:cubicBezTo>
                  <a:cubicBezTo>
                    <a:pt x="5880" y="1103503"/>
                    <a:pt x="0" y="1089308"/>
                    <a:pt x="0" y="1074506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15275" cy="11779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128705" y="754940"/>
            <a:ext cx="2779714" cy="534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9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2199394" y="1695536"/>
            <a:ext cx="4638336" cy="2588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211F1C"/>
                </a:solidFill>
                <a:latin typeface="Days"/>
              </a:rPr>
              <a:t>При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кровотечении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рану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необходимо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обработать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спиртовыми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растворами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или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антисептиками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такими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как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перекись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водорода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йод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зелёнка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хлоргексидин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и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другими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494956" y="355971"/>
            <a:ext cx="4993936" cy="3543806"/>
            <a:chOff x="0" y="-241102"/>
            <a:chExt cx="6658582" cy="4725074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-241102"/>
              <a:ext cx="6658582" cy="4725074"/>
              <a:chOff x="0" y="-47625"/>
              <a:chExt cx="1315275" cy="933348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315275" cy="885723"/>
              </a:xfrm>
              <a:custGeom>
                <a:avLst/>
                <a:gdLst/>
                <a:ahLst/>
                <a:cxnLst/>
                <a:rect l="l" t="t" r="r" b="b"/>
                <a:pathLst>
                  <a:path w="1315275" h="885723">
                    <a:moveTo>
                      <a:pt x="55810" y="0"/>
                    </a:moveTo>
                    <a:lnTo>
                      <a:pt x="1259466" y="0"/>
                    </a:lnTo>
                    <a:cubicBezTo>
                      <a:pt x="1274268" y="0"/>
                      <a:pt x="1288463" y="5880"/>
                      <a:pt x="1298929" y="16346"/>
                    </a:cubicBezTo>
                    <a:cubicBezTo>
                      <a:pt x="1309396" y="26813"/>
                      <a:pt x="1315275" y="41008"/>
                      <a:pt x="1315275" y="55810"/>
                    </a:cubicBezTo>
                    <a:lnTo>
                      <a:pt x="1315275" y="829913"/>
                    </a:lnTo>
                    <a:cubicBezTo>
                      <a:pt x="1315275" y="844715"/>
                      <a:pt x="1309396" y="858910"/>
                      <a:pt x="1298929" y="869377"/>
                    </a:cubicBezTo>
                    <a:cubicBezTo>
                      <a:pt x="1288463" y="879843"/>
                      <a:pt x="1274268" y="885723"/>
                      <a:pt x="1259466" y="885723"/>
                    </a:cubicBezTo>
                    <a:lnTo>
                      <a:pt x="55810" y="885723"/>
                    </a:lnTo>
                    <a:cubicBezTo>
                      <a:pt x="41008" y="885723"/>
                      <a:pt x="26813" y="879843"/>
                      <a:pt x="16346" y="869377"/>
                    </a:cubicBezTo>
                    <a:cubicBezTo>
                      <a:pt x="5880" y="858910"/>
                      <a:pt x="0" y="844715"/>
                      <a:pt x="0" y="829913"/>
                    </a:cubicBezTo>
                    <a:lnTo>
                      <a:pt x="0" y="55810"/>
                    </a:lnTo>
                    <a:cubicBezTo>
                      <a:pt x="0" y="41008"/>
                      <a:pt x="5880" y="26813"/>
                      <a:pt x="16346" y="16346"/>
                    </a:cubicBezTo>
                    <a:cubicBezTo>
                      <a:pt x="26813" y="5880"/>
                      <a:pt x="41008" y="0"/>
                      <a:pt x="5581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47625"/>
                <a:ext cx="1315275" cy="93334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16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237067" y="1811683"/>
              <a:ext cx="6184449" cy="19834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При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кровотечении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из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носа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необходимо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запрокинуть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голову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и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вставить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в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нос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>
                  <a:solidFill>
                    <a:srgbClr val="211F1C"/>
                  </a:solidFill>
                  <a:latin typeface="Days"/>
                </a:rPr>
                <a:t>ватные</a:t>
              </a:r>
              <a:r>
                <a:rPr lang="en-US" sz="2000" dirty="0">
                  <a:solidFill>
                    <a:srgbClr val="211F1C"/>
                  </a:solidFill>
                  <a:latin typeface="Days"/>
                </a:rPr>
                <a:t> </a:t>
              </a:r>
              <a:r>
                <a:rPr lang="en-US" sz="2000" dirty="0" err="1" smtClean="0">
                  <a:solidFill>
                    <a:srgbClr val="211F1C"/>
                  </a:solidFill>
                  <a:latin typeface="Days"/>
                </a:rPr>
                <a:t>тампоны</a:t>
              </a:r>
              <a:r>
                <a:rPr lang="ru-RU" sz="2000" dirty="0" smtClean="0">
                  <a:solidFill>
                    <a:srgbClr val="211F1C"/>
                  </a:solidFill>
                  <a:latin typeface="Days"/>
                </a:rPr>
                <a:t>.</a:t>
              </a:r>
              <a:endParaRPr lang="en-US" sz="2000" dirty="0">
                <a:solidFill>
                  <a:srgbClr val="211F1C"/>
                </a:solidFill>
                <a:latin typeface="Days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968317" y="536798"/>
            <a:ext cx="4993936" cy="4105929"/>
            <a:chOff x="0" y="0"/>
            <a:chExt cx="1315275" cy="108139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15275" cy="1081397"/>
            </a:xfrm>
            <a:custGeom>
              <a:avLst/>
              <a:gdLst/>
              <a:ahLst/>
              <a:cxnLst/>
              <a:rect l="l" t="t" r="r" b="b"/>
              <a:pathLst>
                <a:path w="1315275" h="1081397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025587"/>
                  </a:lnTo>
                  <a:cubicBezTo>
                    <a:pt x="1315275" y="1040389"/>
                    <a:pt x="1309396" y="1054584"/>
                    <a:pt x="1298929" y="1065051"/>
                  </a:cubicBezTo>
                  <a:cubicBezTo>
                    <a:pt x="1288463" y="1075517"/>
                    <a:pt x="1274268" y="1081397"/>
                    <a:pt x="1259466" y="1081397"/>
                  </a:cubicBezTo>
                  <a:lnTo>
                    <a:pt x="55810" y="1081397"/>
                  </a:lnTo>
                  <a:cubicBezTo>
                    <a:pt x="41008" y="1081397"/>
                    <a:pt x="26813" y="1075517"/>
                    <a:pt x="16346" y="1065051"/>
                  </a:cubicBezTo>
                  <a:cubicBezTo>
                    <a:pt x="5880" y="1054584"/>
                    <a:pt x="0" y="1040389"/>
                    <a:pt x="0" y="1025587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315275" cy="11194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543800" y="4076700"/>
            <a:ext cx="4993936" cy="5251682"/>
            <a:chOff x="0" y="0"/>
            <a:chExt cx="1315275" cy="138315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315275" cy="1383159"/>
            </a:xfrm>
            <a:custGeom>
              <a:avLst/>
              <a:gdLst/>
              <a:ahLst/>
              <a:cxnLst/>
              <a:rect l="l" t="t" r="r" b="b"/>
              <a:pathLst>
                <a:path w="1315275" h="1383159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327350"/>
                  </a:lnTo>
                  <a:cubicBezTo>
                    <a:pt x="1315275" y="1342151"/>
                    <a:pt x="1309396" y="1356346"/>
                    <a:pt x="1298929" y="1366813"/>
                  </a:cubicBezTo>
                  <a:cubicBezTo>
                    <a:pt x="1288463" y="1377279"/>
                    <a:pt x="1274268" y="1383159"/>
                    <a:pt x="1259466" y="1383159"/>
                  </a:cubicBezTo>
                  <a:lnTo>
                    <a:pt x="55810" y="1383159"/>
                  </a:lnTo>
                  <a:cubicBezTo>
                    <a:pt x="41008" y="1383159"/>
                    <a:pt x="26813" y="1377279"/>
                    <a:pt x="16346" y="1366813"/>
                  </a:cubicBezTo>
                  <a:cubicBezTo>
                    <a:pt x="5880" y="1356346"/>
                    <a:pt x="0" y="1342151"/>
                    <a:pt x="0" y="1327350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315275" cy="14212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057400" y="5219700"/>
            <a:ext cx="4993936" cy="4105929"/>
            <a:chOff x="0" y="0"/>
            <a:chExt cx="6658582" cy="5474572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6658582" cy="5474572"/>
              <a:chOff x="0" y="0"/>
              <a:chExt cx="1315275" cy="1081397"/>
            </a:xfrm>
          </p:grpSpPr>
          <p:sp>
            <p:nvSpPr>
              <p:cNvPr id="23" name="Freeform 23">
                <a:hlinkClick r:id="rId5" action="ppaction://hlinksldjump"/>
              </p:cNvPr>
              <p:cNvSpPr/>
              <p:nvPr/>
            </p:nvSpPr>
            <p:spPr>
              <a:xfrm>
                <a:off x="0" y="0"/>
                <a:ext cx="1315275" cy="1081397"/>
              </a:xfrm>
              <a:custGeom>
                <a:avLst/>
                <a:gdLst/>
                <a:ahLst/>
                <a:cxnLst/>
                <a:rect l="l" t="t" r="r" b="b"/>
                <a:pathLst>
                  <a:path w="1315275" h="1081397">
                    <a:moveTo>
                      <a:pt x="55810" y="0"/>
                    </a:moveTo>
                    <a:lnTo>
                      <a:pt x="1259466" y="0"/>
                    </a:lnTo>
                    <a:cubicBezTo>
                      <a:pt x="1274268" y="0"/>
                      <a:pt x="1288463" y="5880"/>
                      <a:pt x="1298929" y="16346"/>
                    </a:cubicBezTo>
                    <a:cubicBezTo>
                      <a:pt x="1309396" y="26813"/>
                      <a:pt x="1315275" y="41008"/>
                      <a:pt x="1315275" y="55810"/>
                    </a:cubicBezTo>
                    <a:lnTo>
                      <a:pt x="1315275" y="1025587"/>
                    </a:lnTo>
                    <a:cubicBezTo>
                      <a:pt x="1315275" y="1040389"/>
                      <a:pt x="1309396" y="1054584"/>
                      <a:pt x="1298929" y="1065051"/>
                    </a:cubicBezTo>
                    <a:cubicBezTo>
                      <a:pt x="1288463" y="1075517"/>
                      <a:pt x="1274268" y="1081397"/>
                      <a:pt x="1259466" y="1081397"/>
                    </a:cubicBezTo>
                    <a:lnTo>
                      <a:pt x="55810" y="1081397"/>
                    </a:lnTo>
                    <a:cubicBezTo>
                      <a:pt x="41008" y="1081397"/>
                      <a:pt x="26813" y="1075517"/>
                      <a:pt x="16346" y="1065051"/>
                    </a:cubicBezTo>
                    <a:cubicBezTo>
                      <a:pt x="5880" y="1054584"/>
                      <a:pt x="0" y="1040389"/>
                      <a:pt x="0" y="1025587"/>
                    </a:cubicBezTo>
                    <a:lnTo>
                      <a:pt x="0" y="55810"/>
                    </a:lnTo>
                    <a:cubicBezTo>
                      <a:pt x="0" y="41008"/>
                      <a:pt x="5880" y="26813"/>
                      <a:pt x="16346" y="16346"/>
                    </a:cubicBezTo>
                    <a:cubicBezTo>
                      <a:pt x="26813" y="5880"/>
                      <a:pt x="41008" y="0"/>
                      <a:pt x="5581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-47625"/>
                <a:ext cx="1315275" cy="112902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16"/>
                  </a:lnSpc>
                </a:pPr>
                <a:endParaRPr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237067" y="1811683"/>
              <a:ext cx="6184449" cy="2937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Если человек подавился (поперхнулся) ему обязательно нужно постучать ладонью между лопатками, чтобы извлечь инородное тело из верхних дыхательных путей.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968317" y="5152371"/>
            <a:ext cx="4993936" cy="4105929"/>
            <a:chOff x="0" y="0"/>
            <a:chExt cx="1315275" cy="108139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315275" cy="1081397"/>
            </a:xfrm>
            <a:custGeom>
              <a:avLst/>
              <a:gdLst/>
              <a:ahLst/>
              <a:cxnLst/>
              <a:rect l="l" t="t" r="r" b="b"/>
              <a:pathLst>
                <a:path w="1315275" h="1081397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025587"/>
                  </a:lnTo>
                  <a:cubicBezTo>
                    <a:pt x="1315275" y="1040389"/>
                    <a:pt x="1309396" y="1054584"/>
                    <a:pt x="1298929" y="1065051"/>
                  </a:cubicBezTo>
                  <a:cubicBezTo>
                    <a:pt x="1288463" y="1075517"/>
                    <a:pt x="1274268" y="1081397"/>
                    <a:pt x="1259466" y="1081397"/>
                  </a:cubicBezTo>
                  <a:lnTo>
                    <a:pt x="55810" y="1081397"/>
                  </a:lnTo>
                  <a:cubicBezTo>
                    <a:pt x="41008" y="1081397"/>
                    <a:pt x="26813" y="1075517"/>
                    <a:pt x="16346" y="1065051"/>
                  </a:cubicBezTo>
                  <a:cubicBezTo>
                    <a:pt x="5880" y="1054584"/>
                    <a:pt x="0" y="1040389"/>
                    <a:pt x="0" y="1025587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1315275" cy="1129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3146117" y="6511133"/>
            <a:ext cx="4638336" cy="2203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При проникающем ранении (стекло в ране, железная труба, арматура, ножницы и др.) необходимо срочно вытащить инородный предмет из раны и забинтовать.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2947751" y="366521"/>
            <a:ext cx="3060000" cy="1218491"/>
            <a:chOff x="-56129" y="-104775"/>
            <a:chExt cx="805926" cy="320920"/>
          </a:xfrm>
        </p:grpSpPr>
        <p:sp>
          <p:nvSpPr>
            <p:cNvPr id="32" name="Freeform 32"/>
            <p:cNvSpPr/>
            <p:nvPr/>
          </p:nvSpPr>
          <p:spPr>
            <a:xfrm>
              <a:off x="-56129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-56129" y="-104775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 smtClean="0">
                  <a:solidFill>
                    <a:schemeClr val="bg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chemeClr val="bg1"/>
                  </a:solidFill>
                  <a:latin typeface="Days"/>
                </a:rPr>
                <a:t>1.</a:t>
              </a:r>
              <a:r>
                <a:rPr lang="en-US" sz="3999" spc="587" dirty="0" smtClean="0">
                  <a:solidFill>
                    <a:schemeClr val="bg1"/>
                  </a:solidFill>
                  <a:latin typeface="Days"/>
                </a:rPr>
                <a:t>1</a:t>
              </a:r>
              <a:endParaRPr lang="en-US" sz="3999" spc="587" dirty="0">
                <a:solidFill>
                  <a:schemeClr val="bg1"/>
                </a:solidFill>
                <a:latin typeface="Days"/>
              </a:endParaRPr>
            </a:p>
          </p:txBody>
        </p:sp>
      </p:grpSp>
      <p:sp>
        <p:nvSpPr>
          <p:cNvPr id="34" name="TextBox 34"/>
          <p:cNvSpPr txBox="1"/>
          <p:nvPr/>
        </p:nvSpPr>
        <p:spPr>
          <a:xfrm rot="16200000">
            <a:off x="-4215448" y="4742498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/>
              </a:rPr>
              <a:t>ПЕРВАЯ ПОМОЩЬ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146117" y="2160673"/>
            <a:ext cx="4638336" cy="1845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Пострадавшему с термическим ожогом нужно намазать место ожога чем-то жиросодержащим (масло, сметана, кефир, мазь и т.д.).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672756" y="5325101"/>
            <a:ext cx="4638336" cy="3703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При падении с высоты или ДТП от сильного удара у человека могут быть повреждены внутренние органы, вследствие чего возникает внутреннее кровотечение. Одним из признаков является сильная жажда. Если пострадавший просит пить, то необходимо срочно напоить человека.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8461926" y="382027"/>
            <a:ext cx="3064150" cy="1218491"/>
            <a:chOff x="-45380" y="-100691"/>
            <a:chExt cx="807019" cy="320920"/>
          </a:xfrm>
        </p:grpSpPr>
        <p:sp>
          <p:nvSpPr>
            <p:cNvPr id="38" name="Freeform 38"/>
            <p:cNvSpPr/>
            <p:nvPr/>
          </p:nvSpPr>
          <p:spPr>
            <a:xfrm>
              <a:off x="-4538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-44287" y="-100691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1.</a:t>
              </a:r>
              <a:r>
                <a:rPr lang="en-US" sz="3999" spc="587" dirty="0" smtClean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2</a:t>
              </a:r>
              <a:endParaRPr lang="en-US" sz="3999" spc="587" dirty="0">
                <a:solidFill>
                  <a:schemeClr val="bg1">
                    <a:lumMod val="95000"/>
                  </a:schemeClr>
                </a:solidFill>
                <a:latin typeface="Days"/>
              </a:endParaRPr>
            </a:p>
          </p:txBody>
        </p:sp>
      </p:grpSp>
      <p:grpSp>
        <p:nvGrpSpPr>
          <p:cNvPr id="60" name="Group 37"/>
          <p:cNvGrpSpPr/>
          <p:nvPr/>
        </p:nvGrpSpPr>
        <p:grpSpPr>
          <a:xfrm>
            <a:off x="13874018" y="324776"/>
            <a:ext cx="3182533" cy="1291863"/>
            <a:chOff x="-45380" y="-100691"/>
            <a:chExt cx="807019" cy="320920"/>
          </a:xfrm>
        </p:grpSpPr>
        <p:sp>
          <p:nvSpPr>
            <p:cNvPr id="61" name="Freeform 38"/>
            <p:cNvSpPr/>
            <p:nvPr/>
          </p:nvSpPr>
          <p:spPr>
            <a:xfrm>
              <a:off x="-4538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62" name="TextBox 39"/>
            <p:cNvSpPr txBox="1"/>
            <p:nvPr/>
          </p:nvSpPr>
          <p:spPr>
            <a:xfrm>
              <a:off x="-44287" y="-100691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1.</a:t>
              </a:r>
              <a:r>
                <a:rPr lang="ru-RU" sz="3999" spc="587" dirty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3</a:t>
              </a:r>
              <a:endParaRPr lang="en-US" sz="3999" spc="587" dirty="0">
                <a:solidFill>
                  <a:schemeClr val="bg1">
                    <a:lumMod val="95000"/>
                  </a:schemeClr>
                </a:solidFill>
                <a:latin typeface="Days"/>
              </a:endParaRPr>
            </a:p>
          </p:txBody>
        </p:sp>
      </p:grpSp>
      <p:grpSp>
        <p:nvGrpSpPr>
          <p:cNvPr id="63" name="Group 37"/>
          <p:cNvGrpSpPr/>
          <p:nvPr/>
        </p:nvGrpSpPr>
        <p:grpSpPr>
          <a:xfrm>
            <a:off x="13879841" y="5054861"/>
            <a:ext cx="3182533" cy="1291863"/>
            <a:chOff x="-45380" y="-100691"/>
            <a:chExt cx="807019" cy="320920"/>
          </a:xfrm>
        </p:grpSpPr>
        <p:sp>
          <p:nvSpPr>
            <p:cNvPr id="64" name="Freeform 38"/>
            <p:cNvSpPr/>
            <p:nvPr/>
          </p:nvSpPr>
          <p:spPr>
            <a:xfrm>
              <a:off x="-4538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65" name="TextBox 39"/>
            <p:cNvSpPr txBox="1"/>
            <p:nvPr/>
          </p:nvSpPr>
          <p:spPr>
            <a:xfrm>
              <a:off x="-44287" y="-100691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1.6</a:t>
              </a:r>
              <a:endParaRPr lang="en-US" sz="3999" spc="587" dirty="0">
                <a:solidFill>
                  <a:schemeClr val="bg1">
                    <a:lumMod val="95000"/>
                  </a:schemeClr>
                </a:solidFill>
                <a:latin typeface="Days"/>
              </a:endParaRPr>
            </a:p>
          </p:txBody>
        </p:sp>
      </p:grpSp>
      <p:grpSp>
        <p:nvGrpSpPr>
          <p:cNvPr id="66" name="Group 37"/>
          <p:cNvGrpSpPr/>
          <p:nvPr/>
        </p:nvGrpSpPr>
        <p:grpSpPr>
          <a:xfrm>
            <a:off x="8402097" y="3771899"/>
            <a:ext cx="3234324" cy="1365481"/>
            <a:chOff x="-45380" y="-123063"/>
            <a:chExt cx="820152" cy="339208"/>
          </a:xfrm>
        </p:grpSpPr>
        <p:sp>
          <p:nvSpPr>
            <p:cNvPr id="67" name="Freeform 38"/>
            <p:cNvSpPr/>
            <p:nvPr/>
          </p:nvSpPr>
          <p:spPr>
            <a:xfrm>
              <a:off x="-4538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68" name="TextBox 39"/>
            <p:cNvSpPr txBox="1"/>
            <p:nvPr/>
          </p:nvSpPr>
          <p:spPr>
            <a:xfrm>
              <a:off x="-31154" y="-123063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1.4</a:t>
              </a:r>
              <a:endParaRPr lang="en-US" sz="3999" spc="587" dirty="0">
                <a:solidFill>
                  <a:schemeClr val="bg1">
                    <a:lumMod val="95000"/>
                  </a:schemeClr>
                </a:solidFill>
                <a:latin typeface="Days"/>
              </a:endParaRPr>
            </a:p>
          </p:txBody>
        </p:sp>
      </p:grpSp>
      <p:grpSp>
        <p:nvGrpSpPr>
          <p:cNvPr id="69" name="Group 37"/>
          <p:cNvGrpSpPr/>
          <p:nvPr/>
        </p:nvGrpSpPr>
        <p:grpSpPr>
          <a:xfrm>
            <a:off x="2886484" y="4914899"/>
            <a:ext cx="3182533" cy="1402613"/>
            <a:chOff x="-45380" y="-132287"/>
            <a:chExt cx="807019" cy="348432"/>
          </a:xfrm>
        </p:grpSpPr>
        <p:sp>
          <p:nvSpPr>
            <p:cNvPr id="70" name="Freeform 38"/>
            <p:cNvSpPr/>
            <p:nvPr/>
          </p:nvSpPr>
          <p:spPr>
            <a:xfrm>
              <a:off x="-4538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71" name="TextBox 39"/>
            <p:cNvSpPr txBox="1"/>
            <p:nvPr/>
          </p:nvSpPr>
          <p:spPr>
            <a:xfrm>
              <a:off x="-44287" y="-132287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chemeClr val="bg1">
                      <a:lumMod val="95000"/>
                    </a:schemeClr>
                  </a:solidFill>
                  <a:latin typeface="Days"/>
                </a:rPr>
                <a:t>1.5</a:t>
              </a:r>
              <a:endParaRPr lang="en-US" sz="3999" spc="587" dirty="0">
                <a:solidFill>
                  <a:schemeClr val="bg1">
                    <a:lumMod val="95000"/>
                  </a:schemeClr>
                </a:solidFill>
                <a:latin typeface="Days"/>
              </a:endParaRPr>
            </a:p>
          </p:txBody>
        </p:sp>
      </p:grpSp>
      <p:sp>
        <p:nvSpPr>
          <p:cNvPr id="72" name="Скругленный прямоугольник 71">
            <a:hlinkClick r:id="rId6" action="ppaction://hlinksldjump"/>
          </p:cNvPr>
          <p:cNvSpPr/>
          <p:nvPr/>
        </p:nvSpPr>
        <p:spPr>
          <a:xfrm>
            <a:off x="2021594" y="536797"/>
            <a:ext cx="4993936" cy="4105930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кругленный прямоугольник 72">
            <a:hlinkClick r:id="rId7" action="ppaction://hlinksldjump"/>
          </p:cNvPr>
          <p:cNvSpPr/>
          <p:nvPr/>
        </p:nvSpPr>
        <p:spPr>
          <a:xfrm>
            <a:off x="7545447" y="523676"/>
            <a:ext cx="4993936" cy="3338281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>
            <a:hlinkClick r:id="rId8" action="ppaction://hlinksldjump"/>
          </p:cNvPr>
          <p:cNvSpPr/>
          <p:nvPr/>
        </p:nvSpPr>
        <p:spPr>
          <a:xfrm>
            <a:off x="13069300" y="510555"/>
            <a:ext cx="4993936" cy="4132172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>
            <a:hlinkClick r:id="rId9" action="ppaction://hlinksldjump"/>
          </p:cNvPr>
          <p:cNvSpPr/>
          <p:nvPr/>
        </p:nvSpPr>
        <p:spPr>
          <a:xfrm>
            <a:off x="12899196" y="5139249"/>
            <a:ext cx="4993936" cy="4132172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>
            <a:hlinkClick r:id="rId10" action="ppaction://hlinksldjump"/>
          </p:cNvPr>
          <p:cNvSpPr/>
          <p:nvPr/>
        </p:nvSpPr>
        <p:spPr>
          <a:xfrm>
            <a:off x="7467600" y="4229100"/>
            <a:ext cx="4993936" cy="5225569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>
            <a:hlinkClick r:id="rId5" action="ppaction://hlinksldjump"/>
          </p:cNvPr>
          <p:cNvSpPr/>
          <p:nvPr/>
        </p:nvSpPr>
        <p:spPr>
          <a:xfrm>
            <a:off x="3352800" y="5905500"/>
            <a:ext cx="4993936" cy="3847811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3128705" y="940677"/>
            <a:ext cx="2779714" cy="534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9"/>
              </a:lnSpc>
            </a:pPr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2023727" y="601923"/>
            <a:ext cx="4993936" cy="4153973"/>
            <a:chOff x="0" y="-241102"/>
            <a:chExt cx="6658582" cy="5538631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-241102"/>
              <a:ext cx="6658582" cy="5538631"/>
              <a:chOff x="0" y="-47625"/>
              <a:chExt cx="1315275" cy="109405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315275" cy="1046425"/>
              </a:xfrm>
              <a:custGeom>
                <a:avLst/>
                <a:gdLst/>
                <a:ahLst/>
                <a:cxnLst/>
                <a:rect l="l" t="t" r="r" b="b"/>
                <a:pathLst>
                  <a:path w="1315275" h="1046425">
                    <a:moveTo>
                      <a:pt x="55810" y="0"/>
                    </a:moveTo>
                    <a:lnTo>
                      <a:pt x="1259466" y="0"/>
                    </a:lnTo>
                    <a:cubicBezTo>
                      <a:pt x="1274268" y="0"/>
                      <a:pt x="1288463" y="5880"/>
                      <a:pt x="1298929" y="16346"/>
                    </a:cubicBezTo>
                    <a:cubicBezTo>
                      <a:pt x="1309396" y="26813"/>
                      <a:pt x="1315275" y="41008"/>
                      <a:pt x="1315275" y="55810"/>
                    </a:cubicBezTo>
                    <a:lnTo>
                      <a:pt x="1315275" y="990616"/>
                    </a:lnTo>
                    <a:cubicBezTo>
                      <a:pt x="1315275" y="1005418"/>
                      <a:pt x="1309396" y="1019613"/>
                      <a:pt x="1298929" y="1030079"/>
                    </a:cubicBezTo>
                    <a:cubicBezTo>
                      <a:pt x="1288463" y="1040545"/>
                      <a:pt x="1274268" y="1046425"/>
                      <a:pt x="1259466" y="1046425"/>
                    </a:cubicBezTo>
                    <a:lnTo>
                      <a:pt x="55810" y="1046425"/>
                    </a:lnTo>
                    <a:cubicBezTo>
                      <a:pt x="41008" y="1046425"/>
                      <a:pt x="26813" y="1040545"/>
                      <a:pt x="16346" y="1030079"/>
                    </a:cubicBezTo>
                    <a:cubicBezTo>
                      <a:pt x="5880" y="1019613"/>
                      <a:pt x="0" y="1005418"/>
                      <a:pt x="0" y="990616"/>
                    </a:cubicBezTo>
                    <a:lnTo>
                      <a:pt x="0" y="55810"/>
                    </a:lnTo>
                    <a:cubicBezTo>
                      <a:pt x="0" y="41008"/>
                      <a:pt x="5880" y="26813"/>
                      <a:pt x="16346" y="16346"/>
                    </a:cubicBezTo>
                    <a:cubicBezTo>
                      <a:pt x="26813" y="5880"/>
                      <a:pt x="41008" y="0"/>
                      <a:pt x="5581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47625"/>
                <a:ext cx="1315275" cy="10940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16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237067" y="2591614"/>
              <a:ext cx="6184449" cy="956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При пожаре можно пользоваться лифтом.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 rot="16200000">
            <a:off x="-4062412" y="4361498"/>
            <a:ext cx="10287000" cy="156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60"/>
              </a:lnSpc>
              <a:spcBef>
                <a:spcPct val="0"/>
              </a:spcBef>
            </a:pPr>
            <a:r>
              <a:rPr lang="en-US" sz="6000">
                <a:solidFill>
                  <a:srgbClr val="7B3B9D"/>
                </a:solidFill>
                <a:latin typeface="Days"/>
              </a:rPr>
              <a:t>ПОЖАРНАЯ БЕЗОПАСНОСТЬ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7474864" y="782749"/>
            <a:ext cx="4993936" cy="3973146"/>
            <a:chOff x="0" y="0"/>
            <a:chExt cx="1315275" cy="104642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15275" cy="1046425"/>
            </a:xfrm>
            <a:custGeom>
              <a:avLst/>
              <a:gdLst/>
              <a:ahLst/>
              <a:cxnLst/>
              <a:rect l="l" t="t" r="r" b="b"/>
              <a:pathLst>
                <a:path w="1315275" h="1046425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990616"/>
                  </a:lnTo>
                  <a:cubicBezTo>
                    <a:pt x="1315275" y="1005418"/>
                    <a:pt x="1309396" y="1019613"/>
                    <a:pt x="1298929" y="1030079"/>
                  </a:cubicBezTo>
                  <a:cubicBezTo>
                    <a:pt x="1288463" y="1040545"/>
                    <a:pt x="1274268" y="1046425"/>
                    <a:pt x="1259466" y="1046425"/>
                  </a:cubicBezTo>
                  <a:lnTo>
                    <a:pt x="55810" y="1046425"/>
                  </a:lnTo>
                  <a:cubicBezTo>
                    <a:pt x="41008" y="1046425"/>
                    <a:pt x="26813" y="1040545"/>
                    <a:pt x="16346" y="1030079"/>
                  </a:cubicBezTo>
                  <a:cubicBezTo>
                    <a:pt x="5880" y="1019613"/>
                    <a:pt x="0" y="1005418"/>
                    <a:pt x="0" y="990616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315275" cy="1094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7652664" y="2712172"/>
            <a:ext cx="463833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211F1C"/>
                </a:solidFill>
                <a:latin typeface="Days"/>
              </a:rPr>
              <a:t>Любым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огнетушителем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можно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потушить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любой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пожар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8441832" y="705841"/>
            <a:ext cx="3131998" cy="1218491"/>
            <a:chOff x="0" y="-104775"/>
            <a:chExt cx="731992" cy="32092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104775"/>
              <a:ext cx="731992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en-US" sz="3999" spc="587" dirty="0" smtClean="0">
                  <a:solidFill>
                    <a:srgbClr val="F0F1F1"/>
                  </a:solidFill>
                  <a:latin typeface="Days"/>
                </a:rPr>
                <a:t>2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.2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928133" y="782749"/>
            <a:ext cx="4993936" cy="3973146"/>
            <a:chOff x="0" y="0"/>
            <a:chExt cx="1315275" cy="104642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15275" cy="1046425"/>
            </a:xfrm>
            <a:custGeom>
              <a:avLst/>
              <a:gdLst/>
              <a:ahLst/>
              <a:cxnLst/>
              <a:rect l="l" t="t" r="r" b="b"/>
              <a:pathLst>
                <a:path w="1315275" h="1046425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990616"/>
                  </a:lnTo>
                  <a:cubicBezTo>
                    <a:pt x="1315275" y="1005418"/>
                    <a:pt x="1309396" y="1019613"/>
                    <a:pt x="1298929" y="1030079"/>
                  </a:cubicBezTo>
                  <a:cubicBezTo>
                    <a:pt x="1288463" y="1040545"/>
                    <a:pt x="1274268" y="1046425"/>
                    <a:pt x="1259466" y="1046425"/>
                  </a:cubicBezTo>
                  <a:lnTo>
                    <a:pt x="55810" y="1046425"/>
                  </a:lnTo>
                  <a:cubicBezTo>
                    <a:pt x="41008" y="1046425"/>
                    <a:pt x="26813" y="1040545"/>
                    <a:pt x="16346" y="1030079"/>
                  </a:cubicBezTo>
                  <a:cubicBezTo>
                    <a:pt x="5880" y="1019613"/>
                    <a:pt x="0" y="1005418"/>
                    <a:pt x="0" y="990616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1315275" cy="1094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3105933" y="2712172"/>
            <a:ext cx="4638336" cy="1102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Огнетушители с надписью на этикетке «ВСЕ» тушат все классы пожаров.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2021594" y="5350278"/>
            <a:ext cx="4993936" cy="4525447"/>
            <a:chOff x="0" y="-47625"/>
            <a:chExt cx="1315275" cy="1191887"/>
          </a:xfrm>
        </p:grpSpPr>
        <p:sp>
          <p:nvSpPr>
            <p:cNvPr id="30" name="Freeform 30">
              <a:hlinkClick r:id="rId4" action="ppaction://hlinksldjump"/>
            </p:cNvPr>
            <p:cNvSpPr/>
            <p:nvPr/>
          </p:nvSpPr>
          <p:spPr>
            <a:xfrm>
              <a:off x="0" y="0"/>
              <a:ext cx="1315275" cy="1144262"/>
            </a:xfrm>
            <a:custGeom>
              <a:avLst/>
              <a:gdLst/>
              <a:ahLst/>
              <a:cxnLst/>
              <a:rect l="l" t="t" r="r" b="b"/>
              <a:pathLst>
                <a:path w="1315275" h="1144262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088453"/>
                  </a:lnTo>
                  <a:cubicBezTo>
                    <a:pt x="1315275" y="1103255"/>
                    <a:pt x="1309396" y="1117450"/>
                    <a:pt x="1298929" y="1127916"/>
                  </a:cubicBezTo>
                  <a:cubicBezTo>
                    <a:pt x="1288463" y="1138383"/>
                    <a:pt x="1274268" y="1144262"/>
                    <a:pt x="1259466" y="1144262"/>
                  </a:cubicBezTo>
                  <a:lnTo>
                    <a:pt x="55810" y="1144262"/>
                  </a:lnTo>
                  <a:cubicBezTo>
                    <a:pt x="41008" y="1144262"/>
                    <a:pt x="26813" y="1138383"/>
                    <a:pt x="16346" y="1127916"/>
                  </a:cubicBezTo>
                  <a:cubicBezTo>
                    <a:pt x="5880" y="1117450"/>
                    <a:pt x="0" y="1103255"/>
                    <a:pt x="0" y="1088453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1315275" cy="11918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2199394" y="7460528"/>
            <a:ext cx="4638336" cy="1102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Во время пожара необходимо прикрыть свои дыхательные пути мокрой тряпкой.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7474864" y="5531104"/>
            <a:ext cx="4993936" cy="4344621"/>
            <a:chOff x="0" y="0"/>
            <a:chExt cx="1315275" cy="114426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315275" cy="1144262"/>
            </a:xfrm>
            <a:custGeom>
              <a:avLst/>
              <a:gdLst/>
              <a:ahLst/>
              <a:cxnLst/>
              <a:rect l="l" t="t" r="r" b="b"/>
              <a:pathLst>
                <a:path w="1315275" h="1144262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088453"/>
                  </a:lnTo>
                  <a:cubicBezTo>
                    <a:pt x="1315275" y="1103255"/>
                    <a:pt x="1309396" y="1117450"/>
                    <a:pt x="1298929" y="1127916"/>
                  </a:cubicBezTo>
                  <a:cubicBezTo>
                    <a:pt x="1288463" y="1138383"/>
                    <a:pt x="1274268" y="1144262"/>
                    <a:pt x="1259466" y="1144262"/>
                  </a:cubicBezTo>
                  <a:lnTo>
                    <a:pt x="55810" y="1144262"/>
                  </a:lnTo>
                  <a:cubicBezTo>
                    <a:pt x="41008" y="1144262"/>
                    <a:pt x="26813" y="1138383"/>
                    <a:pt x="16346" y="1127916"/>
                  </a:cubicBezTo>
                  <a:cubicBezTo>
                    <a:pt x="5880" y="1117450"/>
                    <a:pt x="0" y="1103255"/>
                    <a:pt x="0" y="1088453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-47625"/>
              <a:ext cx="1315275" cy="11918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7652664" y="7460528"/>
            <a:ext cx="4638336" cy="147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211F1C"/>
                </a:solidFill>
                <a:latin typeface="Days"/>
              </a:rPr>
              <a:t>Во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время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пожара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нужно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попытаться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самостоятельно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потушить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пожар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, а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если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не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получается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вызвать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пожарных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.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12928133" y="5531104"/>
            <a:ext cx="4993936" cy="4344621"/>
            <a:chOff x="0" y="0"/>
            <a:chExt cx="1315275" cy="1144262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315275" cy="1144262"/>
            </a:xfrm>
            <a:custGeom>
              <a:avLst/>
              <a:gdLst/>
              <a:ahLst/>
              <a:cxnLst/>
              <a:rect l="l" t="t" r="r" b="b"/>
              <a:pathLst>
                <a:path w="1315275" h="1144262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088453"/>
                  </a:lnTo>
                  <a:cubicBezTo>
                    <a:pt x="1315275" y="1103255"/>
                    <a:pt x="1309396" y="1117450"/>
                    <a:pt x="1298929" y="1127916"/>
                  </a:cubicBezTo>
                  <a:cubicBezTo>
                    <a:pt x="1288463" y="1138383"/>
                    <a:pt x="1274268" y="1144262"/>
                    <a:pt x="1259466" y="1144262"/>
                  </a:cubicBezTo>
                  <a:lnTo>
                    <a:pt x="55810" y="1144262"/>
                  </a:lnTo>
                  <a:cubicBezTo>
                    <a:pt x="41008" y="1144262"/>
                    <a:pt x="26813" y="1138383"/>
                    <a:pt x="16346" y="1127916"/>
                  </a:cubicBezTo>
                  <a:cubicBezTo>
                    <a:pt x="5880" y="1117450"/>
                    <a:pt x="0" y="1103255"/>
                    <a:pt x="0" y="1088453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0" y="-47625"/>
              <a:ext cx="1315275" cy="11918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13105933" y="7460528"/>
            <a:ext cx="4638336" cy="1286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Days" panose="02000505050000020004" pitchFamily="2" charset="0"/>
                <a:ea typeface="Calibri"/>
                <a:cs typeface="Times New Roman"/>
              </a:rPr>
              <a:t>При пожаре нужно открыть окно и махать тряпкой, чтобы привлечь внимание прибывающих пожарных.</a:t>
            </a:r>
            <a:endParaRPr lang="ru-RU" sz="1600" dirty="0">
              <a:latin typeface="Days" panose="02000505050000020004" pitchFamily="2" charset="0"/>
              <a:ea typeface="Calibri"/>
              <a:cs typeface="Times New Roman"/>
            </a:endParaRPr>
          </a:p>
        </p:txBody>
      </p:sp>
      <p:grpSp>
        <p:nvGrpSpPr>
          <p:cNvPr id="69" name="Group 19"/>
          <p:cNvGrpSpPr/>
          <p:nvPr/>
        </p:nvGrpSpPr>
        <p:grpSpPr>
          <a:xfrm>
            <a:off x="8443999" y="5481115"/>
            <a:ext cx="3131998" cy="1218491"/>
            <a:chOff x="0" y="-104775"/>
            <a:chExt cx="731992" cy="320920"/>
          </a:xfrm>
        </p:grpSpPr>
        <p:sp>
          <p:nvSpPr>
            <p:cNvPr id="70" name="Freeform 20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71" name="TextBox 21"/>
            <p:cNvSpPr txBox="1"/>
            <p:nvPr/>
          </p:nvSpPr>
          <p:spPr>
            <a:xfrm>
              <a:off x="0" y="-104775"/>
              <a:ext cx="731992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en-US" sz="3999" spc="587" dirty="0" smtClean="0">
                  <a:solidFill>
                    <a:srgbClr val="F0F1F1"/>
                  </a:solidFill>
                  <a:latin typeface="Days"/>
                </a:rPr>
                <a:t>2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.5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72" name="Group 19"/>
          <p:cNvGrpSpPr/>
          <p:nvPr/>
        </p:nvGrpSpPr>
        <p:grpSpPr>
          <a:xfrm>
            <a:off x="13895101" y="5481115"/>
            <a:ext cx="3131998" cy="1218491"/>
            <a:chOff x="0" y="-104775"/>
            <a:chExt cx="731992" cy="320920"/>
          </a:xfrm>
        </p:grpSpPr>
        <p:sp>
          <p:nvSpPr>
            <p:cNvPr id="73" name="Freeform 20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74" name="TextBox 21"/>
            <p:cNvSpPr txBox="1"/>
            <p:nvPr/>
          </p:nvSpPr>
          <p:spPr>
            <a:xfrm>
              <a:off x="0" y="-104775"/>
              <a:ext cx="731992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en-US" sz="3999" spc="587" dirty="0" smtClean="0">
                  <a:solidFill>
                    <a:srgbClr val="F0F1F1"/>
                  </a:solidFill>
                  <a:latin typeface="Days"/>
                </a:rPr>
                <a:t>2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.6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75" name="Group 19"/>
          <p:cNvGrpSpPr/>
          <p:nvPr/>
        </p:nvGrpSpPr>
        <p:grpSpPr>
          <a:xfrm>
            <a:off x="2988562" y="5481116"/>
            <a:ext cx="3132002" cy="1218491"/>
            <a:chOff x="0" y="-104775"/>
            <a:chExt cx="731993" cy="320920"/>
          </a:xfrm>
        </p:grpSpPr>
        <p:sp>
          <p:nvSpPr>
            <p:cNvPr id="76" name="Freeform 20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77" name="TextBox 21"/>
            <p:cNvSpPr txBox="1"/>
            <p:nvPr/>
          </p:nvSpPr>
          <p:spPr>
            <a:xfrm>
              <a:off x="0" y="-104775"/>
              <a:ext cx="731993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en-US" sz="3999" spc="587" dirty="0" smtClean="0">
                  <a:solidFill>
                    <a:srgbClr val="F0F1F1"/>
                  </a:solidFill>
                  <a:latin typeface="Days"/>
                </a:rPr>
                <a:t>2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.4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78" name="Group 19"/>
          <p:cNvGrpSpPr/>
          <p:nvPr/>
        </p:nvGrpSpPr>
        <p:grpSpPr>
          <a:xfrm>
            <a:off x="13910754" y="705842"/>
            <a:ext cx="3131998" cy="1218491"/>
            <a:chOff x="0" y="-104775"/>
            <a:chExt cx="731992" cy="320920"/>
          </a:xfrm>
        </p:grpSpPr>
        <p:sp>
          <p:nvSpPr>
            <p:cNvPr id="79" name="Freeform 20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80" name="TextBox 21"/>
            <p:cNvSpPr txBox="1"/>
            <p:nvPr/>
          </p:nvSpPr>
          <p:spPr>
            <a:xfrm>
              <a:off x="0" y="-104775"/>
              <a:ext cx="731992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en-US" sz="3999" spc="587" dirty="0" smtClean="0">
                  <a:solidFill>
                    <a:srgbClr val="F0F1F1"/>
                  </a:solidFill>
                  <a:latin typeface="Days"/>
                </a:rPr>
                <a:t>2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.3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81" name="Group 19"/>
          <p:cNvGrpSpPr/>
          <p:nvPr/>
        </p:nvGrpSpPr>
        <p:grpSpPr>
          <a:xfrm>
            <a:off x="2988562" y="705840"/>
            <a:ext cx="3060000" cy="1218491"/>
            <a:chOff x="0" y="-104775"/>
            <a:chExt cx="715165" cy="320920"/>
          </a:xfrm>
        </p:grpSpPr>
        <p:sp>
          <p:nvSpPr>
            <p:cNvPr id="82" name="Freeform 20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83" name="TextBox 21"/>
            <p:cNvSpPr txBox="1"/>
            <p:nvPr/>
          </p:nvSpPr>
          <p:spPr>
            <a:xfrm>
              <a:off x="0" y="-104775"/>
              <a:ext cx="715165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en-US" sz="3999" spc="587" dirty="0" smtClean="0">
                  <a:solidFill>
                    <a:srgbClr val="F0F1F1"/>
                  </a:solidFill>
                  <a:latin typeface="Days"/>
                </a:rPr>
                <a:t>2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.1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sp>
        <p:nvSpPr>
          <p:cNvPr id="84" name="Скругленный прямоугольник 83">
            <a:hlinkClick r:id="rId5" action="ppaction://hlinksldjump"/>
          </p:cNvPr>
          <p:cNvSpPr/>
          <p:nvPr/>
        </p:nvSpPr>
        <p:spPr>
          <a:xfrm>
            <a:off x="2021594" y="782749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>
            <a:hlinkClick r:id="rId6" action="ppaction://hlinksldjump"/>
          </p:cNvPr>
          <p:cNvSpPr/>
          <p:nvPr/>
        </p:nvSpPr>
        <p:spPr>
          <a:xfrm>
            <a:off x="7474864" y="748920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кругленный прямоугольник 85">
            <a:hlinkClick r:id="rId7" action="ppaction://hlinksldjump"/>
          </p:cNvPr>
          <p:cNvSpPr/>
          <p:nvPr/>
        </p:nvSpPr>
        <p:spPr>
          <a:xfrm>
            <a:off x="12926001" y="715091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кругленный прямоугольник 86">
            <a:hlinkClick r:id="rId4" action="ppaction://hlinksldjump"/>
          </p:cNvPr>
          <p:cNvSpPr/>
          <p:nvPr/>
        </p:nvSpPr>
        <p:spPr>
          <a:xfrm>
            <a:off x="1986425" y="5530539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>
            <a:hlinkClick r:id="rId8" action="ppaction://hlinksldjump"/>
          </p:cNvPr>
          <p:cNvSpPr/>
          <p:nvPr/>
        </p:nvSpPr>
        <p:spPr>
          <a:xfrm>
            <a:off x="7422847" y="5496710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Скругленный прямоугольник 88">
            <a:hlinkClick r:id="rId9" action="ppaction://hlinksldjump"/>
          </p:cNvPr>
          <p:cNvSpPr/>
          <p:nvPr/>
        </p:nvSpPr>
        <p:spPr>
          <a:xfrm>
            <a:off x="12859269" y="5462881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703476" y="-580404"/>
            <a:ext cx="11447808" cy="11447809"/>
          </a:xfrm>
          <a:custGeom>
            <a:avLst/>
            <a:gdLst/>
            <a:ahLst/>
            <a:cxnLst/>
            <a:rect l="l" t="t" r="r" b="b"/>
            <a:pathLst>
              <a:path w="15263745" h="15263745">
                <a:moveTo>
                  <a:pt x="0" y="0"/>
                </a:moveTo>
                <a:lnTo>
                  <a:pt x="15263745" y="0"/>
                </a:lnTo>
                <a:lnTo>
                  <a:pt x="15263745" y="15263745"/>
                </a:lnTo>
                <a:lnTo>
                  <a:pt x="0" y="1526374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25283" y="-580404"/>
            <a:ext cx="11447808" cy="11447809"/>
          </a:xfrm>
          <a:custGeom>
            <a:avLst/>
            <a:gdLst/>
            <a:ahLst/>
            <a:cxnLst/>
            <a:rect l="l" t="t" r="r" b="b"/>
            <a:pathLst>
              <a:path w="15263745" h="15263745">
                <a:moveTo>
                  <a:pt x="0" y="0"/>
                </a:moveTo>
                <a:lnTo>
                  <a:pt x="15263745" y="0"/>
                </a:lnTo>
                <a:lnTo>
                  <a:pt x="15263745" y="15263745"/>
                </a:lnTo>
                <a:lnTo>
                  <a:pt x="0" y="1526374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128705" y="940677"/>
            <a:ext cx="2779714" cy="534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9"/>
              </a:lnSpc>
            </a:pPr>
            <a:endParaRPr/>
          </a:p>
        </p:txBody>
      </p:sp>
      <p:grpSp>
        <p:nvGrpSpPr>
          <p:cNvPr id="7" name="Group 7"/>
          <p:cNvGrpSpPr/>
          <p:nvPr/>
        </p:nvGrpSpPr>
        <p:grpSpPr>
          <a:xfrm>
            <a:off x="2023727" y="601923"/>
            <a:ext cx="5032603" cy="4153972"/>
            <a:chOff x="0" y="-47625"/>
            <a:chExt cx="1325459" cy="1094050"/>
          </a:xfrm>
        </p:grpSpPr>
        <p:sp>
          <p:nvSpPr>
            <p:cNvPr id="8" name="Freeform 8"/>
            <p:cNvSpPr/>
            <p:nvPr/>
          </p:nvSpPr>
          <p:spPr>
            <a:xfrm>
              <a:off x="0" y="7914"/>
              <a:ext cx="1325459" cy="1038510"/>
            </a:xfrm>
            <a:custGeom>
              <a:avLst/>
              <a:gdLst/>
              <a:ahLst/>
              <a:cxnLst/>
              <a:rect l="l" t="t" r="r" b="b"/>
              <a:pathLst>
                <a:path w="1315275" h="1046425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990616"/>
                  </a:lnTo>
                  <a:cubicBezTo>
                    <a:pt x="1315275" y="1005418"/>
                    <a:pt x="1309396" y="1019613"/>
                    <a:pt x="1298929" y="1030079"/>
                  </a:cubicBezTo>
                  <a:cubicBezTo>
                    <a:pt x="1288463" y="1040545"/>
                    <a:pt x="1274268" y="1046425"/>
                    <a:pt x="1259466" y="1046425"/>
                  </a:cubicBezTo>
                  <a:lnTo>
                    <a:pt x="55810" y="1046425"/>
                  </a:lnTo>
                  <a:cubicBezTo>
                    <a:pt x="41008" y="1046425"/>
                    <a:pt x="26813" y="1040545"/>
                    <a:pt x="16346" y="1030079"/>
                  </a:cubicBezTo>
                  <a:cubicBezTo>
                    <a:pt x="5880" y="1019613"/>
                    <a:pt x="0" y="1005418"/>
                    <a:pt x="0" y="990616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315275" cy="1094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201527" y="2726459"/>
            <a:ext cx="4638336" cy="717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Змея всегда первой нападает на человека.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838767" y="693883"/>
            <a:ext cx="3349326" cy="1238234"/>
            <a:chOff x="0" y="-96496"/>
            <a:chExt cx="842050" cy="311304"/>
          </a:xfrm>
        </p:grpSpPr>
        <p:sp>
          <p:nvSpPr>
            <p:cNvPr id="12" name="Freeform 12"/>
            <p:cNvSpPr/>
            <p:nvPr/>
          </p:nvSpPr>
          <p:spPr>
            <a:xfrm>
              <a:off x="0" y="298"/>
              <a:ext cx="842050" cy="214510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24309" y="-96496"/>
              <a:ext cx="796334" cy="306051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3.1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 rot="16200000">
            <a:off x="-4062412" y="4361498"/>
            <a:ext cx="10287000" cy="156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60"/>
              </a:lnSpc>
            </a:pPr>
            <a:r>
              <a:rPr lang="en-US" sz="6000" dirty="0">
                <a:solidFill>
                  <a:srgbClr val="FFAF1F"/>
                </a:solidFill>
                <a:latin typeface="Days"/>
              </a:rPr>
              <a:t> БЕЗОПАСНОСТЬ</a:t>
            </a:r>
          </a:p>
          <a:p>
            <a:pPr marL="0" lvl="0" indent="0" algn="ctr">
              <a:lnSpc>
                <a:spcPts val="6060"/>
              </a:lnSpc>
              <a:spcBef>
                <a:spcPct val="0"/>
              </a:spcBef>
            </a:pPr>
            <a:r>
              <a:rPr lang="en-US" sz="6000" dirty="0">
                <a:solidFill>
                  <a:srgbClr val="FFAF1F"/>
                </a:solidFill>
                <a:latin typeface="Days"/>
              </a:rPr>
              <a:t>В ЛЕСУ</a:t>
            </a:r>
          </a:p>
        </p:txBody>
      </p:sp>
      <p:sp>
        <p:nvSpPr>
          <p:cNvPr id="16" name="Freeform 16"/>
          <p:cNvSpPr/>
          <p:nvPr/>
        </p:nvSpPr>
        <p:spPr>
          <a:xfrm>
            <a:off x="7474864" y="782749"/>
            <a:ext cx="4993936" cy="3973146"/>
          </a:xfrm>
          <a:custGeom>
            <a:avLst/>
            <a:gdLst/>
            <a:ahLst/>
            <a:cxnLst/>
            <a:rect l="l" t="t" r="r" b="b"/>
            <a:pathLst>
              <a:path w="1315275" h="1046425">
                <a:moveTo>
                  <a:pt x="55810" y="0"/>
                </a:moveTo>
                <a:lnTo>
                  <a:pt x="1259466" y="0"/>
                </a:lnTo>
                <a:cubicBezTo>
                  <a:pt x="1274268" y="0"/>
                  <a:pt x="1288463" y="5880"/>
                  <a:pt x="1298929" y="16346"/>
                </a:cubicBezTo>
                <a:cubicBezTo>
                  <a:pt x="1309396" y="26813"/>
                  <a:pt x="1315275" y="41008"/>
                  <a:pt x="1315275" y="55810"/>
                </a:cubicBezTo>
                <a:lnTo>
                  <a:pt x="1315275" y="990616"/>
                </a:lnTo>
                <a:cubicBezTo>
                  <a:pt x="1315275" y="1005418"/>
                  <a:pt x="1309396" y="1019613"/>
                  <a:pt x="1298929" y="1030079"/>
                </a:cubicBezTo>
                <a:cubicBezTo>
                  <a:pt x="1288463" y="1040545"/>
                  <a:pt x="1274268" y="1046425"/>
                  <a:pt x="1259466" y="1046425"/>
                </a:cubicBezTo>
                <a:lnTo>
                  <a:pt x="55810" y="1046425"/>
                </a:lnTo>
                <a:cubicBezTo>
                  <a:pt x="41008" y="1046425"/>
                  <a:pt x="26813" y="1040545"/>
                  <a:pt x="16346" y="1030079"/>
                </a:cubicBezTo>
                <a:cubicBezTo>
                  <a:pt x="5880" y="1019613"/>
                  <a:pt x="0" y="1005418"/>
                  <a:pt x="0" y="990616"/>
                </a:cubicBezTo>
                <a:lnTo>
                  <a:pt x="0" y="55810"/>
                </a:lnTo>
                <a:cubicBezTo>
                  <a:pt x="0" y="41008"/>
                  <a:pt x="5880" y="26813"/>
                  <a:pt x="16346" y="16346"/>
                </a:cubicBezTo>
                <a:cubicBezTo>
                  <a:pt x="26813" y="5880"/>
                  <a:pt x="41008" y="0"/>
                  <a:pt x="55810" y="0"/>
                </a:cubicBezTo>
                <a:close/>
              </a:path>
            </a:pathLst>
          </a:custGeom>
          <a:solidFill>
            <a:srgbClr val="F1F2F2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17" name="TextBox 17"/>
          <p:cNvSpPr txBox="1"/>
          <p:nvPr/>
        </p:nvSpPr>
        <p:spPr>
          <a:xfrm>
            <a:off x="7474864" y="601923"/>
            <a:ext cx="4993936" cy="415397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16"/>
              </a:lnSpc>
            </a:pPr>
            <a:endParaRPr/>
          </a:p>
        </p:txBody>
      </p:sp>
      <p:sp>
        <p:nvSpPr>
          <p:cNvPr id="18" name="TextBox 18"/>
          <p:cNvSpPr txBox="1"/>
          <p:nvPr/>
        </p:nvSpPr>
        <p:spPr>
          <a:xfrm>
            <a:off x="7652664" y="2712172"/>
            <a:ext cx="463833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При укусе змеи необходимо срочно высосать яд из раны.</a:t>
            </a:r>
          </a:p>
        </p:txBody>
      </p:sp>
      <p:sp>
        <p:nvSpPr>
          <p:cNvPr id="23" name="Freeform 23">
            <a:hlinkClick r:id="rId5" action="ppaction://hlinksldjump"/>
          </p:cNvPr>
          <p:cNvSpPr/>
          <p:nvPr/>
        </p:nvSpPr>
        <p:spPr>
          <a:xfrm>
            <a:off x="12928133" y="782749"/>
            <a:ext cx="4993936" cy="3973146"/>
          </a:xfrm>
          <a:custGeom>
            <a:avLst/>
            <a:gdLst/>
            <a:ahLst/>
            <a:cxnLst/>
            <a:rect l="l" t="t" r="r" b="b"/>
            <a:pathLst>
              <a:path w="1315275" h="1046425">
                <a:moveTo>
                  <a:pt x="55810" y="0"/>
                </a:moveTo>
                <a:lnTo>
                  <a:pt x="1259466" y="0"/>
                </a:lnTo>
                <a:cubicBezTo>
                  <a:pt x="1274268" y="0"/>
                  <a:pt x="1288463" y="5880"/>
                  <a:pt x="1298929" y="16346"/>
                </a:cubicBezTo>
                <a:cubicBezTo>
                  <a:pt x="1309396" y="26813"/>
                  <a:pt x="1315275" y="41008"/>
                  <a:pt x="1315275" y="55810"/>
                </a:cubicBezTo>
                <a:lnTo>
                  <a:pt x="1315275" y="990616"/>
                </a:lnTo>
                <a:cubicBezTo>
                  <a:pt x="1315275" y="1005418"/>
                  <a:pt x="1309396" y="1019613"/>
                  <a:pt x="1298929" y="1030079"/>
                </a:cubicBezTo>
                <a:cubicBezTo>
                  <a:pt x="1288463" y="1040545"/>
                  <a:pt x="1274268" y="1046425"/>
                  <a:pt x="1259466" y="1046425"/>
                </a:cubicBezTo>
                <a:lnTo>
                  <a:pt x="55810" y="1046425"/>
                </a:lnTo>
                <a:cubicBezTo>
                  <a:pt x="41008" y="1046425"/>
                  <a:pt x="26813" y="1040545"/>
                  <a:pt x="16346" y="1030079"/>
                </a:cubicBezTo>
                <a:cubicBezTo>
                  <a:pt x="5880" y="1019613"/>
                  <a:pt x="0" y="1005418"/>
                  <a:pt x="0" y="990616"/>
                </a:cubicBezTo>
                <a:lnTo>
                  <a:pt x="0" y="55810"/>
                </a:lnTo>
                <a:cubicBezTo>
                  <a:pt x="0" y="41008"/>
                  <a:pt x="5880" y="26813"/>
                  <a:pt x="16346" y="16346"/>
                </a:cubicBezTo>
                <a:cubicBezTo>
                  <a:pt x="26813" y="5880"/>
                  <a:pt x="41008" y="0"/>
                  <a:pt x="55810" y="0"/>
                </a:cubicBezTo>
                <a:close/>
              </a:path>
            </a:pathLst>
          </a:custGeom>
          <a:solidFill>
            <a:srgbClr val="F1F2F2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24" name="TextBox 24"/>
          <p:cNvSpPr txBox="1"/>
          <p:nvPr/>
        </p:nvSpPr>
        <p:spPr>
          <a:xfrm>
            <a:off x="12928133" y="601923"/>
            <a:ext cx="4993936" cy="415397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16"/>
              </a:lnSpc>
            </a:pPr>
            <a:endParaRPr/>
          </a:p>
        </p:txBody>
      </p:sp>
      <p:sp>
        <p:nvSpPr>
          <p:cNvPr id="25" name="TextBox 25"/>
          <p:cNvSpPr txBox="1"/>
          <p:nvPr/>
        </p:nvSpPr>
        <p:spPr>
          <a:xfrm>
            <a:off x="13105933" y="2712172"/>
            <a:ext cx="4638336" cy="1102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Место укуса змеи нужно прижечь чем-то горячим, чтобы свернулся яд.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067405" y="612471"/>
            <a:ext cx="2715392" cy="1218491"/>
          </a:xfrm>
          <a:prstGeom prst="rect">
            <a:avLst/>
          </a:prstGeom>
        </p:spPr>
        <p:txBody>
          <a:bodyPr lIns="50800" tIns="50800" rIns="50800" bIns="50800" rtlCol="0" anchor="b"/>
          <a:lstStyle/>
          <a:p>
            <a:pPr algn="ctr">
              <a:lnSpc>
                <a:spcPts val="5879"/>
              </a:lnSpc>
            </a:pPr>
            <a:r>
              <a:rPr lang="en-US" sz="3999" spc="587" dirty="0">
                <a:solidFill>
                  <a:srgbClr val="F0F1F1"/>
                </a:solidFill>
                <a:latin typeface="Days"/>
              </a:rPr>
              <a:t>МИФ 3</a:t>
            </a:r>
          </a:p>
        </p:txBody>
      </p:sp>
      <p:sp>
        <p:nvSpPr>
          <p:cNvPr id="30" name="Freeform 30"/>
          <p:cNvSpPr/>
          <p:nvPr/>
        </p:nvSpPr>
        <p:spPr>
          <a:xfrm>
            <a:off x="2021594" y="5531104"/>
            <a:ext cx="4993936" cy="4344621"/>
          </a:xfrm>
          <a:custGeom>
            <a:avLst/>
            <a:gdLst/>
            <a:ahLst/>
            <a:cxnLst/>
            <a:rect l="l" t="t" r="r" b="b"/>
            <a:pathLst>
              <a:path w="1315275" h="1144262">
                <a:moveTo>
                  <a:pt x="55810" y="0"/>
                </a:moveTo>
                <a:lnTo>
                  <a:pt x="1259466" y="0"/>
                </a:lnTo>
                <a:cubicBezTo>
                  <a:pt x="1274268" y="0"/>
                  <a:pt x="1288463" y="5880"/>
                  <a:pt x="1298929" y="16346"/>
                </a:cubicBezTo>
                <a:cubicBezTo>
                  <a:pt x="1309396" y="26813"/>
                  <a:pt x="1315275" y="41008"/>
                  <a:pt x="1315275" y="55810"/>
                </a:cubicBezTo>
                <a:lnTo>
                  <a:pt x="1315275" y="1088453"/>
                </a:lnTo>
                <a:cubicBezTo>
                  <a:pt x="1315275" y="1103255"/>
                  <a:pt x="1309396" y="1117450"/>
                  <a:pt x="1298929" y="1127916"/>
                </a:cubicBezTo>
                <a:cubicBezTo>
                  <a:pt x="1288463" y="1138383"/>
                  <a:pt x="1274268" y="1144262"/>
                  <a:pt x="1259466" y="1144262"/>
                </a:cubicBezTo>
                <a:lnTo>
                  <a:pt x="55810" y="1144262"/>
                </a:lnTo>
                <a:cubicBezTo>
                  <a:pt x="41008" y="1144262"/>
                  <a:pt x="26813" y="1138383"/>
                  <a:pt x="16346" y="1127916"/>
                </a:cubicBezTo>
                <a:cubicBezTo>
                  <a:pt x="5880" y="1117450"/>
                  <a:pt x="0" y="1103255"/>
                  <a:pt x="0" y="1088453"/>
                </a:cubicBezTo>
                <a:lnTo>
                  <a:pt x="0" y="55810"/>
                </a:lnTo>
                <a:cubicBezTo>
                  <a:pt x="0" y="41008"/>
                  <a:pt x="5880" y="26813"/>
                  <a:pt x="16346" y="16346"/>
                </a:cubicBezTo>
                <a:cubicBezTo>
                  <a:pt x="26813" y="5880"/>
                  <a:pt x="41008" y="0"/>
                  <a:pt x="55810" y="0"/>
                </a:cubicBezTo>
                <a:close/>
              </a:path>
            </a:pathLst>
          </a:custGeom>
          <a:solidFill>
            <a:srgbClr val="F1F2F2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31" name="TextBox 31"/>
          <p:cNvSpPr txBox="1"/>
          <p:nvPr/>
        </p:nvSpPr>
        <p:spPr>
          <a:xfrm>
            <a:off x="2021594" y="5350278"/>
            <a:ext cx="4993936" cy="452544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16"/>
              </a:lnSpc>
            </a:pPr>
            <a:endParaRPr/>
          </a:p>
        </p:txBody>
      </p:sp>
      <p:sp>
        <p:nvSpPr>
          <p:cNvPr id="32" name="TextBox 32"/>
          <p:cNvSpPr txBox="1"/>
          <p:nvPr/>
        </p:nvSpPr>
        <p:spPr>
          <a:xfrm>
            <a:off x="2199394" y="7460528"/>
            <a:ext cx="463833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Холодная вода утоляет жажду лучше, чем тёплая.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160866" y="5360827"/>
            <a:ext cx="2715392" cy="1218491"/>
          </a:xfrm>
          <a:prstGeom prst="rect">
            <a:avLst/>
          </a:prstGeom>
        </p:spPr>
        <p:txBody>
          <a:bodyPr lIns="50800" tIns="50800" rIns="50800" bIns="50800" rtlCol="0" anchor="b"/>
          <a:lstStyle/>
          <a:p>
            <a:pPr algn="ctr">
              <a:lnSpc>
                <a:spcPts val="5879"/>
              </a:lnSpc>
            </a:pPr>
            <a:r>
              <a:rPr lang="en-US" sz="3999" spc="587" dirty="0">
                <a:solidFill>
                  <a:srgbClr val="F0F1F1"/>
                </a:solidFill>
                <a:latin typeface="Days"/>
              </a:rPr>
              <a:t>МИФ 4</a:t>
            </a:r>
          </a:p>
        </p:txBody>
      </p:sp>
      <p:sp>
        <p:nvSpPr>
          <p:cNvPr id="37" name="Freeform 37"/>
          <p:cNvSpPr/>
          <p:nvPr/>
        </p:nvSpPr>
        <p:spPr>
          <a:xfrm>
            <a:off x="7474864" y="5531104"/>
            <a:ext cx="4993936" cy="4344621"/>
          </a:xfrm>
          <a:custGeom>
            <a:avLst/>
            <a:gdLst/>
            <a:ahLst/>
            <a:cxnLst/>
            <a:rect l="l" t="t" r="r" b="b"/>
            <a:pathLst>
              <a:path w="1315275" h="1144262">
                <a:moveTo>
                  <a:pt x="55810" y="0"/>
                </a:moveTo>
                <a:lnTo>
                  <a:pt x="1259466" y="0"/>
                </a:lnTo>
                <a:cubicBezTo>
                  <a:pt x="1274268" y="0"/>
                  <a:pt x="1288463" y="5880"/>
                  <a:pt x="1298929" y="16346"/>
                </a:cubicBezTo>
                <a:cubicBezTo>
                  <a:pt x="1309396" y="26813"/>
                  <a:pt x="1315275" y="41008"/>
                  <a:pt x="1315275" y="55810"/>
                </a:cubicBezTo>
                <a:lnTo>
                  <a:pt x="1315275" y="1088453"/>
                </a:lnTo>
                <a:cubicBezTo>
                  <a:pt x="1315275" y="1103255"/>
                  <a:pt x="1309396" y="1117450"/>
                  <a:pt x="1298929" y="1127916"/>
                </a:cubicBezTo>
                <a:cubicBezTo>
                  <a:pt x="1288463" y="1138383"/>
                  <a:pt x="1274268" y="1144262"/>
                  <a:pt x="1259466" y="1144262"/>
                </a:cubicBezTo>
                <a:lnTo>
                  <a:pt x="55810" y="1144262"/>
                </a:lnTo>
                <a:cubicBezTo>
                  <a:pt x="41008" y="1144262"/>
                  <a:pt x="26813" y="1138383"/>
                  <a:pt x="16346" y="1127916"/>
                </a:cubicBezTo>
                <a:cubicBezTo>
                  <a:pt x="5880" y="1117450"/>
                  <a:pt x="0" y="1103255"/>
                  <a:pt x="0" y="1088453"/>
                </a:cubicBezTo>
                <a:lnTo>
                  <a:pt x="0" y="55810"/>
                </a:lnTo>
                <a:cubicBezTo>
                  <a:pt x="0" y="41008"/>
                  <a:pt x="5880" y="26813"/>
                  <a:pt x="16346" y="16346"/>
                </a:cubicBezTo>
                <a:cubicBezTo>
                  <a:pt x="26813" y="5880"/>
                  <a:pt x="41008" y="0"/>
                  <a:pt x="55810" y="0"/>
                </a:cubicBezTo>
                <a:close/>
              </a:path>
            </a:pathLst>
          </a:custGeom>
          <a:solidFill>
            <a:srgbClr val="F1F2F2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38" name="TextBox 38"/>
          <p:cNvSpPr txBox="1"/>
          <p:nvPr/>
        </p:nvSpPr>
        <p:spPr>
          <a:xfrm>
            <a:off x="7474864" y="5350278"/>
            <a:ext cx="4993936" cy="452544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16"/>
              </a:lnSpc>
            </a:pPr>
            <a:endParaRPr/>
          </a:p>
        </p:txBody>
      </p:sp>
      <p:sp>
        <p:nvSpPr>
          <p:cNvPr id="39" name="TextBox 39"/>
          <p:cNvSpPr txBox="1"/>
          <p:nvPr/>
        </p:nvSpPr>
        <p:spPr>
          <a:xfrm>
            <a:off x="7652664" y="7460528"/>
            <a:ext cx="463833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В лесу клещи на человека падают с деревьев.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614136" y="5360827"/>
            <a:ext cx="2715392" cy="1218491"/>
          </a:xfrm>
          <a:prstGeom prst="rect">
            <a:avLst/>
          </a:prstGeom>
        </p:spPr>
        <p:txBody>
          <a:bodyPr lIns="50800" tIns="50800" rIns="50800" bIns="50800" rtlCol="0" anchor="b"/>
          <a:lstStyle/>
          <a:p>
            <a:pPr algn="ctr">
              <a:lnSpc>
                <a:spcPts val="5879"/>
              </a:lnSpc>
            </a:pPr>
            <a:r>
              <a:rPr lang="en-US" sz="3999" spc="587" dirty="0">
                <a:solidFill>
                  <a:srgbClr val="F0F1F1"/>
                </a:solidFill>
                <a:latin typeface="Days"/>
              </a:rPr>
              <a:t>МИФ 5</a:t>
            </a:r>
          </a:p>
        </p:txBody>
      </p:sp>
      <p:sp>
        <p:nvSpPr>
          <p:cNvPr id="44" name="Freeform 44"/>
          <p:cNvSpPr/>
          <p:nvPr/>
        </p:nvSpPr>
        <p:spPr>
          <a:xfrm>
            <a:off x="12928133" y="5531104"/>
            <a:ext cx="4993936" cy="4344621"/>
          </a:xfrm>
          <a:custGeom>
            <a:avLst/>
            <a:gdLst/>
            <a:ahLst/>
            <a:cxnLst/>
            <a:rect l="l" t="t" r="r" b="b"/>
            <a:pathLst>
              <a:path w="1315275" h="1144262">
                <a:moveTo>
                  <a:pt x="55810" y="0"/>
                </a:moveTo>
                <a:lnTo>
                  <a:pt x="1259466" y="0"/>
                </a:lnTo>
                <a:cubicBezTo>
                  <a:pt x="1274268" y="0"/>
                  <a:pt x="1288463" y="5880"/>
                  <a:pt x="1298929" y="16346"/>
                </a:cubicBezTo>
                <a:cubicBezTo>
                  <a:pt x="1309396" y="26813"/>
                  <a:pt x="1315275" y="41008"/>
                  <a:pt x="1315275" y="55810"/>
                </a:cubicBezTo>
                <a:lnTo>
                  <a:pt x="1315275" y="1088453"/>
                </a:lnTo>
                <a:cubicBezTo>
                  <a:pt x="1315275" y="1103255"/>
                  <a:pt x="1309396" y="1117450"/>
                  <a:pt x="1298929" y="1127916"/>
                </a:cubicBezTo>
                <a:cubicBezTo>
                  <a:pt x="1288463" y="1138383"/>
                  <a:pt x="1274268" y="1144262"/>
                  <a:pt x="1259466" y="1144262"/>
                </a:cubicBezTo>
                <a:lnTo>
                  <a:pt x="55810" y="1144262"/>
                </a:lnTo>
                <a:cubicBezTo>
                  <a:pt x="41008" y="1144262"/>
                  <a:pt x="26813" y="1138383"/>
                  <a:pt x="16346" y="1127916"/>
                </a:cubicBezTo>
                <a:cubicBezTo>
                  <a:pt x="5880" y="1117450"/>
                  <a:pt x="0" y="1103255"/>
                  <a:pt x="0" y="1088453"/>
                </a:cubicBezTo>
                <a:lnTo>
                  <a:pt x="0" y="55810"/>
                </a:lnTo>
                <a:cubicBezTo>
                  <a:pt x="0" y="41008"/>
                  <a:pt x="5880" y="26813"/>
                  <a:pt x="16346" y="16346"/>
                </a:cubicBezTo>
                <a:cubicBezTo>
                  <a:pt x="26813" y="5880"/>
                  <a:pt x="41008" y="0"/>
                  <a:pt x="55810" y="0"/>
                </a:cubicBezTo>
                <a:close/>
              </a:path>
            </a:pathLst>
          </a:custGeom>
          <a:solidFill>
            <a:srgbClr val="F1F2F2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45" name="TextBox 45"/>
          <p:cNvSpPr txBox="1"/>
          <p:nvPr/>
        </p:nvSpPr>
        <p:spPr>
          <a:xfrm>
            <a:off x="12928133" y="5350278"/>
            <a:ext cx="4993936" cy="452544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16"/>
              </a:lnSpc>
            </a:pPr>
            <a:endParaRPr/>
          </a:p>
        </p:txBody>
      </p:sp>
      <p:sp>
        <p:nvSpPr>
          <p:cNvPr id="46" name="TextBox 46"/>
          <p:cNvSpPr txBox="1"/>
          <p:nvPr/>
        </p:nvSpPr>
        <p:spPr>
          <a:xfrm>
            <a:off x="13105933" y="7460528"/>
            <a:ext cx="463833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Если идёшь в поход в лес днём, то фонарик не нужен.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4067405" y="5360827"/>
            <a:ext cx="2715392" cy="1218491"/>
          </a:xfrm>
          <a:prstGeom prst="rect">
            <a:avLst/>
          </a:prstGeom>
        </p:spPr>
        <p:txBody>
          <a:bodyPr lIns="50800" tIns="50800" rIns="50800" bIns="50800" rtlCol="0" anchor="b"/>
          <a:lstStyle/>
          <a:p>
            <a:pPr algn="ctr">
              <a:lnSpc>
                <a:spcPts val="5879"/>
              </a:lnSpc>
            </a:pPr>
            <a:r>
              <a:rPr lang="en-US" sz="3999" spc="587" dirty="0">
                <a:solidFill>
                  <a:srgbClr val="F0F1F1"/>
                </a:solidFill>
                <a:latin typeface="Days"/>
              </a:rPr>
              <a:t>МИФ 6</a:t>
            </a:r>
          </a:p>
        </p:txBody>
      </p:sp>
      <p:grpSp>
        <p:nvGrpSpPr>
          <p:cNvPr id="66" name="Group 11"/>
          <p:cNvGrpSpPr/>
          <p:nvPr/>
        </p:nvGrpSpPr>
        <p:grpSpPr>
          <a:xfrm>
            <a:off x="8302940" y="714777"/>
            <a:ext cx="3349326" cy="1238234"/>
            <a:chOff x="0" y="-96496"/>
            <a:chExt cx="842050" cy="311304"/>
          </a:xfrm>
        </p:grpSpPr>
        <p:sp>
          <p:nvSpPr>
            <p:cNvPr id="67" name="Freeform 12"/>
            <p:cNvSpPr/>
            <p:nvPr/>
          </p:nvSpPr>
          <p:spPr>
            <a:xfrm>
              <a:off x="0" y="298"/>
              <a:ext cx="842050" cy="214510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68" name="TextBox 13"/>
            <p:cNvSpPr txBox="1"/>
            <p:nvPr/>
          </p:nvSpPr>
          <p:spPr>
            <a:xfrm>
              <a:off x="24309" y="-96496"/>
              <a:ext cx="796334" cy="306051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3.2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69" name="Group 11"/>
          <p:cNvGrpSpPr/>
          <p:nvPr/>
        </p:nvGrpSpPr>
        <p:grpSpPr>
          <a:xfrm>
            <a:off x="13744192" y="714777"/>
            <a:ext cx="3349326" cy="1238234"/>
            <a:chOff x="0" y="-96496"/>
            <a:chExt cx="842050" cy="311304"/>
          </a:xfrm>
        </p:grpSpPr>
        <p:sp>
          <p:nvSpPr>
            <p:cNvPr id="70" name="Freeform 12"/>
            <p:cNvSpPr/>
            <p:nvPr/>
          </p:nvSpPr>
          <p:spPr>
            <a:xfrm>
              <a:off x="0" y="298"/>
              <a:ext cx="842050" cy="214510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71" name="TextBox 13"/>
            <p:cNvSpPr txBox="1"/>
            <p:nvPr/>
          </p:nvSpPr>
          <p:spPr>
            <a:xfrm>
              <a:off x="24309" y="-96496"/>
              <a:ext cx="796334" cy="306051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3.3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72" name="Group 11"/>
          <p:cNvGrpSpPr/>
          <p:nvPr/>
        </p:nvGrpSpPr>
        <p:grpSpPr>
          <a:xfrm>
            <a:off x="13744192" y="5426188"/>
            <a:ext cx="3349326" cy="1238234"/>
            <a:chOff x="0" y="-96496"/>
            <a:chExt cx="842050" cy="311304"/>
          </a:xfrm>
        </p:grpSpPr>
        <p:sp>
          <p:nvSpPr>
            <p:cNvPr id="73" name="Freeform 12"/>
            <p:cNvSpPr/>
            <p:nvPr/>
          </p:nvSpPr>
          <p:spPr>
            <a:xfrm>
              <a:off x="0" y="298"/>
              <a:ext cx="842050" cy="214510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74" name="TextBox 13"/>
            <p:cNvSpPr txBox="1"/>
            <p:nvPr/>
          </p:nvSpPr>
          <p:spPr>
            <a:xfrm>
              <a:off x="24309" y="-96496"/>
              <a:ext cx="796334" cy="306051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3.6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75" name="Group 11"/>
          <p:cNvGrpSpPr/>
          <p:nvPr/>
        </p:nvGrpSpPr>
        <p:grpSpPr>
          <a:xfrm>
            <a:off x="8297169" y="5450778"/>
            <a:ext cx="3349326" cy="1238234"/>
            <a:chOff x="0" y="-96496"/>
            <a:chExt cx="842050" cy="311304"/>
          </a:xfrm>
        </p:grpSpPr>
        <p:sp>
          <p:nvSpPr>
            <p:cNvPr id="76" name="Freeform 12"/>
            <p:cNvSpPr/>
            <p:nvPr/>
          </p:nvSpPr>
          <p:spPr>
            <a:xfrm>
              <a:off x="0" y="298"/>
              <a:ext cx="842050" cy="214510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77" name="TextBox 13"/>
            <p:cNvSpPr txBox="1"/>
            <p:nvPr/>
          </p:nvSpPr>
          <p:spPr>
            <a:xfrm>
              <a:off x="24309" y="-96496"/>
              <a:ext cx="796334" cy="306051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3.5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78" name="Group 11"/>
          <p:cNvGrpSpPr/>
          <p:nvPr/>
        </p:nvGrpSpPr>
        <p:grpSpPr>
          <a:xfrm>
            <a:off x="2843899" y="5447082"/>
            <a:ext cx="3349326" cy="1238234"/>
            <a:chOff x="0" y="-96496"/>
            <a:chExt cx="842050" cy="311304"/>
          </a:xfrm>
        </p:grpSpPr>
        <p:sp>
          <p:nvSpPr>
            <p:cNvPr id="79" name="Freeform 12"/>
            <p:cNvSpPr/>
            <p:nvPr/>
          </p:nvSpPr>
          <p:spPr>
            <a:xfrm>
              <a:off x="0" y="298"/>
              <a:ext cx="842050" cy="214510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80" name="TextBox 13"/>
            <p:cNvSpPr txBox="1"/>
            <p:nvPr/>
          </p:nvSpPr>
          <p:spPr>
            <a:xfrm>
              <a:off x="24309" y="-96496"/>
              <a:ext cx="796334" cy="306051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3.4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sp>
        <p:nvSpPr>
          <p:cNvPr id="81" name="Скругленный прямоугольник 80">
            <a:hlinkClick r:id="rId6" action="ppaction://hlinksldjump"/>
          </p:cNvPr>
          <p:cNvSpPr/>
          <p:nvPr/>
        </p:nvSpPr>
        <p:spPr>
          <a:xfrm>
            <a:off x="2021594" y="782749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Скругленный прямоугольник 81">
            <a:hlinkClick r:id="rId7" action="ppaction://hlinksldjump"/>
          </p:cNvPr>
          <p:cNvSpPr/>
          <p:nvPr/>
        </p:nvSpPr>
        <p:spPr>
          <a:xfrm>
            <a:off x="7474864" y="748920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кругленный прямоугольник 82">
            <a:hlinkClick r:id="rId5" action="ppaction://hlinksldjump"/>
          </p:cNvPr>
          <p:cNvSpPr/>
          <p:nvPr/>
        </p:nvSpPr>
        <p:spPr>
          <a:xfrm>
            <a:off x="12926001" y="715091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кругленный прямоугольник 83">
            <a:hlinkClick r:id="rId8" action="ppaction://hlinksldjump"/>
          </p:cNvPr>
          <p:cNvSpPr/>
          <p:nvPr/>
        </p:nvSpPr>
        <p:spPr>
          <a:xfrm>
            <a:off x="1986425" y="5530539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>
            <a:hlinkClick r:id="rId9" action="ppaction://hlinksldjump"/>
          </p:cNvPr>
          <p:cNvSpPr/>
          <p:nvPr/>
        </p:nvSpPr>
        <p:spPr>
          <a:xfrm>
            <a:off x="7422847" y="5496710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кругленный прямоугольник 85">
            <a:hlinkClick r:id="rId10" action="ppaction://hlinksldjump"/>
          </p:cNvPr>
          <p:cNvSpPr/>
          <p:nvPr/>
        </p:nvSpPr>
        <p:spPr>
          <a:xfrm>
            <a:off x="12859269" y="5462881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703476" y="-580404"/>
            <a:ext cx="11447808" cy="11447809"/>
          </a:xfrm>
          <a:custGeom>
            <a:avLst/>
            <a:gdLst/>
            <a:ahLst/>
            <a:cxnLst/>
            <a:rect l="l" t="t" r="r" b="b"/>
            <a:pathLst>
              <a:path w="15263745" h="15263745">
                <a:moveTo>
                  <a:pt x="0" y="0"/>
                </a:moveTo>
                <a:lnTo>
                  <a:pt x="15263745" y="0"/>
                </a:lnTo>
                <a:lnTo>
                  <a:pt x="15263745" y="15263745"/>
                </a:lnTo>
                <a:lnTo>
                  <a:pt x="0" y="1526374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25283" y="-580404"/>
            <a:ext cx="11447808" cy="11447809"/>
          </a:xfrm>
          <a:custGeom>
            <a:avLst/>
            <a:gdLst/>
            <a:ahLst/>
            <a:cxnLst/>
            <a:rect l="l" t="t" r="r" b="b"/>
            <a:pathLst>
              <a:path w="15263745" h="15263745">
                <a:moveTo>
                  <a:pt x="0" y="0"/>
                </a:moveTo>
                <a:lnTo>
                  <a:pt x="15263745" y="0"/>
                </a:lnTo>
                <a:lnTo>
                  <a:pt x="15263745" y="15263745"/>
                </a:lnTo>
                <a:lnTo>
                  <a:pt x="0" y="1526374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128705" y="940677"/>
            <a:ext cx="2779714" cy="534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9"/>
              </a:lnSpc>
            </a:pPr>
            <a:endParaRPr/>
          </a:p>
        </p:txBody>
      </p:sp>
      <p:grpSp>
        <p:nvGrpSpPr>
          <p:cNvPr id="7" name="Group 7"/>
          <p:cNvGrpSpPr/>
          <p:nvPr/>
        </p:nvGrpSpPr>
        <p:grpSpPr>
          <a:xfrm>
            <a:off x="2023727" y="782749"/>
            <a:ext cx="4993936" cy="3973146"/>
            <a:chOff x="0" y="0"/>
            <a:chExt cx="1315275" cy="104642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15275" cy="1046425"/>
            </a:xfrm>
            <a:custGeom>
              <a:avLst/>
              <a:gdLst/>
              <a:ahLst/>
              <a:cxnLst/>
              <a:rect l="l" t="t" r="r" b="b"/>
              <a:pathLst>
                <a:path w="1315275" h="1046425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990616"/>
                  </a:lnTo>
                  <a:cubicBezTo>
                    <a:pt x="1315275" y="1005418"/>
                    <a:pt x="1309396" y="1019613"/>
                    <a:pt x="1298929" y="1030079"/>
                  </a:cubicBezTo>
                  <a:cubicBezTo>
                    <a:pt x="1288463" y="1040545"/>
                    <a:pt x="1274268" y="1046425"/>
                    <a:pt x="1259466" y="1046425"/>
                  </a:cubicBezTo>
                  <a:lnTo>
                    <a:pt x="55810" y="1046425"/>
                  </a:lnTo>
                  <a:cubicBezTo>
                    <a:pt x="41008" y="1046425"/>
                    <a:pt x="26813" y="1040545"/>
                    <a:pt x="16346" y="1030079"/>
                  </a:cubicBezTo>
                  <a:cubicBezTo>
                    <a:pt x="5880" y="1019613"/>
                    <a:pt x="0" y="1005418"/>
                    <a:pt x="0" y="990616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315275" cy="1094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201527" y="2726459"/>
            <a:ext cx="4638336" cy="717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Находясь летом в воде, невозможно обгореть.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882663" y="800113"/>
            <a:ext cx="3207660" cy="1277288"/>
            <a:chOff x="0" y="-104775"/>
            <a:chExt cx="805926" cy="320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104775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4.</a:t>
              </a:r>
              <a:r>
                <a:rPr lang="en-US" sz="3999" spc="587" dirty="0" smtClean="0">
                  <a:solidFill>
                    <a:srgbClr val="F0F1F1"/>
                  </a:solidFill>
                  <a:latin typeface="Days"/>
                </a:rPr>
                <a:t>1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 rot="-5400000">
            <a:off x="-4062412" y="4361498"/>
            <a:ext cx="10287000" cy="156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60"/>
              </a:lnSpc>
            </a:pPr>
            <a:r>
              <a:rPr lang="en-US" sz="6000">
                <a:solidFill>
                  <a:srgbClr val="F39525"/>
                </a:solidFill>
                <a:latin typeface="Days"/>
              </a:rPr>
              <a:t> БЕЗОПАСНОСТЬ</a:t>
            </a:r>
          </a:p>
          <a:p>
            <a:pPr marL="0" lvl="0" indent="0" algn="ctr">
              <a:lnSpc>
                <a:spcPts val="6060"/>
              </a:lnSpc>
              <a:spcBef>
                <a:spcPct val="0"/>
              </a:spcBef>
            </a:pPr>
            <a:r>
              <a:rPr lang="en-US" sz="6000">
                <a:solidFill>
                  <a:srgbClr val="F39525"/>
                </a:solidFill>
                <a:latin typeface="Days"/>
              </a:rPr>
              <a:t>НА ВОДОЕМЕ</a:t>
            </a:r>
          </a:p>
        </p:txBody>
      </p:sp>
      <p:sp>
        <p:nvSpPr>
          <p:cNvPr id="16" name="Freeform 16"/>
          <p:cNvSpPr/>
          <p:nvPr/>
        </p:nvSpPr>
        <p:spPr>
          <a:xfrm>
            <a:off x="7474864" y="782749"/>
            <a:ext cx="4993936" cy="3973146"/>
          </a:xfrm>
          <a:custGeom>
            <a:avLst/>
            <a:gdLst/>
            <a:ahLst/>
            <a:cxnLst/>
            <a:rect l="l" t="t" r="r" b="b"/>
            <a:pathLst>
              <a:path w="1315275" h="1046425">
                <a:moveTo>
                  <a:pt x="55810" y="0"/>
                </a:moveTo>
                <a:lnTo>
                  <a:pt x="1259466" y="0"/>
                </a:lnTo>
                <a:cubicBezTo>
                  <a:pt x="1274268" y="0"/>
                  <a:pt x="1288463" y="5880"/>
                  <a:pt x="1298929" y="16346"/>
                </a:cubicBezTo>
                <a:cubicBezTo>
                  <a:pt x="1309396" y="26813"/>
                  <a:pt x="1315275" y="41008"/>
                  <a:pt x="1315275" y="55810"/>
                </a:cubicBezTo>
                <a:lnTo>
                  <a:pt x="1315275" y="990616"/>
                </a:lnTo>
                <a:cubicBezTo>
                  <a:pt x="1315275" y="1005418"/>
                  <a:pt x="1309396" y="1019613"/>
                  <a:pt x="1298929" y="1030079"/>
                </a:cubicBezTo>
                <a:cubicBezTo>
                  <a:pt x="1288463" y="1040545"/>
                  <a:pt x="1274268" y="1046425"/>
                  <a:pt x="1259466" y="1046425"/>
                </a:cubicBezTo>
                <a:lnTo>
                  <a:pt x="55810" y="1046425"/>
                </a:lnTo>
                <a:cubicBezTo>
                  <a:pt x="41008" y="1046425"/>
                  <a:pt x="26813" y="1040545"/>
                  <a:pt x="16346" y="1030079"/>
                </a:cubicBezTo>
                <a:cubicBezTo>
                  <a:pt x="5880" y="1019613"/>
                  <a:pt x="0" y="1005418"/>
                  <a:pt x="0" y="990616"/>
                </a:cubicBezTo>
                <a:lnTo>
                  <a:pt x="0" y="55810"/>
                </a:lnTo>
                <a:cubicBezTo>
                  <a:pt x="0" y="41008"/>
                  <a:pt x="5880" y="26813"/>
                  <a:pt x="16346" y="16346"/>
                </a:cubicBezTo>
                <a:cubicBezTo>
                  <a:pt x="26813" y="5880"/>
                  <a:pt x="41008" y="0"/>
                  <a:pt x="55810" y="0"/>
                </a:cubicBezTo>
                <a:close/>
              </a:path>
            </a:pathLst>
          </a:custGeom>
          <a:solidFill>
            <a:srgbClr val="F1F2F2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17" name="TextBox 17"/>
          <p:cNvSpPr txBox="1"/>
          <p:nvPr/>
        </p:nvSpPr>
        <p:spPr>
          <a:xfrm>
            <a:off x="7474864" y="601923"/>
            <a:ext cx="4993936" cy="415397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16"/>
              </a:lnSpc>
            </a:pPr>
            <a:endParaRPr/>
          </a:p>
        </p:txBody>
      </p:sp>
      <p:sp>
        <p:nvSpPr>
          <p:cNvPr id="18" name="TextBox 18"/>
          <p:cNvSpPr txBox="1"/>
          <p:nvPr/>
        </p:nvSpPr>
        <p:spPr>
          <a:xfrm>
            <a:off x="7652664" y="2712172"/>
            <a:ext cx="463833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На надувном матрасе можно смело плавать в воде.</a:t>
            </a:r>
          </a:p>
        </p:txBody>
      </p:sp>
      <p:sp>
        <p:nvSpPr>
          <p:cNvPr id="23" name="Freeform 23"/>
          <p:cNvSpPr/>
          <p:nvPr/>
        </p:nvSpPr>
        <p:spPr>
          <a:xfrm>
            <a:off x="12928133" y="782749"/>
            <a:ext cx="4993936" cy="3973146"/>
          </a:xfrm>
          <a:custGeom>
            <a:avLst/>
            <a:gdLst/>
            <a:ahLst/>
            <a:cxnLst/>
            <a:rect l="l" t="t" r="r" b="b"/>
            <a:pathLst>
              <a:path w="1315275" h="1046425">
                <a:moveTo>
                  <a:pt x="55810" y="0"/>
                </a:moveTo>
                <a:lnTo>
                  <a:pt x="1259466" y="0"/>
                </a:lnTo>
                <a:cubicBezTo>
                  <a:pt x="1274268" y="0"/>
                  <a:pt x="1288463" y="5880"/>
                  <a:pt x="1298929" y="16346"/>
                </a:cubicBezTo>
                <a:cubicBezTo>
                  <a:pt x="1309396" y="26813"/>
                  <a:pt x="1315275" y="41008"/>
                  <a:pt x="1315275" y="55810"/>
                </a:cubicBezTo>
                <a:lnTo>
                  <a:pt x="1315275" y="990616"/>
                </a:lnTo>
                <a:cubicBezTo>
                  <a:pt x="1315275" y="1005418"/>
                  <a:pt x="1309396" y="1019613"/>
                  <a:pt x="1298929" y="1030079"/>
                </a:cubicBezTo>
                <a:cubicBezTo>
                  <a:pt x="1288463" y="1040545"/>
                  <a:pt x="1274268" y="1046425"/>
                  <a:pt x="1259466" y="1046425"/>
                </a:cubicBezTo>
                <a:lnTo>
                  <a:pt x="55810" y="1046425"/>
                </a:lnTo>
                <a:cubicBezTo>
                  <a:pt x="41008" y="1046425"/>
                  <a:pt x="26813" y="1040545"/>
                  <a:pt x="16346" y="1030079"/>
                </a:cubicBezTo>
                <a:cubicBezTo>
                  <a:pt x="5880" y="1019613"/>
                  <a:pt x="0" y="1005418"/>
                  <a:pt x="0" y="990616"/>
                </a:cubicBezTo>
                <a:lnTo>
                  <a:pt x="0" y="55810"/>
                </a:lnTo>
                <a:cubicBezTo>
                  <a:pt x="0" y="41008"/>
                  <a:pt x="5880" y="26813"/>
                  <a:pt x="16346" y="16346"/>
                </a:cubicBezTo>
                <a:cubicBezTo>
                  <a:pt x="26813" y="5880"/>
                  <a:pt x="41008" y="0"/>
                  <a:pt x="55810" y="0"/>
                </a:cubicBezTo>
                <a:close/>
              </a:path>
            </a:pathLst>
          </a:custGeom>
          <a:solidFill>
            <a:srgbClr val="F1F2F2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24" name="TextBox 24"/>
          <p:cNvSpPr txBox="1"/>
          <p:nvPr/>
        </p:nvSpPr>
        <p:spPr>
          <a:xfrm>
            <a:off x="12928133" y="601923"/>
            <a:ext cx="4993936" cy="415397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16"/>
              </a:lnSpc>
            </a:pPr>
            <a:endParaRPr/>
          </a:p>
        </p:txBody>
      </p:sp>
      <p:sp>
        <p:nvSpPr>
          <p:cNvPr id="25" name="TextBox 25"/>
          <p:cNvSpPr txBox="1"/>
          <p:nvPr/>
        </p:nvSpPr>
        <p:spPr>
          <a:xfrm>
            <a:off x="13105933" y="2712172"/>
            <a:ext cx="463833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Тонет только тот, кто не умеет плавать.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067405" y="612471"/>
            <a:ext cx="2715392" cy="1218491"/>
          </a:xfrm>
          <a:prstGeom prst="rect">
            <a:avLst/>
          </a:prstGeom>
        </p:spPr>
        <p:txBody>
          <a:bodyPr lIns="50800" tIns="50800" rIns="50800" bIns="50800" rtlCol="0" anchor="b"/>
          <a:lstStyle/>
          <a:p>
            <a:pPr algn="ctr">
              <a:lnSpc>
                <a:spcPts val="5879"/>
              </a:lnSpc>
            </a:pPr>
            <a:r>
              <a:rPr lang="en-US" sz="3999" spc="587" dirty="0">
                <a:solidFill>
                  <a:srgbClr val="F0F1F1"/>
                </a:solidFill>
                <a:latin typeface="Days"/>
              </a:rPr>
              <a:t>МИФ 3</a:t>
            </a:r>
          </a:p>
        </p:txBody>
      </p:sp>
      <p:sp>
        <p:nvSpPr>
          <p:cNvPr id="30" name="Freeform 30"/>
          <p:cNvSpPr/>
          <p:nvPr/>
        </p:nvSpPr>
        <p:spPr>
          <a:xfrm>
            <a:off x="2021594" y="5531104"/>
            <a:ext cx="4993936" cy="4344621"/>
          </a:xfrm>
          <a:custGeom>
            <a:avLst/>
            <a:gdLst/>
            <a:ahLst/>
            <a:cxnLst/>
            <a:rect l="l" t="t" r="r" b="b"/>
            <a:pathLst>
              <a:path w="1315275" h="1144262">
                <a:moveTo>
                  <a:pt x="55810" y="0"/>
                </a:moveTo>
                <a:lnTo>
                  <a:pt x="1259466" y="0"/>
                </a:lnTo>
                <a:cubicBezTo>
                  <a:pt x="1274268" y="0"/>
                  <a:pt x="1288463" y="5880"/>
                  <a:pt x="1298929" y="16346"/>
                </a:cubicBezTo>
                <a:cubicBezTo>
                  <a:pt x="1309396" y="26813"/>
                  <a:pt x="1315275" y="41008"/>
                  <a:pt x="1315275" y="55810"/>
                </a:cubicBezTo>
                <a:lnTo>
                  <a:pt x="1315275" y="1088453"/>
                </a:lnTo>
                <a:cubicBezTo>
                  <a:pt x="1315275" y="1103255"/>
                  <a:pt x="1309396" y="1117450"/>
                  <a:pt x="1298929" y="1127916"/>
                </a:cubicBezTo>
                <a:cubicBezTo>
                  <a:pt x="1288463" y="1138383"/>
                  <a:pt x="1274268" y="1144262"/>
                  <a:pt x="1259466" y="1144262"/>
                </a:cubicBezTo>
                <a:lnTo>
                  <a:pt x="55810" y="1144262"/>
                </a:lnTo>
                <a:cubicBezTo>
                  <a:pt x="41008" y="1144262"/>
                  <a:pt x="26813" y="1138383"/>
                  <a:pt x="16346" y="1127916"/>
                </a:cubicBezTo>
                <a:cubicBezTo>
                  <a:pt x="5880" y="1117450"/>
                  <a:pt x="0" y="1103255"/>
                  <a:pt x="0" y="1088453"/>
                </a:cubicBezTo>
                <a:lnTo>
                  <a:pt x="0" y="55810"/>
                </a:lnTo>
                <a:cubicBezTo>
                  <a:pt x="0" y="41008"/>
                  <a:pt x="5880" y="26813"/>
                  <a:pt x="16346" y="16346"/>
                </a:cubicBezTo>
                <a:cubicBezTo>
                  <a:pt x="26813" y="5880"/>
                  <a:pt x="41008" y="0"/>
                  <a:pt x="55810" y="0"/>
                </a:cubicBezTo>
                <a:close/>
              </a:path>
            </a:pathLst>
          </a:custGeom>
          <a:solidFill>
            <a:srgbClr val="F1F2F2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31" name="TextBox 31"/>
          <p:cNvSpPr txBox="1"/>
          <p:nvPr/>
        </p:nvSpPr>
        <p:spPr>
          <a:xfrm>
            <a:off x="2021594" y="5350278"/>
            <a:ext cx="4993936" cy="452544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16"/>
              </a:lnSpc>
            </a:pPr>
            <a:endParaRPr/>
          </a:p>
        </p:txBody>
      </p:sp>
      <p:sp>
        <p:nvSpPr>
          <p:cNvPr id="32" name="TextBox 32"/>
          <p:cNvSpPr txBox="1"/>
          <p:nvPr/>
        </p:nvSpPr>
        <p:spPr>
          <a:xfrm>
            <a:off x="2199394" y="7460528"/>
            <a:ext cx="4638336" cy="147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Для того, чтобы оказать помощь пострадавшему при утоплении, необходимо извлечь воду из его лёгких.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160866" y="5360827"/>
            <a:ext cx="2715392" cy="1218491"/>
          </a:xfrm>
          <a:prstGeom prst="rect">
            <a:avLst/>
          </a:prstGeom>
        </p:spPr>
        <p:txBody>
          <a:bodyPr lIns="50800" tIns="50800" rIns="50800" bIns="50800" rtlCol="0" anchor="b"/>
          <a:lstStyle/>
          <a:p>
            <a:pPr algn="ctr">
              <a:lnSpc>
                <a:spcPts val="5879"/>
              </a:lnSpc>
            </a:pPr>
            <a:r>
              <a:rPr lang="en-US" sz="3999" spc="587" dirty="0">
                <a:solidFill>
                  <a:srgbClr val="F0F1F1"/>
                </a:solidFill>
                <a:latin typeface="Days"/>
              </a:rPr>
              <a:t>МИФ 4</a:t>
            </a:r>
          </a:p>
        </p:txBody>
      </p:sp>
      <p:sp>
        <p:nvSpPr>
          <p:cNvPr id="37" name="Freeform 37"/>
          <p:cNvSpPr/>
          <p:nvPr/>
        </p:nvSpPr>
        <p:spPr>
          <a:xfrm>
            <a:off x="7474864" y="5531104"/>
            <a:ext cx="4993936" cy="4344621"/>
          </a:xfrm>
          <a:custGeom>
            <a:avLst/>
            <a:gdLst/>
            <a:ahLst/>
            <a:cxnLst/>
            <a:rect l="l" t="t" r="r" b="b"/>
            <a:pathLst>
              <a:path w="1315275" h="1144262">
                <a:moveTo>
                  <a:pt x="55810" y="0"/>
                </a:moveTo>
                <a:lnTo>
                  <a:pt x="1259466" y="0"/>
                </a:lnTo>
                <a:cubicBezTo>
                  <a:pt x="1274268" y="0"/>
                  <a:pt x="1288463" y="5880"/>
                  <a:pt x="1298929" y="16346"/>
                </a:cubicBezTo>
                <a:cubicBezTo>
                  <a:pt x="1309396" y="26813"/>
                  <a:pt x="1315275" y="41008"/>
                  <a:pt x="1315275" y="55810"/>
                </a:cubicBezTo>
                <a:lnTo>
                  <a:pt x="1315275" y="1088453"/>
                </a:lnTo>
                <a:cubicBezTo>
                  <a:pt x="1315275" y="1103255"/>
                  <a:pt x="1309396" y="1117450"/>
                  <a:pt x="1298929" y="1127916"/>
                </a:cubicBezTo>
                <a:cubicBezTo>
                  <a:pt x="1288463" y="1138383"/>
                  <a:pt x="1274268" y="1144262"/>
                  <a:pt x="1259466" y="1144262"/>
                </a:cubicBezTo>
                <a:lnTo>
                  <a:pt x="55810" y="1144262"/>
                </a:lnTo>
                <a:cubicBezTo>
                  <a:pt x="41008" y="1144262"/>
                  <a:pt x="26813" y="1138383"/>
                  <a:pt x="16346" y="1127916"/>
                </a:cubicBezTo>
                <a:cubicBezTo>
                  <a:pt x="5880" y="1117450"/>
                  <a:pt x="0" y="1103255"/>
                  <a:pt x="0" y="1088453"/>
                </a:cubicBezTo>
                <a:lnTo>
                  <a:pt x="0" y="55810"/>
                </a:lnTo>
                <a:cubicBezTo>
                  <a:pt x="0" y="41008"/>
                  <a:pt x="5880" y="26813"/>
                  <a:pt x="16346" y="16346"/>
                </a:cubicBezTo>
                <a:cubicBezTo>
                  <a:pt x="26813" y="5880"/>
                  <a:pt x="41008" y="0"/>
                  <a:pt x="55810" y="0"/>
                </a:cubicBezTo>
                <a:close/>
              </a:path>
            </a:pathLst>
          </a:custGeom>
          <a:solidFill>
            <a:srgbClr val="F1F2F2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38" name="TextBox 38"/>
          <p:cNvSpPr txBox="1"/>
          <p:nvPr/>
        </p:nvSpPr>
        <p:spPr>
          <a:xfrm>
            <a:off x="7474864" y="5350278"/>
            <a:ext cx="4993936" cy="452544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16"/>
              </a:lnSpc>
            </a:pPr>
            <a:endParaRPr/>
          </a:p>
        </p:txBody>
      </p:sp>
      <p:sp>
        <p:nvSpPr>
          <p:cNvPr id="39" name="TextBox 39"/>
          <p:cNvSpPr txBox="1"/>
          <p:nvPr/>
        </p:nvSpPr>
        <p:spPr>
          <a:xfrm>
            <a:off x="7652664" y="7460528"/>
            <a:ext cx="463833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Тонущий человек всегда кричит и просит о помощи.</a:t>
            </a:r>
          </a:p>
        </p:txBody>
      </p:sp>
      <p:sp>
        <p:nvSpPr>
          <p:cNvPr id="44" name="Freeform 44"/>
          <p:cNvSpPr/>
          <p:nvPr/>
        </p:nvSpPr>
        <p:spPr>
          <a:xfrm>
            <a:off x="12928133" y="5531104"/>
            <a:ext cx="4993936" cy="4344621"/>
          </a:xfrm>
          <a:custGeom>
            <a:avLst/>
            <a:gdLst/>
            <a:ahLst/>
            <a:cxnLst/>
            <a:rect l="l" t="t" r="r" b="b"/>
            <a:pathLst>
              <a:path w="1315275" h="1144262">
                <a:moveTo>
                  <a:pt x="55810" y="0"/>
                </a:moveTo>
                <a:lnTo>
                  <a:pt x="1259466" y="0"/>
                </a:lnTo>
                <a:cubicBezTo>
                  <a:pt x="1274268" y="0"/>
                  <a:pt x="1288463" y="5880"/>
                  <a:pt x="1298929" y="16346"/>
                </a:cubicBezTo>
                <a:cubicBezTo>
                  <a:pt x="1309396" y="26813"/>
                  <a:pt x="1315275" y="41008"/>
                  <a:pt x="1315275" y="55810"/>
                </a:cubicBezTo>
                <a:lnTo>
                  <a:pt x="1315275" y="1088453"/>
                </a:lnTo>
                <a:cubicBezTo>
                  <a:pt x="1315275" y="1103255"/>
                  <a:pt x="1309396" y="1117450"/>
                  <a:pt x="1298929" y="1127916"/>
                </a:cubicBezTo>
                <a:cubicBezTo>
                  <a:pt x="1288463" y="1138383"/>
                  <a:pt x="1274268" y="1144262"/>
                  <a:pt x="1259466" y="1144262"/>
                </a:cubicBezTo>
                <a:lnTo>
                  <a:pt x="55810" y="1144262"/>
                </a:lnTo>
                <a:cubicBezTo>
                  <a:pt x="41008" y="1144262"/>
                  <a:pt x="26813" y="1138383"/>
                  <a:pt x="16346" y="1127916"/>
                </a:cubicBezTo>
                <a:cubicBezTo>
                  <a:pt x="5880" y="1117450"/>
                  <a:pt x="0" y="1103255"/>
                  <a:pt x="0" y="1088453"/>
                </a:cubicBezTo>
                <a:lnTo>
                  <a:pt x="0" y="55810"/>
                </a:lnTo>
                <a:cubicBezTo>
                  <a:pt x="0" y="41008"/>
                  <a:pt x="5880" y="26813"/>
                  <a:pt x="16346" y="16346"/>
                </a:cubicBezTo>
                <a:cubicBezTo>
                  <a:pt x="26813" y="5880"/>
                  <a:pt x="41008" y="0"/>
                  <a:pt x="55810" y="0"/>
                </a:cubicBezTo>
                <a:close/>
              </a:path>
            </a:pathLst>
          </a:custGeom>
          <a:solidFill>
            <a:srgbClr val="F1F2F2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45" name="TextBox 45"/>
          <p:cNvSpPr txBox="1"/>
          <p:nvPr/>
        </p:nvSpPr>
        <p:spPr>
          <a:xfrm>
            <a:off x="12928133" y="5350278"/>
            <a:ext cx="4993936" cy="452544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16"/>
              </a:lnSpc>
            </a:pPr>
            <a:endParaRPr/>
          </a:p>
        </p:txBody>
      </p:sp>
      <p:sp>
        <p:nvSpPr>
          <p:cNvPr id="46" name="TextBox 46"/>
          <p:cNvSpPr txBox="1"/>
          <p:nvPr/>
        </p:nvSpPr>
        <p:spPr>
          <a:xfrm>
            <a:off x="13105933" y="7460528"/>
            <a:ext cx="4638336" cy="1102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На случай, если ногу сведёт судорогой, необходимо иметь с собой булавку.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4067405" y="5360827"/>
            <a:ext cx="2715392" cy="1218491"/>
          </a:xfrm>
          <a:prstGeom prst="rect">
            <a:avLst/>
          </a:prstGeom>
        </p:spPr>
        <p:txBody>
          <a:bodyPr lIns="50800" tIns="50800" rIns="50800" bIns="50800" rtlCol="0" anchor="b"/>
          <a:lstStyle/>
          <a:p>
            <a:pPr algn="ctr">
              <a:lnSpc>
                <a:spcPts val="5879"/>
              </a:lnSpc>
            </a:pPr>
            <a:r>
              <a:rPr lang="en-US" sz="3999" spc="587" dirty="0">
                <a:solidFill>
                  <a:srgbClr val="F0F1F1"/>
                </a:solidFill>
                <a:latin typeface="Days"/>
              </a:rPr>
              <a:t>МИФ 6</a:t>
            </a:r>
          </a:p>
        </p:txBody>
      </p:sp>
      <p:grpSp>
        <p:nvGrpSpPr>
          <p:cNvPr id="57" name="Group 11"/>
          <p:cNvGrpSpPr/>
          <p:nvPr/>
        </p:nvGrpSpPr>
        <p:grpSpPr>
          <a:xfrm>
            <a:off x="8294011" y="836703"/>
            <a:ext cx="3207660" cy="1277288"/>
            <a:chOff x="0" y="-104775"/>
            <a:chExt cx="805926" cy="320920"/>
          </a:xfrm>
        </p:grpSpPr>
        <p:sp>
          <p:nvSpPr>
            <p:cNvPr id="58" name="Freeform 12"/>
            <p:cNvSpPr/>
            <p:nvPr/>
          </p:nvSpPr>
          <p:spPr>
            <a:xfrm>
              <a:off x="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59" name="TextBox 13"/>
            <p:cNvSpPr txBox="1"/>
            <p:nvPr/>
          </p:nvSpPr>
          <p:spPr>
            <a:xfrm>
              <a:off x="0" y="-104775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4.2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60" name="Group 11"/>
          <p:cNvGrpSpPr/>
          <p:nvPr/>
        </p:nvGrpSpPr>
        <p:grpSpPr>
          <a:xfrm>
            <a:off x="13821271" y="836703"/>
            <a:ext cx="3207660" cy="1277288"/>
            <a:chOff x="0" y="-104775"/>
            <a:chExt cx="805926" cy="320920"/>
          </a:xfrm>
        </p:grpSpPr>
        <p:sp>
          <p:nvSpPr>
            <p:cNvPr id="61" name="Freeform 12"/>
            <p:cNvSpPr/>
            <p:nvPr/>
          </p:nvSpPr>
          <p:spPr>
            <a:xfrm>
              <a:off x="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62" name="TextBox 13"/>
            <p:cNvSpPr txBox="1"/>
            <p:nvPr/>
          </p:nvSpPr>
          <p:spPr>
            <a:xfrm>
              <a:off x="0" y="-104775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4.3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63" name="Group 11"/>
          <p:cNvGrpSpPr/>
          <p:nvPr/>
        </p:nvGrpSpPr>
        <p:grpSpPr>
          <a:xfrm>
            <a:off x="2882663" y="5547151"/>
            <a:ext cx="3207660" cy="1277288"/>
            <a:chOff x="0" y="-104775"/>
            <a:chExt cx="805926" cy="320920"/>
          </a:xfrm>
        </p:grpSpPr>
        <p:sp>
          <p:nvSpPr>
            <p:cNvPr id="64" name="Freeform 12"/>
            <p:cNvSpPr/>
            <p:nvPr/>
          </p:nvSpPr>
          <p:spPr>
            <a:xfrm>
              <a:off x="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65" name="TextBox 13"/>
            <p:cNvSpPr txBox="1"/>
            <p:nvPr/>
          </p:nvSpPr>
          <p:spPr>
            <a:xfrm>
              <a:off x="0" y="-104775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4.4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66" name="Group 11"/>
          <p:cNvGrpSpPr/>
          <p:nvPr/>
        </p:nvGrpSpPr>
        <p:grpSpPr>
          <a:xfrm>
            <a:off x="8370169" y="5547151"/>
            <a:ext cx="3207660" cy="1277288"/>
            <a:chOff x="0" y="-104775"/>
            <a:chExt cx="805926" cy="320920"/>
          </a:xfrm>
        </p:grpSpPr>
        <p:sp>
          <p:nvSpPr>
            <p:cNvPr id="67" name="Freeform 12"/>
            <p:cNvSpPr/>
            <p:nvPr/>
          </p:nvSpPr>
          <p:spPr>
            <a:xfrm>
              <a:off x="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68" name="TextBox 13"/>
            <p:cNvSpPr txBox="1"/>
            <p:nvPr/>
          </p:nvSpPr>
          <p:spPr>
            <a:xfrm>
              <a:off x="0" y="-104775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4.5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69" name="Group 11"/>
          <p:cNvGrpSpPr/>
          <p:nvPr/>
        </p:nvGrpSpPr>
        <p:grpSpPr>
          <a:xfrm>
            <a:off x="13821271" y="5547151"/>
            <a:ext cx="3207660" cy="1277288"/>
            <a:chOff x="0" y="-104775"/>
            <a:chExt cx="805926" cy="320920"/>
          </a:xfrm>
        </p:grpSpPr>
        <p:sp>
          <p:nvSpPr>
            <p:cNvPr id="70" name="Freeform 12"/>
            <p:cNvSpPr/>
            <p:nvPr/>
          </p:nvSpPr>
          <p:spPr>
            <a:xfrm>
              <a:off x="0" y="0"/>
              <a:ext cx="805926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71" name="TextBox 13"/>
            <p:cNvSpPr txBox="1"/>
            <p:nvPr/>
          </p:nvSpPr>
          <p:spPr>
            <a:xfrm>
              <a:off x="0" y="-104775"/>
              <a:ext cx="805926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4.6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sp>
        <p:nvSpPr>
          <p:cNvPr id="72" name="Скругленный прямоугольник 71">
            <a:hlinkClick r:id="rId4" action="ppaction://hlinksldjump"/>
          </p:cNvPr>
          <p:cNvSpPr/>
          <p:nvPr/>
        </p:nvSpPr>
        <p:spPr>
          <a:xfrm>
            <a:off x="2021594" y="782749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кругленный прямоугольник 72">
            <a:hlinkClick r:id="rId5" action="ppaction://hlinksldjump"/>
          </p:cNvPr>
          <p:cNvSpPr/>
          <p:nvPr/>
        </p:nvSpPr>
        <p:spPr>
          <a:xfrm>
            <a:off x="7474864" y="748920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>
            <a:hlinkClick r:id="rId6" action="ppaction://hlinksldjump"/>
          </p:cNvPr>
          <p:cNvSpPr/>
          <p:nvPr/>
        </p:nvSpPr>
        <p:spPr>
          <a:xfrm>
            <a:off x="12926001" y="715091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>
            <a:hlinkClick r:id="rId7" action="ppaction://hlinksldjump"/>
          </p:cNvPr>
          <p:cNvSpPr/>
          <p:nvPr/>
        </p:nvSpPr>
        <p:spPr>
          <a:xfrm>
            <a:off x="1986425" y="5530539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>
            <a:hlinkClick r:id="rId8" action="ppaction://hlinksldjump"/>
          </p:cNvPr>
          <p:cNvSpPr/>
          <p:nvPr/>
        </p:nvSpPr>
        <p:spPr>
          <a:xfrm>
            <a:off x="7422847" y="5496710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>
            <a:hlinkClick r:id="rId9" action="ppaction://hlinksldjump"/>
          </p:cNvPr>
          <p:cNvSpPr/>
          <p:nvPr/>
        </p:nvSpPr>
        <p:spPr>
          <a:xfrm>
            <a:off x="12859269" y="5462881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3128705" y="940677"/>
            <a:ext cx="2779714" cy="534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9"/>
              </a:lnSpc>
            </a:pPr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2023727" y="782749"/>
            <a:ext cx="4993936" cy="3973146"/>
            <a:chOff x="0" y="0"/>
            <a:chExt cx="1315275" cy="10464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15275" cy="1046425"/>
            </a:xfrm>
            <a:custGeom>
              <a:avLst/>
              <a:gdLst/>
              <a:ahLst/>
              <a:cxnLst/>
              <a:rect l="l" t="t" r="r" b="b"/>
              <a:pathLst>
                <a:path w="1315275" h="1046425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990616"/>
                  </a:lnTo>
                  <a:cubicBezTo>
                    <a:pt x="1315275" y="1005418"/>
                    <a:pt x="1309396" y="1019613"/>
                    <a:pt x="1298929" y="1030079"/>
                  </a:cubicBezTo>
                  <a:cubicBezTo>
                    <a:pt x="1288463" y="1040545"/>
                    <a:pt x="1274268" y="1046425"/>
                    <a:pt x="1259466" y="1046425"/>
                  </a:cubicBezTo>
                  <a:lnTo>
                    <a:pt x="55810" y="1046425"/>
                  </a:lnTo>
                  <a:cubicBezTo>
                    <a:pt x="41008" y="1046425"/>
                    <a:pt x="26813" y="1040545"/>
                    <a:pt x="16346" y="1030079"/>
                  </a:cubicBezTo>
                  <a:cubicBezTo>
                    <a:pt x="5880" y="1019613"/>
                    <a:pt x="0" y="1005418"/>
                    <a:pt x="0" y="990616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315275" cy="1094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201527" y="2712172"/>
            <a:ext cx="4638336" cy="147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Чем толще дверь в квартиру и сложнее замок, тем злоумышленникам сложнее попасть в квартиру.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967120" y="1248599"/>
            <a:ext cx="3060000" cy="820674"/>
            <a:chOff x="0" y="0"/>
            <a:chExt cx="715165" cy="2161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04775"/>
              <a:ext cx="715165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5.</a:t>
              </a:r>
              <a:r>
                <a:rPr lang="en-US" sz="3999" spc="587" dirty="0" smtClean="0">
                  <a:solidFill>
                    <a:srgbClr val="F0F1F1"/>
                  </a:solidFill>
                  <a:latin typeface="Days"/>
                </a:rPr>
                <a:t>1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 rot="16200000">
            <a:off x="-4062412" y="4361498"/>
            <a:ext cx="10287000" cy="156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60"/>
              </a:lnSpc>
            </a:pPr>
            <a:r>
              <a:rPr lang="en-US" sz="6000">
                <a:solidFill>
                  <a:srgbClr val="DF128D"/>
                </a:solidFill>
                <a:latin typeface="Days"/>
              </a:rPr>
              <a:t> БЕЗОПАСНОСТЬ</a:t>
            </a:r>
          </a:p>
          <a:p>
            <a:pPr marL="0" lvl="0" indent="0" algn="ctr">
              <a:lnSpc>
                <a:spcPts val="6060"/>
              </a:lnSpc>
              <a:spcBef>
                <a:spcPct val="0"/>
              </a:spcBef>
            </a:pPr>
            <a:r>
              <a:rPr lang="en-US" sz="6000">
                <a:solidFill>
                  <a:srgbClr val="DF128D"/>
                </a:solidFill>
                <a:latin typeface="Days"/>
              </a:rPr>
              <a:t>В БЫТУ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474864" y="782749"/>
            <a:ext cx="4993936" cy="3973146"/>
            <a:chOff x="0" y="0"/>
            <a:chExt cx="1315275" cy="10464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15275" cy="1046425"/>
            </a:xfrm>
            <a:custGeom>
              <a:avLst/>
              <a:gdLst/>
              <a:ahLst/>
              <a:cxnLst/>
              <a:rect l="l" t="t" r="r" b="b"/>
              <a:pathLst>
                <a:path w="1315275" h="1046425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990616"/>
                  </a:lnTo>
                  <a:cubicBezTo>
                    <a:pt x="1315275" y="1005418"/>
                    <a:pt x="1309396" y="1019613"/>
                    <a:pt x="1298929" y="1030079"/>
                  </a:cubicBezTo>
                  <a:cubicBezTo>
                    <a:pt x="1288463" y="1040545"/>
                    <a:pt x="1274268" y="1046425"/>
                    <a:pt x="1259466" y="1046425"/>
                  </a:cubicBezTo>
                  <a:lnTo>
                    <a:pt x="55810" y="1046425"/>
                  </a:lnTo>
                  <a:cubicBezTo>
                    <a:pt x="41008" y="1046425"/>
                    <a:pt x="26813" y="1040545"/>
                    <a:pt x="16346" y="1030079"/>
                  </a:cubicBezTo>
                  <a:cubicBezTo>
                    <a:pt x="5880" y="1019613"/>
                    <a:pt x="0" y="1005418"/>
                    <a:pt x="0" y="990616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315275" cy="1094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652664" y="2712172"/>
            <a:ext cx="463833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Маленький ребёнок может запросто уехать в лифте.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2928133" y="782749"/>
            <a:ext cx="4993936" cy="3973146"/>
            <a:chOff x="0" y="0"/>
            <a:chExt cx="1315275" cy="10464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315275" cy="1046425"/>
            </a:xfrm>
            <a:custGeom>
              <a:avLst/>
              <a:gdLst/>
              <a:ahLst/>
              <a:cxnLst/>
              <a:rect l="l" t="t" r="r" b="b"/>
              <a:pathLst>
                <a:path w="1315275" h="1046425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990616"/>
                  </a:lnTo>
                  <a:cubicBezTo>
                    <a:pt x="1315275" y="1005418"/>
                    <a:pt x="1309396" y="1019613"/>
                    <a:pt x="1298929" y="1030079"/>
                  </a:cubicBezTo>
                  <a:cubicBezTo>
                    <a:pt x="1288463" y="1040545"/>
                    <a:pt x="1274268" y="1046425"/>
                    <a:pt x="1259466" y="1046425"/>
                  </a:cubicBezTo>
                  <a:lnTo>
                    <a:pt x="55810" y="1046425"/>
                  </a:lnTo>
                  <a:cubicBezTo>
                    <a:pt x="41008" y="1046425"/>
                    <a:pt x="26813" y="1040545"/>
                    <a:pt x="16346" y="1030079"/>
                  </a:cubicBezTo>
                  <a:cubicBezTo>
                    <a:pt x="5880" y="1019613"/>
                    <a:pt x="0" y="1005418"/>
                    <a:pt x="0" y="990616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1315275" cy="1094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3105933" y="2712172"/>
            <a:ext cx="4638336" cy="147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При поражении электрическим током провод с пострадавшего человека можно снять любой сухой палкой.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2021594" y="5531104"/>
            <a:ext cx="4993936" cy="4344621"/>
            <a:chOff x="0" y="0"/>
            <a:chExt cx="1315275" cy="114426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315275" cy="1144262"/>
            </a:xfrm>
            <a:custGeom>
              <a:avLst/>
              <a:gdLst/>
              <a:ahLst/>
              <a:cxnLst/>
              <a:rect l="l" t="t" r="r" b="b"/>
              <a:pathLst>
                <a:path w="1315275" h="1144262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088453"/>
                  </a:lnTo>
                  <a:cubicBezTo>
                    <a:pt x="1315275" y="1103255"/>
                    <a:pt x="1309396" y="1117450"/>
                    <a:pt x="1298929" y="1127916"/>
                  </a:cubicBezTo>
                  <a:cubicBezTo>
                    <a:pt x="1288463" y="1138383"/>
                    <a:pt x="1274268" y="1144262"/>
                    <a:pt x="1259466" y="1144262"/>
                  </a:cubicBezTo>
                  <a:lnTo>
                    <a:pt x="55810" y="1144262"/>
                  </a:lnTo>
                  <a:cubicBezTo>
                    <a:pt x="41008" y="1144262"/>
                    <a:pt x="26813" y="1138383"/>
                    <a:pt x="16346" y="1127916"/>
                  </a:cubicBezTo>
                  <a:cubicBezTo>
                    <a:pt x="5880" y="1117450"/>
                    <a:pt x="0" y="1103255"/>
                    <a:pt x="0" y="1088453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1315275" cy="11918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2199394" y="7460528"/>
            <a:ext cx="4638336" cy="1845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Достаточно надеть резиновые сапоги и резиновые перчатки, чтобы снять провод, до которого дотронулся пострадавший.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7474864" y="5531104"/>
            <a:ext cx="4993936" cy="4344621"/>
            <a:chOff x="0" y="0"/>
            <a:chExt cx="1315275" cy="1144262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315275" cy="1144262"/>
            </a:xfrm>
            <a:custGeom>
              <a:avLst/>
              <a:gdLst/>
              <a:ahLst/>
              <a:cxnLst/>
              <a:rect l="l" t="t" r="r" b="b"/>
              <a:pathLst>
                <a:path w="1315275" h="1144262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088453"/>
                  </a:lnTo>
                  <a:cubicBezTo>
                    <a:pt x="1315275" y="1103255"/>
                    <a:pt x="1309396" y="1117450"/>
                    <a:pt x="1298929" y="1127916"/>
                  </a:cubicBezTo>
                  <a:cubicBezTo>
                    <a:pt x="1288463" y="1138383"/>
                    <a:pt x="1274268" y="1144262"/>
                    <a:pt x="1259466" y="1144262"/>
                  </a:cubicBezTo>
                  <a:lnTo>
                    <a:pt x="55810" y="1144262"/>
                  </a:lnTo>
                  <a:cubicBezTo>
                    <a:pt x="41008" y="1144262"/>
                    <a:pt x="26813" y="1138383"/>
                    <a:pt x="16346" y="1127916"/>
                  </a:cubicBezTo>
                  <a:cubicBezTo>
                    <a:pt x="5880" y="1117450"/>
                    <a:pt x="0" y="1103255"/>
                    <a:pt x="0" y="1088453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1315275" cy="11918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7652664" y="7460528"/>
            <a:ext cx="4638336" cy="1845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 dirty="0">
                <a:solidFill>
                  <a:srgbClr val="211F1C"/>
                </a:solidFill>
                <a:latin typeface="Days"/>
              </a:rPr>
              <a:t>В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электрический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(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сетевой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)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удлинитель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можно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подключить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такое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количество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электроприборов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, </a:t>
            </a:r>
            <a:r>
              <a:rPr lang="en-US" sz="2000" dirty="0" err="1" smtClean="0">
                <a:solidFill>
                  <a:srgbClr val="211F1C"/>
                </a:solidFill>
                <a:latin typeface="Days"/>
              </a:rPr>
              <a:t>сколь</a:t>
            </a:r>
            <a:r>
              <a:rPr lang="ru-RU" sz="2000" dirty="0" smtClean="0">
                <a:solidFill>
                  <a:srgbClr val="211F1C"/>
                </a:solidFill>
                <a:latin typeface="Days"/>
              </a:rPr>
              <a:t>ко</a:t>
            </a:r>
            <a:r>
              <a:rPr lang="en-US" sz="2000" dirty="0" smtClean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есть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свободных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гнёзд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 (</a:t>
            </a:r>
            <a:r>
              <a:rPr lang="en-US" sz="2000" dirty="0" err="1">
                <a:solidFill>
                  <a:srgbClr val="211F1C"/>
                </a:solidFill>
                <a:latin typeface="Days"/>
              </a:rPr>
              <a:t>розеток</a:t>
            </a:r>
            <a:r>
              <a:rPr lang="en-US" sz="2000" dirty="0">
                <a:solidFill>
                  <a:srgbClr val="211F1C"/>
                </a:solidFill>
                <a:latin typeface="Days"/>
              </a:rPr>
              <a:t>).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12928133" y="5531104"/>
            <a:ext cx="4993936" cy="4344621"/>
            <a:chOff x="0" y="0"/>
            <a:chExt cx="1315275" cy="1144262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1315275" cy="1144262"/>
            </a:xfrm>
            <a:custGeom>
              <a:avLst/>
              <a:gdLst/>
              <a:ahLst/>
              <a:cxnLst/>
              <a:rect l="l" t="t" r="r" b="b"/>
              <a:pathLst>
                <a:path w="1315275" h="1144262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088453"/>
                  </a:lnTo>
                  <a:cubicBezTo>
                    <a:pt x="1315275" y="1103255"/>
                    <a:pt x="1309396" y="1117450"/>
                    <a:pt x="1298929" y="1127916"/>
                  </a:cubicBezTo>
                  <a:cubicBezTo>
                    <a:pt x="1288463" y="1138383"/>
                    <a:pt x="1274268" y="1144262"/>
                    <a:pt x="1259466" y="1144262"/>
                  </a:cubicBezTo>
                  <a:lnTo>
                    <a:pt x="55810" y="1144262"/>
                  </a:lnTo>
                  <a:cubicBezTo>
                    <a:pt x="41008" y="1144262"/>
                    <a:pt x="26813" y="1138383"/>
                    <a:pt x="16346" y="1127916"/>
                  </a:cubicBezTo>
                  <a:cubicBezTo>
                    <a:pt x="5880" y="1117450"/>
                    <a:pt x="0" y="1103255"/>
                    <a:pt x="0" y="1088453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0" y="-47625"/>
              <a:ext cx="1315275" cy="11918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13105933" y="7460528"/>
            <a:ext cx="4638336" cy="147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000">
                <a:solidFill>
                  <a:srgbClr val="211F1C"/>
                </a:solidFill>
                <a:latin typeface="Days"/>
              </a:rPr>
              <a:t>Если во время приготовления пищи загорелось растительное масло в сковороде, его можно потушить водой.</a:t>
            </a:r>
          </a:p>
        </p:txBody>
      </p:sp>
      <p:grpSp>
        <p:nvGrpSpPr>
          <p:cNvPr id="56" name="Group 10"/>
          <p:cNvGrpSpPr/>
          <p:nvPr/>
        </p:nvGrpSpPr>
        <p:grpSpPr>
          <a:xfrm>
            <a:off x="8419881" y="814430"/>
            <a:ext cx="3327010" cy="1218491"/>
            <a:chOff x="0" y="-104775"/>
            <a:chExt cx="777569" cy="320920"/>
          </a:xfrm>
        </p:grpSpPr>
        <p:sp>
          <p:nvSpPr>
            <p:cNvPr id="57" name="Freeform 11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58" name="TextBox 12"/>
            <p:cNvSpPr txBox="1"/>
            <p:nvPr/>
          </p:nvSpPr>
          <p:spPr>
            <a:xfrm>
              <a:off x="0" y="-104775"/>
              <a:ext cx="777569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5.2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59" name="Group 10"/>
          <p:cNvGrpSpPr/>
          <p:nvPr/>
        </p:nvGrpSpPr>
        <p:grpSpPr>
          <a:xfrm>
            <a:off x="13895101" y="850782"/>
            <a:ext cx="3249899" cy="1218491"/>
            <a:chOff x="0" y="-104775"/>
            <a:chExt cx="759547" cy="320920"/>
          </a:xfrm>
        </p:grpSpPr>
        <p:sp>
          <p:nvSpPr>
            <p:cNvPr id="60" name="Freeform 11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61" name="TextBox 12"/>
            <p:cNvSpPr txBox="1"/>
            <p:nvPr/>
          </p:nvSpPr>
          <p:spPr>
            <a:xfrm>
              <a:off x="0" y="-104775"/>
              <a:ext cx="759547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5.3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62" name="Group 10"/>
          <p:cNvGrpSpPr/>
          <p:nvPr/>
        </p:nvGrpSpPr>
        <p:grpSpPr>
          <a:xfrm>
            <a:off x="3000819" y="5655374"/>
            <a:ext cx="3247580" cy="1218491"/>
            <a:chOff x="0" y="-104775"/>
            <a:chExt cx="759005" cy="320920"/>
          </a:xfrm>
        </p:grpSpPr>
        <p:sp>
          <p:nvSpPr>
            <p:cNvPr id="63" name="Freeform 11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64" name="TextBox 12"/>
            <p:cNvSpPr txBox="1"/>
            <p:nvPr/>
          </p:nvSpPr>
          <p:spPr>
            <a:xfrm>
              <a:off x="0" y="-104775"/>
              <a:ext cx="759005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5.4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65" name="Group 10"/>
          <p:cNvGrpSpPr/>
          <p:nvPr/>
        </p:nvGrpSpPr>
        <p:grpSpPr>
          <a:xfrm>
            <a:off x="8434005" y="5655374"/>
            <a:ext cx="3312886" cy="1218491"/>
            <a:chOff x="0" y="-104775"/>
            <a:chExt cx="774268" cy="320920"/>
          </a:xfrm>
        </p:grpSpPr>
        <p:sp>
          <p:nvSpPr>
            <p:cNvPr id="66" name="Freeform 11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67" name="TextBox 12"/>
            <p:cNvSpPr txBox="1"/>
            <p:nvPr/>
          </p:nvSpPr>
          <p:spPr>
            <a:xfrm>
              <a:off x="0" y="-104775"/>
              <a:ext cx="774268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5.5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68" name="Group 10"/>
          <p:cNvGrpSpPr/>
          <p:nvPr/>
        </p:nvGrpSpPr>
        <p:grpSpPr>
          <a:xfrm>
            <a:off x="13895101" y="5655374"/>
            <a:ext cx="3249899" cy="1218491"/>
            <a:chOff x="0" y="-104775"/>
            <a:chExt cx="759547" cy="320920"/>
          </a:xfrm>
        </p:grpSpPr>
        <p:sp>
          <p:nvSpPr>
            <p:cNvPr id="69" name="Freeform 11"/>
            <p:cNvSpPr/>
            <p:nvPr/>
          </p:nvSpPr>
          <p:spPr>
            <a:xfrm>
              <a:off x="0" y="0"/>
              <a:ext cx="715165" cy="216145"/>
            </a:xfrm>
            <a:custGeom>
              <a:avLst/>
              <a:gdLst/>
              <a:ahLst/>
              <a:cxnLst/>
              <a:rect l="l" t="t" r="r" b="b"/>
              <a:pathLst>
                <a:path w="715165" h="216145">
                  <a:moveTo>
                    <a:pt x="108072" y="0"/>
                  </a:moveTo>
                  <a:lnTo>
                    <a:pt x="607093" y="0"/>
                  </a:lnTo>
                  <a:cubicBezTo>
                    <a:pt x="635755" y="0"/>
                    <a:pt x="663244" y="11386"/>
                    <a:pt x="683511" y="31654"/>
                  </a:cubicBezTo>
                  <a:cubicBezTo>
                    <a:pt x="703779" y="51921"/>
                    <a:pt x="715165" y="79410"/>
                    <a:pt x="715165" y="108072"/>
                  </a:cubicBezTo>
                  <a:lnTo>
                    <a:pt x="715165" y="108072"/>
                  </a:lnTo>
                  <a:cubicBezTo>
                    <a:pt x="715165" y="167759"/>
                    <a:pt x="666779" y="216145"/>
                    <a:pt x="607093" y="216145"/>
                  </a:cubicBezTo>
                  <a:lnTo>
                    <a:pt x="108072" y="216145"/>
                  </a:lnTo>
                  <a:cubicBezTo>
                    <a:pt x="48386" y="216145"/>
                    <a:pt x="0" y="167759"/>
                    <a:pt x="0" y="108072"/>
                  </a:cubicBezTo>
                  <a:lnTo>
                    <a:pt x="0" y="108072"/>
                  </a:lnTo>
                  <a:cubicBezTo>
                    <a:pt x="0" y="48386"/>
                    <a:pt x="48386" y="0"/>
                    <a:pt x="108072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70" name="TextBox 12"/>
            <p:cNvSpPr txBox="1"/>
            <p:nvPr/>
          </p:nvSpPr>
          <p:spPr>
            <a:xfrm>
              <a:off x="0" y="-104775"/>
              <a:ext cx="759547" cy="32092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>
                <a:lnSpc>
                  <a:spcPts val="5879"/>
                </a:lnSpc>
              </a:pPr>
              <a:r>
                <a:rPr lang="en-US" sz="3999" spc="587" dirty="0">
                  <a:solidFill>
                    <a:srgbClr val="F0F1F1"/>
                  </a:solidFill>
                  <a:latin typeface="Days"/>
                </a:rPr>
                <a:t>МИФ </a:t>
              </a:r>
              <a:r>
                <a:rPr lang="ru-RU" sz="3999" spc="587" dirty="0" smtClean="0">
                  <a:solidFill>
                    <a:srgbClr val="F0F1F1"/>
                  </a:solidFill>
                  <a:latin typeface="Days"/>
                </a:rPr>
                <a:t>5.6</a:t>
              </a:r>
              <a:endParaRPr lang="en-US" sz="3999" spc="587" dirty="0">
                <a:solidFill>
                  <a:srgbClr val="F0F1F1"/>
                </a:solidFill>
                <a:latin typeface="Days"/>
              </a:endParaRPr>
            </a:p>
          </p:txBody>
        </p:sp>
      </p:grpSp>
      <p:sp>
        <p:nvSpPr>
          <p:cNvPr id="71" name="Скругленный прямоугольник 70">
            <a:hlinkClick r:id="rId4" action="ppaction://hlinksldjump"/>
          </p:cNvPr>
          <p:cNvSpPr/>
          <p:nvPr/>
        </p:nvSpPr>
        <p:spPr>
          <a:xfrm>
            <a:off x="2021594" y="782749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>
            <a:hlinkClick r:id="rId5" action="ppaction://hlinksldjump"/>
          </p:cNvPr>
          <p:cNvSpPr/>
          <p:nvPr/>
        </p:nvSpPr>
        <p:spPr>
          <a:xfrm>
            <a:off x="7474864" y="748920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кругленный прямоугольник 72">
            <a:hlinkClick r:id="rId6" action="ppaction://hlinksldjump"/>
          </p:cNvPr>
          <p:cNvSpPr/>
          <p:nvPr/>
        </p:nvSpPr>
        <p:spPr>
          <a:xfrm>
            <a:off x="12926001" y="715091"/>
            <a:ext cx="4993936" cy="385997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>
            <a:hlinkClick r:id="rId7" action="ppaction://hlinksldjump"/>
          </p:cNvPr>
          <p:cNvSpPr/>
          <p:nvPr/>
        </p:nvSpPr>
        <p:spPr>
          <a:xfrm>
            <a:off x="1986425" y="5530539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>
            <a:hlinkClick r:id="rId8" action="ppaction://hlinksldjump"/>
          </p:cNvPr>
          <p:cNvSpPr/>
          <p:nvPr/>
        </p:nvSpPr>
        <p:spPr>
          <a:xfrm>
            <a:off x="7425164" y="5464342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>
            <a:hlinkClick r:id="rId9" action="ppaction://hlinksldjump"/>
          </p:cNvPr>
          <p:cNvSpPr/>
          <p:nvPr/>
        </p:nvSpPr>
        <p:spPr>
          <a:xfrm>
            <a:off x="12859269" y="5462881"/>
            <a:ext cx="4993936" cy="434518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5238345" y="0"/>
              <a:ext cx="15263745" cy="15263745"/>
            </a:xfrm>
            <a:custGeom>
              <a:avLst/>
              <a:gdLst/>
              <a:ahLst/>
              <a:cxn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577763" y="1006706"/>
            <a:ext cx="11293136" cy="2991504"/>
            <a:chOff x="0" y="0"/>
            <a:chExt cx="15057515" cy="398867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5057515" cy="3988672"/>
              <a:chOff x="0" y="0"/>
              <a:chExt cx="2974324" cy="7878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974324" cy="787886"/>
              </a:xfrm>
              <a:custGeom>
                <a:avLst/>
                <a:gdLst/>
                <a:ahLst/>
                <a:cxnLst/>
                <a:rect l="l" t="t" r="r" b="b"/>
                <a:pathLst>
                  <a:path w="2974324" h="787886">
                    <a:moveTo>
                      <a:pt x="24680" y="0"/>
                    </a:moveTo>
                    <a:lnTo>
                      <a:pt x="2949645" y="0"/>
                    </a:lnTo>
                    <a:cubicBezTo>
                      <a:pt x="2963275" y="0"/>
                      <a:pt x="2974324" y="11049"/>
                      <a:pt x="2974324" y="24680"/>
                    </a:cubicBezTo>
                    <a:lnTo>
                      <a:pt x="2974324" y="763206"/>
                    </a:lnTo>
                    <a:cubicBezTo>
                      <a:pt x="2974324" y="776836"/>
                      <a:pt x="2963275" y="787886"/>
                      <a:pt x="2949645" y="787886"/>
                    </a:cubicBezTo>
                    <a:lnTo>
                      <a:pt x="24680" y="787886"/>
                    </a:lnTo>
                    <a:cubicBezTo>
                      <a:pt x="11049" y="787886"/>
                      <a:pt x="0" y="776836"/>
                      <a:pt x="0" y="763206"/>
                    </a:cubicBezTo>
                    <a:lnTo>
                      <a:pt x="0" y="24680"/>
                    </a:lnTo>
                    <a:cubicBezTo>
                      <a:pt x="0" y="11049"/>
                      <a:pt x="11049" y="0"/>
                      <a:pt x="24680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 w="38100" cap="rnd">
                <a:solidFill>
                  <a:srgbClr val="606060"/>
                </a:solidFill>
                <a:prstDash val="dash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974324" cy="8355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4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36095" y="1811683"/>
              <a:ext cx="13985325" cy="1451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11F1C"/>
                  </a:solidFill>
                  <a:latin typeface="Days"/>
                </a:rPr>
                <a:t>При кровотечении рану необходимо обработать спиртовыми растворами или антисептиками, такими как перекись водорода, йод, зелёнка, хлоргексидин и другими.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77763" y="5105073"/>
            <a:ext cx="11293136" cy="4153227"/>
            <a:chOff x="0" y="0"/>
            <a:chExt cx="2974324" cy="10938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74324" cy="1093854"/>
            </a:xfrm>
            <a:custGeom>
              <a:avLst/>
              <a:gdLst/>
              <a:ahLst/>
              <a:cxnLst/>
              <a:rect l="l" t="t" r="r" b="b"/>
              <a:pathLst>
                <a:path w="2974324" h="1093854">
                  <a:moveTo>
                    <a:pt x="24680" y="0"/>
                  </a:moveTo>
                  <a:lnTo>
                    <a:pt x="2949645" y="0"/>
                  </a:lnTo>
                  <a:cubicBezTo>
                    <a:pt x="2963275" y="0"/>
                    <a:pt x="2974324" y="11049"/>
                    <a:pt x="2974324" y="24680"/>
                  </a:cubicBezTo>
                  <a:lnTo>
                    <a:pt x="2974324" y="1069175"/>
                  </a:lnTo>
                  <a:cubicBezTo>
                    <a:pt x="2974324" y="1082805"/>
                    <a:pt x="2963275" y="1093854"/>
                    <a:pt x="2949645" y="1093854"/>
                  </a:cubicBezTo>
                  <a:lnTo>
                    <a:pt x="24680" y="1093854"/>
                  </a:lnTo>
                  <a:cubicBezTo>
                    <a:pt x="11049" y="1093854"/>
                    <a:pt x="0" y="1082805"/>
                    <a:pt x="0" y="1069175"/>
                  </a:cubicBezTo>
                  <a:lnTo>
                    <a:pt x="0" y="24680"/>
                  </a:lnTo>
                  <a:cubicBezTo>
                    <a:pt x="0" y="11049"/>
                    <a:pt x="11049" y="0"/>
                    <a:pt x="24680" y="0"/>
                  </a:cubicBezTo>
                  <a:close/>
                </a:path>
              </a:pathLst>
            </a:custGeom>
            <a:solidFill>
              <a:srgbClr val="F1F2F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974324" cy="113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6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5118674" y="-1764327"/>
            <a:ext cx="2381538" cy="12844248"/>
          </a:xfrm>
          <a:custGeom>
            <a:avLst/>
            <a:gdLst/>
            <a:ahLst/>
            <a:cxnLst/>
            <a:rect l="l" t="t" r="r" b="b"/>
            <a:pathLst>
              <a:path w="2381538" h="12844248">
                <a:moveTo>
                  <a:pt x="0" y="0"/>
                </a:moveTo>
                <a:lnTo>
                  <a:pt x="2381538" y="0"/>
                </a:lnTo>
                <a:lnTo>
                  <a:pt x="2381538" y="12844248"/>
                </a:lnTo>
                <a:lnTo>
                  <a:pt x="0" y="1284424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 rot="-5400000">
            <a:off x="-4215448" y="4742498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ln>
                  <a:solidFill>
                    <a:srgbClr val="DF128D"/>
                  </a:solidFill>
                </a:ln>
                <a:noFill/>
                <a:latin typeface="Days" panose="02000505050000020004" pitchFamily="2" charset="0"/>
              </a:rPr>
              <a:t>ПЕРВАЯ ПОМОЩЬ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29297" y="6270625"/>
            <a:ext cx="10790068" cy="272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4"/>
              </a:lnSpc>
              <a:spcBef>
                <a:spcPct val="0"/>
              </a:spcBef>
            </a:pPr>
            <a:r>
              <a:rPr lang="en-US" sz="2499">
                <a:solidFill>
                  <a:srgbClr val="211F1C"/>
                </a:solidFill>
                <a:latin typeface="Days"/>
              </a:rPr>
              <a:t>При кровотечении достаточно рану обработать водой и сделать давящую повязку для остановки кровотечения. Применение йода, зелёнки, спиртовых растворов приведёт к ожогу мягких тканей и последующему более долгому заживлению. Применение перекиси водорода влечёт за собой коррозионное повреждение тканей.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80831" y="5357496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>
                <a:solidFill>
                  <a:srgbClr val="DF128D"/>
                </a:solidFill>
                <a:latin typeface="Days" panose="02000505050000020004" pitchFamily="2" charset="0"/>
              </a:rPr>
              <a:t>ПРАВДА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80831" y="1399351"/>
            <a:ext cx="10287000" cy="8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9"/>
              </a:lnSpc>
              <a:spcBef>
                <a:spcPct val="0"/>
              </a:spcBef>
            </a:pPr>
            <a:r>
              <a:rPr lang="en-US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МИФ</a:t>
            </a:r>
            <a:r>
              <a:rPr lang="ru-RU" sz="5999" dirty="0" smtClean="0">
                <a:solidFill>
                  <a:srgbClr val="DF128D"/>
                </a:solidFill>
                <a:latin typeface="Days" panose="02000505050000020004" pitchFamily="2" charset="0"/>
              </a:rPr>
              <a:t> 1.1</a:t>
            </a:r>
            <a:endParaRPr lang="en-US" sz="5999" dirty="0">
              <a:solidFill>
                <a:srgbClr val="DF128D"/>
              </a:solidFill>
              <a:latin typeface="Days" panose="02000505050000020004" pitchFamily="2" charset="0"/>
            </a:endParaRPr>
          </a:p>
        </p:txBody>
      </p:sp>
      <p:pic>
        <p:nvPicPr>
          <p:cNvPr id="19" name="Рисунок 18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56069"/>
          <a:stretch/>
        </p:blipFill>
        <p:spPr>
          <a:xfrm>
            <a:off x="16330520" y="349842"/>
            <a:ext cx="1459543" cy="153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2401</Words>
  <Application>Microsoft Office PowerPoint</Application>
  <PresentationFormat>Произвольный</PresentationFormat>
  <Paragraphs>284</Paragraphs>
  <Slides>38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Arial</vt:lpstr>
      <vt:lpstr>Days</vt:lpstr>
      <vt:lpstr>Liana</vt:lpstr>
      <vt:lpstr>Calibri</vt:lpstr>
      <vt:lpstr>Days Bold</vt:lpstr>
      <vt:lpstr>Times New Roman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9-11 СПО</dc:title>
  <dc:creator>ШАНС 64</dc:creator>
  <cp:lastModifiedBy>Ольга Бершанская</cp:lastModifiedBy>
  <cp:revision>27</cp:revision>
  <dcterms:created xsi:type="dcterms:W3CDTF">2006-08-16T00:00:00Z</dcterms:created>
  <dcterms:modified xsi:type="dcterms:W3CDTF">2024-05-14T09:09:55Z</dcterms:modified>
  <dc:identifier>DAGEuRGGQLg</dc:identifier>
</cp:coreProperties>
</file>