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6858000" cy="9906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71600" y="5919840"/>
            <a:ext cx="59148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02440" y="263700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71600" y="591984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502440" y="591984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19044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2471760" y="2637000"/>
            <a:ext cx="19044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471560" y="2637000"/>
            <a:ext cx="19044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71600" y="5919840"/>
            <a:ext cx="19044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2471760" y="5919840"/>
            <a:ext cx="19044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471560" y="5919840"/>
            <a:ext cx="19044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2886120" cy="628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502440" y="2637000"/>
            <a:ext cx="2886120" cy="628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71600" y="527400"/>
            <a:ext cx="5914800" cy="8875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02440" y="2637000"/>
            <a:ext cx="2886120" cy="628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71600" y="591984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2886120" cy="628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502440" y="263700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502440" y="591984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502440" y="2637000"/>
            <a:ext cx="288612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71600" y="5919840"/>
            <a:ext cx="5914800" cy="2997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71600" y="527400"/>
            <a:ext cx="5914800" cy="19144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ru-RU" sz="33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71600" y="2637000"/>
            <a:ext cx="5914800" cy="6284880"/>
          </a:xfrm>
          <a:prstGeom prst="rect">
            <a:avLst/>
          </a:prstGeom>
        </p:spPr>
        <p:txBody>
          <a:bodyPr>
            <a:noAutofit/>
          </a:bodyPr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1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100" spc="-1" strike="noStrike">
              <a:solidFill>
                <a:srgbClr val="000000"/>
              </a:solidFill>
              <a:latin typeface="Calibri"/>
            </a:endParaRPr>
          </a:p>
          <a:p>
            <a:pPr lvl="1" marL="514440" indent="-1710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857160" indent="-1710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5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1500" spc="-1" strike="noStrike">
              <a:solidFill>
                <a:srgbClr val="000000"/>
              </a:solidFill>
              <a:latin typeface="Calibri"/>
            </a:endParaRPr>
          </a:p>
          <a:p>
            <a:pPr lvl="3" marL="1200240" indent="-1710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35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350" spc="-1" strike="noStrike">
              <a:solidFill>
                <a:srgbClr val="000000"/>
              </a:solidFill>
              <a:latin typeface="Calibri"/>
            </a:endParaRPr>
          </a:p>
          <a:p>
            <a:pPr lvl="4" marL="1542960" indent="-1710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35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3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65F9E932-C6D0-467F-BF82-64CCCE45BBB8}" type="datetime">
              <a:rPr b="0" lang="ru-RU" sz="900" spc="-1" strike="noStrike">
                <a:solidFill>
                  <a:srgbClr val="8b8b8b"/>
                </a:solidFill>
                <a:latin typeface="Calibri"/>
              </a:rPr>
              <a:t>25.9.23</a:t>
            </a:fld>
            <a:endParaRPr b="0" lang="ru-RU" sz="9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5010ECAD-FA9E-4161-AF6A-565CF590CCF8}" type="slidenum">
              <a:rPr b="0" lang="ru-RU" sz="9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9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34"/>
          <p:cNvSpPr/>
          <p:nvPr/>
        </p:nvSpPr>
        <p:spPr>
          <a:xfrm>
            <a:off x="2021400" y="1265040"/>
            <a:ext cx="6407280" cy="2311560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Прямоугольник 15"/>
          <p:cNvSpPr/>
          <p:nvPr/>
        </p:nvSpPr>
        <p:spPr>
          <a:xfrm>
            <a:off x="0" y="8497440"/>
            <a:ext cx="6852960" cy="130392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Скругленный прямоугольник 2"/>
          <p:cNvSpPr/>
          <p:nvPr/>
        </p:nvSpPr>
        <p:spPr>
          <a:xfrm>
            <a:off x="1745640" y="1459800"/>
            <a:ext cx="6407280" cy="2311560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Рисунок 4" descr=""/>
          <p:cNvPicPr/>
          <p:nvPr/>
        </p:nvPicPr>
        <p:blipFill>
          <a:blip r:embed="rId1"/>
          <a:stretch/>
        </p:blipFill>
        <p:spPr>
          <a:xfrm>
            <a:off x="240120" y="414720"/>
            <a:ext cx="1043280" cy="782280"/>
          </a:xfrm>
          <a:prstGeom prst="rect">
            <a:avLst/>
          </a:prstGeom>
          <a:ln w="0">
            <a:noFill/>
          </a:ln>
        </p:spPr>
      </p:pic>
      <p:sp>
        <p:nvSpPr>
          <p:cNvPr id="45" name="Прямоугольник 6"/>
          <p:cNvSpPr/>
          <p:nvPr/>
        </p:nvSpPr>
        <p:spPr>
          <a:xfrm>
            <a:off x="921240" y="4479480"/>
            <a:ext cx="4258440" cy="35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spcBef>
                <a:spcPts val="1429"/>
              </a:spcBef>
            </a:pPr>
            <a:r>
              <a:rPr b="0" lang="ru-RU" sz="1290" spc="-1" strike="noStrike">
                <a:solidFill>
                  <a:srgbClr val="000000"/>
                </a:solidFill>
                <a:latin typeface="Arial Black"/>
              </a:rPr>
              <a:t>оценить условия оказания услуг:</a:t>
            </a:r>
            <a:endParaRPr b="0" lang="ru-RU" sz="1290" spc="-1" strike="noStrike">
              <a:latin typeface="XO Oriel"/>
            </a:endParaRPr>
          </a:p>
          <a:p>
            <a:pPr marL="244800" indent="-24444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Комфорт и чистота помещений</a:t>
            </a:r>
            <a:endParaRPr b="0" lang="ru-RU" sz="1290" spc="-1" strike="noStrike">
              <a:latin typeface="XO Oriel"/>
            </a:endParaRPr>
          </a:p>
          <a:p>
            <a:pPr marL="244800" indent="-24444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Доброжелательность и вежливость персонала</a:t>
            </a:r>
            <a:endParaRPr b="0" lang="ru-RU" sz="1290" spc="-1" strike="noStrike">
              <a:latin typeface="XO Oriel"/>
            </a:endParaRPr>
          </a:p>
          <a:p>
            <a:pPr marL="244800" indent="-24444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Легкость получения информации</a:t>
            </a:r>
            <a:br/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о работе организации и ее точность</a:t>
            </a:r>
            <a:endParaRPr b="0" lang="ru-RU" sz="1290" spc="-1" strike="noStrike">
              <a:latin typeface="XO Oriel"/>
            </a:endParaRPr>
          </a:p>
          <a:p>
            <a:pPr marL="244800" indent="-24444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Удобство записи для получения</a:t>
            </a:r>
            <a:br/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услуги и своевременность</a:t>
            </a:r>
            <a:br/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ее оказания</a:t>
            </a:r>
            <a:endParaRPr b="0" lang="ru-RU" sz="1290" spc="-1" strike="noStrike">
              <a:latin typeface="XO Oriel"/>
            </a:endParaRPr>
          </a:p>
          <a:p>
            <a:pPr marL="244800" indent="-244440">
              <a:lnSpc>
                <a:spcPct val="100000"/>
              </a:lnSpc>
              <a:spcBef>
                <a:spcPts val="714"/>
              </a:spcBef>
              <a:buClr>
                <a:srgbClr val="00b050"/>
              </a:buClr>
              <a:buFont typeface="Wingdings" charset="2"/>
              <a:buChar char=""/>
            </a:pPr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Доступность для граждан</a:t>
            </a:r>
            <a:br/>
            <a:r>
              <a:rPr b="0" lang="ru-RU" sz="1290" spc="-1" strike="noStrike">
                <a:solidFill>
                  <a:srgbClr val="000000"/>
                </a:solidFill>
                <a:latin typeface="Arial"/>
              </a:rPr>
              <a:t>с инвалидностью</a:t>
            </a:r>
            <a:endParaRPr b="0" lang="ru-RU" sz="1290" spc="-1" strike="noStrike">
              <a:latin typeface="XO Oriel"/>
            </a:endParaRPr>
          </a:p>
          <a:p>
            <a:pPr>
              <a:lnSpc>
                <a:spcPct val="100000"/>
              </a:lnSpc>
              <a:spcBef>
                <a:spcPts val="1715"/>
              </a:spcBef>
            </a:pPr>
            <a:r>
              <a:rPr b="0" lang="ru-RU" sz="1290" spc="-1" strike="noStrike">
                <a:solidFill>
                  <a:srgbClr val="000000"/>
                </a:solidFill>
                <a:latin typeface="Arial Black"/>
              </a:rPr>
              <a:t>оставить свое обращение</a:t>
            </a:r>
            <a:endParaRPr b="0" lang="ru-RU" sz="1290" spc="-1" strike="noStrike">
              <a:latin typeface="XO Oriel"/>
            </a:endParaRPr>
          </a:p>
          <a:p>
            <a:pPr>
              <a:lnSpc>
                <a:spcPct val="100000"/>
              </a:lnSpc>
              <a:spcBef>
                <a:spcPts val="1715"/>
              </a:spcBef>
            </a:pPr>
            <a:r>
              <a:rPr b="0" lang="ru-RU" sz="1290" spc="-1" strike="noStrike">
                <a:solidFill>
                  <a:srgbClr val="000000"/>
                </a:solidFill>
                <a:latin typeface="Arial Black"/>
              </a:rPr>
              <a:t>ознакомиться </a:t>
            </a:r>
            <a:br/>
            <a:r>
              <a:rPr b="0" lang="ru-RU" sz="1290" spc="-1" strike="noStrike">
                <a:solidFill>
                  <a:srgbClr val="000000"/>
                </a:solidFill>
                <a:latin typeface="Arial Black"/>
              </a:rPr>
              <a:t>с рейтингом организации</a:t>
            </a:r>
            <a:endParaRPr b="0" lang="ru-RU" sz="1290" spc="-1" strike="noStrike">
              <a:latin typeface="XO Oriel"/>
            </a:endParaRPr>
          </a:p>
        </p:txBody>
      </p:sp>
      <p:sp>
        <p:nvSpPr>
          <p:cNvPr id="46" name="TextBox 7"/>
          <p:cNvSpPr/>
          <p:nvPr/>
        </p:nvSpPr>
        <p:spPr>
          <a:xfrm>
            <a:off x="2607840" y="1690920"/>
            <a:ext cx="4245120" cy="104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3150" spc="-1" strike="noStrike">
                <a:solidFill>
                  <a:srgbClr val="ffffff"/>
                </a:solidFill>
                <a:latin typeface="Arial Black"/>
              </a:rPr>
              <a:t>ОЦЕНИТЕ</a:t>
            </a:r>
            <a:br/>
            <a:r>
              <a:rPr b="0" lang="ru-RU" sz="3150" spc="-1" strike="noStrike">
                <a:solidFill>
                  <a:srgbClr val="ffffff"/>
                </a:solidFill>
                <a:latin typeface="Arial Black"/>
              </a:rPr>
              <a:t>НАШУ РАБОТУ</a:t>
            </a:r>
            <a:endParaRPr b="0" lang="ru-RU" sz="3150" spc="-1" strike="noStrike">
              <a:latin typeface="XO Oriel"/>
            </a:endParaRPr>
          </a:p>
        </p:txBody>
      </p:sp>
      <p:sp>
        <p:nvSpPr>
          <p:cNvPr id="47" name="Прямоугольник 8"/>
          <p:cNvSpPr/>
          <p:nvPr/>
        </p:nvSpPr>
        <p:spPr>
          <a:xfrm>
            <a:off x="921240" y="8858160"/>
            <a:ext cx="5748480" cy="52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430" spc="-1" strike="noStrike">
                <a:solidFill>
                  <a:srgbClr val="0e77bb"/>
                </a:solidFill>
                <a:latin typeface="Arial Black"/>
              </a:rPr>
              <a:t>Ваша оценка поможет нам стать лучше и убедиться, что все хорошо!</a:t>
            </a:r>
            <a:endParaRPr b="0" lang="ru-RU" sz="1430" spc="-1" strike="noStrike">
              <a:latin typeface="XO Oriel"/>
            </a:endParaRPr>
          </a:p>
        </p:txBody>
      </p:sp>
      <p:sp>
        <p:nvSpPr>
          <p:cNvPr id="48" name="Прямоугольник 11"/>
          <p:cNvSpPr/>
          <p:nvPr/>
        </p:nvSpPr>
        <p:spPr>
          <a:xfrm>
            <a:off x="2641680" y="2846160"/>
            <a:ext cx="4028040" cy="74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430" spc="-1" strike="noStrike">
                <a:solidFill>
                  <a:srgbClr val="ffffff"/>
                </a:solidFill>
                <a:latin typeface="Arial"/>
              </a:rPr>
              <a:t>Чтобы оценить условия предоставления услуг наведите камеру Вашего телефона</a:t>
            </a:r>
            <a:br/>
            <a:r>
              <a:rPr b="0" lang="ru-RU" sz="1430" spc="-1" strike="noStrike">
                <a:solidFill>
                  <a:srgbClr val="ffffff"/>
                </a:solidFill>
                <a:latin typeface="Arial"/>
              </a:rPr>
              <a:t>и сканируйте QR-код</a:t>
            </a:r>
            <a:endParaRPr b="0" lang="ru-RU" sz="1430" spc="-1" strike="noStrike">
              <a:latin typeface="XO Oriel"/>
            </a:endParaRPr>
          </a:p>
        </p:txBody>
      </p:sp>
      <p:sp>
        <p:nvSpPr>
          <p:cNvPr id="49" name="Овал 5"/>
          <p:cNvSpPr/>
          <p:nvPr/>
        </p:nvSpPr>
        <p:spPr>
          <a:xfrm>
            <a:off x="-141480" y="1383480"/>
            <a:ext cx="2532960" cy="25329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algn="ctr" blurRad="330120" rotWithShape="0" sx="104000" sy="10400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Овал 14"/>
          <p:cNvSpPr/>
          <p:nvPr/>
        </p:nvSpPr>
        <p:spPr>
          <a:xfrm>
            <a:off x="354960" y="7560720"/>
            <a:ext cx="432000" cy="432000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1" name="Рисунок 19" descr=""/>
          <p:cNvPicPr/>
          <p:nvPr/>
        </p:nvPicPr>
        <p:blipFill>
          <a:blip r:embed="rId2">
            <a:biLevel thresh="50000"/>
          </a:blip>
          <a:stretch/>
        </p:blipFill>
        <p:spPr>
          <a:xfrm>
            <a:off x="480240" y="7695720"/>
            <a:ext cx="204120" cy="167760"/>
          </a:xfrm>
          <a:prstGeom prst="rect">
            <a:avLst/>
          </a:prstGeom>
          <a:ln w="0">
            <a:noFill/>
          </a:ln>
        </p:spPr>
      </p:pic>
      <p:pic>
        <p:nvPicPr>
          <p:cNvPr id="52" name="Рисунок 21" descr=""/>
          <p:cNvPicPr/>
          <p:nvPr/>
        </p:nvPicPr>
        <p:blipFill>
          <a:blip r:embed="rId3"/>
          <a:stretch/>
        </p:blipFill>
        <p:spPr>
          <a:xfrm>
            <a:off x="378000" y="8910720"/>
            <a:ext cx="421920" cy="378000"/>
          </a:xfrm>
          <a:prstGeom prst="rect">
            <a:avLst/>
          </a:prstGeom>
          <a:ln w="0">
            <a:noFill/>
          </a:ln>
        </p:spPr>
      </p:pic>
      <p:sp>
        <p:nvSpPr>
          <p:cNvPr id="53" name="Прямоугольник 24"/>
          <p:cNvSpPr/>
          <p:nvPr/>
        </p:nvSpPr>
        <p:spPr>
          <a:xfrm>
            <a:off x="921240" y="4083840"/>
            <a:ext cx="359856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spcBef>
                <a:spcPts val="428"/>
              </a:spcBef>
            </a:pPr>
            <a:r>
              <a:rPr b="0" lang="ru-RU" sz="2000" spc="-1" strike="noStrike">
                <a:solidFill>
                  <a:srgbClr val="0e77bb"/>
                </a:solidFill>
                <a:latin typeface="Arial Black"/>
              </a:rPr>
              <a:t>ВЫ МОЖЕТЕ:</a:t>
            </a:r>
            <a:endParaRPr b="0" lang="ru-RU" sz="2000" spc="-1" strike="noStrike">
              <a:latin typeface="XO Oriel"/>
            </a:endParaRPr>
          </a:p>
        </p:txBody>
      </p:sp>
      <p:sp>
        <p:nvSpPr>
          <p:cNvPr id="54" name="Овал 25"/>
          <p:cNvSpPr/>
          <p:nvPr/>
        </p:nvSpPr>
        <p:spPr>
          <a:xfrm>
            <a:off x="354960" y="4431600"/>
            <a:ext cx="432000" cy="432000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Овал 26"/>
          <p:cNvSpPr/>
          <p:nvPr/>
        </p:nvSpPr>
        <p:spPr>
          <a:xfrm>
            <a:off x="354960" y="7034400"/>
            <a:ext cx="432000" cy="432000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6" name="Рисунок 28" descr=""/>
          <p:cNvPicPr/>
          <p:nvPr/>
        </p:nvPicPr>
        <p:blipFill>
          <a:blip r:embed="rId4">
            <a:biLevel thresh="50000"/>
          </a:blip>
          <a:stretch/>
        </p:blipFill>
        <p:spPr>
          <a:xfrm>
            <a:off x="476640" y="4556520"/>
            <a:ext cx="188640" cy="169200"/>
          </a:xfrm>
          <a:prstGeom prst="rect">
            <a:avLst/>
          </a:prstGeom>
          <a:ln w="0">
            <a:noFill/>
          </a:ln>
        </p:spPr>
      </p:pic>
      <p:pic>
        <p:nvPicPr>
          <p:cNvPr id="57" name="Рисунок 29" descr=""/>
          <p:cNvPicPr/>
          <p:nvPr/>
        </p:nvPicPr>
        <p:blipFill>
          <a:blip r:embed="rId5">
            <a:biLevel thresh="50000"/>
          </a:blip>
          <a:stretch/>
        </p:blipFill>
        <p:spPr>
          <a:xfrm>
            <a:off x="468000" y="7157880"/>
            <a:ext cx="206280" cy="185040"/>
          </a:xfrm>
          <a:prstGeom prst="rect">
            <a:avLst/>
          </a:prstGeom>
          <a:ln w="0">
            <a:noFill/>
          </a:ln>
        </p:spPr>
      </p:pic>
      <p:sp>
        <p:nvSpPr>
          <p:cNvPr id="58" name="Прямая соединительная линия 10"/>
          <p:cNvSpPr/>
          <p:nvPr/>
        </p:nvSpPr>
        <p:spPr>
          <a:xfrm>
            <a:off x="2595240" y="2784240"/>
            <a:ext cx="3992400" cy="360"/>
          </a:xfrm>
          <a:prstGeom prst="line">
            <a:avLst/>
          </a:prstGeom>
          <a:ln w="28575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59" name="Группа 16"/>
          <p:cNvGrpSpPr/>
          <p:nvPr/>
        </p:nvGrpSpPr>
        <p:grpSpPr>
          <a:xfrm>
            <a:off x="378000" y="1860480"/>
            <a:ext cx="1503360" cy="1498680"/>
            <a:chOff x="378000" y="1860480"/>
            <a:chExt cx="1503360" cy="1498680"/>
          </a:xfrm>
        </p:grpSpPr>
        <p:sp>
          <p:nvSpPr>
            <p:cNvPr id="60" name="Прямоугольник 33"/>
            <p:cNvSpPr/>
            <p:nvPr/>
          </p:nvSpPr>
          <p:spPr>
            <a:xfrm>
              <a:off x="378000" y="1860480"/>
              <a:ext cx="1503360" cy="1498680"/>
            </a:xfrm>
            <a:prstGeom prst="rect">
              <a:avLst/>
            </a:prstGeom>
            <a:solidFill>
              <a:schemeClr val="tx1"/>
            </a:solidFill>
            <a:ln>
              <a:solidFill>
                <a:srgbClr val="4372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61" name="Прямоугольник 35"/>
            <p:cNvSpPr/>
            <p:nvPr/>
          </p:nvSpPr>
          <p:spPr>
            <a:xfrm>
              <a:off x="596160" y="2428200"/>
              <a:ext cx="1124280" cy="617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spAutoFit/>
            </a:bodyPr>
            <a:p>
              <a:pPr algn="ctr">
                <a:lnSpc>
                  <a:spcPct val="100000"/>
                </a:lnSpc>
                <a:spcBef>
                  <a:spcPts val="428"/>
                </a:spcBef>
              </a:pPr>
              <a:r>
                <a:rPr b="0" lang="ru-RU" sz="1160" spc="-1" strike="noStrike">
                  <a:solidFill>
                    <a:srgbClr val="ffffff"/>
                  </a:solidFill>
                  <a:latin typeface="Arial Black"/>
                </a:rPr>
                <a:t>МЕСТО ДЛЯ </a:t>
              </a:r>
              <a:r>
                <a:rPr b="0" lang="en-US" sz="1160" spc="-1" strike="noStrike">
                  <a:solidFill>
                    <a:srgbClr val="ffffff"/>
                  </a:solidFill>
                  <a:latin typeface="Arial Black"/>
                </a:rPr>
                <a:t>QR</a:t>
              </a:r>
              <a:r>
                <a:rPr b="0" lang="ru-RU" sz="1160" spc="-1" strike="noStrike">
                  <a:solidFill>
                    <a:srgbClr val="ffffff"/>
                  </a:solidFill>
                  <a:latin typeface="Arial Black"/>
                </a:rPr>
                <a:t>-КОДА</a:t>
              </a:r>
              <a:endParaRPr b="0" lang="ru-RU" sz="1160" spc="-1" strike="noStrike">
                <a:latin typeface="XO Oriel"/>
              </a:endParaRPr>
            </a:p>
          </p:txBody>
        </p:sp>
      </p:grpSp>
      <p:pic>
        <p:nvPicPr>
          <p:cNvPr id="62" name="Рисунок 3" descr=""/>
          <p:cNvPicPr/>
          <p:nvPr/>
        </p:nvPicPr>
        <p:blipFill>
          <a:blip r:embed="rId6"/>
          <a:stretch/>
        </p:blipFill>
        <p:spPr>
          <a:xfrm>
            <a:off x="3543120" y="5789520"/>
            <a:ext cx="3126600" cy="2887920"/>
          </a:xfrm>
          <a:prstGeom prst="rect">
            <a:avLst/>
          </a:prstGeom>
          <a:ln w="0">
            <a:noFill/>
          </a:ln>
        </p:spPr>
      </p:pic>
      <p:pic>
        <p:nvPicPr>
          <p:cNvPr id="63" name="" descr=""/>
          <p:cNvPicPr/>
          <p:nvPr/>
        </p:nvPicPr>
        <p:blipFill>
          <a:blip r:embed="rId7"/>
          <a:stretch/>
        </p:blipFill>
        <p:spPr>
          <a:xfrm rot="21583200">
            <a:off x="315360" y="1798200"/>
            <a:ext cx="1562040" cy="1567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</TotalTime>
  <Application>Редактор_презентаций/2022.01.0.0$Windows_x86 LibreOffice_project/8540b22890a8058cf39e456f7b05fd56fffd7d2f</Application>
  <AppVersion>15.0000</AppVersion>
  <Words>46</Words>
  <Paragraphs>13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2023-08-02T11:27:24Z</dcterms:created>
  <dc:creator>Нечаева Нина Васильевна</dc:creator>
  <dc:description/>
  <dc:language>ru-RU</dc:language>
  <cp:lastModifiedBy/>
  <cp:lastPrinted>2023-08-02T12:13:29Z</cp:lastPrinted>
  <dcterms:modified xsi:type="dcterms:W3CDTF">2023-09-25T12:03:26Z</dcterms:modified>
  <cp:revision>28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Лист A4 (210x297 мм)</vt:lpwstr>
  </property>
  <property fmtid="{D5CDD505-2E9C-101B-9397-08002B2CF9AE}" pid="3" name="Slides">
    <vt:i4>1</vt:i4>
  </property>
</Properties>
</file>