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24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11.xml"/>
  <Override ContentType="application/vnd.openxmlformats-officedocument.presentationml.slide+xml" PartName="/ppt/slides/slide22.xml"/>
  <Override ContentType="application/vnd.openxmlformats-officedocument.presentationml.slide+xml" PartName="/ppt/slides/slide1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3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 showSpecialPlsOnTitleSld="0">
  <p:sldMasterIdLst>
    <p:sldMasterId id="2147483659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</p:sldIdLst>
  <p:sldSz cy="6858000" cx="12192000"/>
  <p:notesSz cx="6797675" cy="9928225"/>
  <p:embeddedFontLst>
    <p:embeddedFont>
      <p:font typeface="Libre Franklin"/>
      <p:regular r:id="rId31"/>
      <p:bold r:id="rId32"/>
      <p:italic r:id="rId33"/>
      <p:boldItalic r:id="rId34"/>
    </p:embeddedFont>
    <p:embeddedFont>
      <p:font typeface="Arial Narrow"/>
      <p:regular r:id="rId35"/>
      <p:bold r:id="rId36"/>
      <p:italic r:id="rId37"/>
      <p:boldItalic r:id="rId38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pos="393">
          <p15:clr>
            <a:srgbClr val="A4A3A4"/>
          </p15:clr>
        </p15:guide>
        <p15:guide id="2" pos="7559">
          <p15:clr>
            <a:srgbClr val="A4A3A4"/>
          </p15:clr>
        </p15:guide>
        <p15:guide id="3" orient="horz" pos="822">
          <p15:clr>
            <a:srgbClr val="A4A3A4"/>
          </p15:clr>
        </p15:guide>
        <p15:guide id="4" orient="horz" pos="3090">
          <p15:clr>
            <a:srgbClr val="A4A3A4"/>
          </p15:clr>
        </p15:guide>
        <p15:guide id="5" pos="189">
          <p15:clr>
            <a:srgbClr val="A4A3A4"/>
          </p15:clr>
        </p15:guide>
        <p15:guide id="6" pos="3840">
          <p15:clr>
            <a:srgbClr val="A4A3A4"/>
          </p15:clr>
        </p15:guide>
        <p15:guide id="7" pos="7423">
          <p15:clr>
            <a:srgbClr val="A4A3A4"/>
          </p15:clr>
        </p15:guide>
        <p15:guide id="8" pos="2230">
          <p15:clr>
            <a:srgbClr val="A4A3A4"/>
          </p15:clr>
        </p15:guide>
        <p15:guide id="9" orient="horz" pos="618">
          <p15:clr>
            <a:srgbClr val="A4A3A4"/>
          </p15:clr>
        </p15:guide>
        <p15:guide id="10" pos="5246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A4B9B8B0-74C3-4BAC-8EAF-C3D2B2CF4105}">
  <a:tblStyle styleId="{A4B9B8B0-74C3-4BAC-8EAF-C3D2B2CF4105}" styleName="Table_0">
    <a:wholeTbl>
      <a:tcTxStyle>
        <a:font>
          <a:latin typeface="Arial"/>
          <a:ea typeface="Arial"/>
          <a:cs typeface="Arial"/>
        </a:font>
        <a:srgbClr val="000000"/>
      </a:tcTx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393"/>
        <p:guide pos="7559"/>
        <p:guide pos="822" orient="horz"/>
        <p:guide pos="3090" orient="horz"/>
        <p:guide pos="189"/>
        <p:guide pos="3840"/>
        <p:guide pos="7423"/>
        <p:guide pos="2230"/>
        <p:guide pos="618" orient="horz"/>
        <p:guide pos="5246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4.xml"/><Relationship Id="rId22" Type="http://schemas.openxmlformats.org/officeDocument/2006/relationships/slide" Target="slides/slide16.xml"/><Relationship Id="rId21" Type="http://schemas.openxmlformats.org/officeDocument/2006/relationships/slide" Target="slides/slide15.xml"/><Relationship Id="rId24" Type="http://schemas.openxmlformats.org/officeDocument/2006/relationships/slide" Target="slides/slide18.xml"/><Relationship Id="rId23" Type="http://schemas.openxmlformats.org/officeDocument/2006/relationships/slide" Target="slides/slide17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9" Type="http://schemas.openxmlformats.org/officeDocument/2006/relationships/slide" Target="slides/slide3.xml"/><Relationship Id="rId26" Type="http://schemas.openxmlformats.org/officeDocument/2006/relationships/slide" Target="slides/slide20.xml"/><Relationship Id="rId25" Type="http://schemas.openxmlformats.org/officeDocument/2006/relationships/slide" Target="slides/slide19.xml"/><Relationship Id="rId28" Type="http://schemas.openxmlformats.org/officeDocument/2006/relationships/slide" Target="slides/slide22.xml"/><Relationship Id="rId27" Type="http://schemas.openxmlformats.org/officeDocument/2006/relationships/slide" Target="slides/slide21.xml"/><Relationship Id="rId5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29" Type="http://schemas.openxmlformats.org/officeDocument/2006/relationships/slide" Target="slides/slide23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31" Type="http://schemas.openxmlformats.org/officeDocument/2006/relationships/font" Target="fonts/LibreFranklin-regular.fntdata"/><Relationship Id="rId30" Type="http://schemas.openxmlformats.org/officeDocument/2006/relationships/slide" Target="slides/slide24.xml"/><Relationship Id="rId11" Type="http://schemas.openxmlformats.org/officeDocument/2006/relationships/slide" Target="slides/slide5.xml"/><Relationship Id="rId33" Type="http://schemas.openxmlformats.org/officeDocument/2006/relationships/font" Target="fonts/LibreFranklin-italic.fntdata"/><Relationship Id="rId10" Type="http://schemas.openxmlformats.org/officeDocument/2006/relationships/slide" Target="slides/slide4.xml"/><Relationship Id="rId32" Type="http://schemas.openxmlformats.org/officeDocument/2006/relationships/font" Target="fonts/LibreFranklin-bold.fntdata"/><Relationship Id="rId13" Type="http://schemas.openxmlformats.org/officeDocument/2006/relationships/slide" Target="slides/slide7.xml"/><Relationship Id="rId35" Type="http://schemas.openxmlformats.org/officeDocument/2006/relationships/font" Target="fonts/ArialNarrow-regular.fntdata"/><Relationship Id="rId12" Type="http://schemas.openxmlformats.org/officeDocument/2006/relationships/slide" Target="slides/slide6.xml"/><Relationship Id="rId34" Type="http://schemas.openxmlformats.org/officeDocument/2006/relationships/font" Target="fonts/LibreFranklin-boldItalic.fntdata"/><Relationship Id="rId15" Type="http://schemas.openxmlformats.org/officeDocument/2006/relationships/slide" Target="slides/slide9.xml"/><Relationship Id="rId37" Type="http://schemas.openxmlformats.org/officeDocument/2006/relationships/font" Target="fonts/ArialNarrow-italic.fntdata"/><Relationship Id="rId14" Type="http://schemas.openxmlformats.org/officeDocument/2006/relationships/slide" Target="slides/slide8.xml"/><Relationship Id="rId36" Type="http://schemas.openxmlformats.org/officeDocument/2006/relationships/font" Target="fonts/ArialNarrow-bold.fntdata"/><Relationship Id="rId17" Type="http://schemas.openxmlformats.org/officeDocument/2006/relationships/slide" Target="slides/slide11.xml"/><Relationship Id="rId16" Type="http://schemas.openxmlformats.org/officeDocument/2006/relationships/slide" Target="slides/slide10.xml"/><Relationship Id="rId38" Type="http://schemas.openxmlformats.org/officeDocument/2006/relationships/font" Target="fonts/ArialNarrow-boldItalic.fntdata"/><Relationship Id="rId19" Type="http://schemas.openxmlformats.org/officeDocument/2006/relationships/slide" Target="slides/slide13.xml"/><Relationship Id="rId18" Type="http://schemas.openxmlformats.org/officeDocument/2006/relationships/slide" Target="slides/slide1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1" y="0"/>
            <a:ext cx="2945659" cy="49813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50444" y="0"/>
            <a:ext cx="2945659" cy="49813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422275" y="1241425"/>
            <a:ext cx="5953125" cy="33496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79768" y="4777958"/>
            <a:ext cx="5438140" cy="390923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1" y="9430092"/>
            <a:ext cx="2945659" cy="49813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50444" y="9430092"/>
            <a:ext cx="2945659" cy="49813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ru-RU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:notes"/>
          <p:cNvSpPr/>
          <p:nvPr>
            <p:ph idx="2" type="sldImg"/>
          </p:nvPr>
        </p:nvSpPr>
        <p:spPr>
          <a:xfrm>
            <a:off x="422275" y="1241425"/>
            <a:ext cx="5953125" cy="33496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86" name="Google Shape;86;p1:notes"/>
          <p:cNvSpPr txBox="1"/>
          <p:nvPr>
            <p:ph idx="1" type="body"/>
          </p:nvPr>
        </p:nvSpPr>
        <p:spPr>
          <a:xfrm>
            <a:off x="679768" y="4777958"/>
            <a:ext cx="5438140" cy="390923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p10:notes"/>
          <p:cNvSpPr/>
          <p:nvPr>
            <p:ph idx="2" type="sldImg"/>
          </p:nvPr>
        </p:nvSpPr>
        <p:spPr>
          <a:xfrm>
            <a:off x="422275" y="1241425"/>
            <a:ext cx="5953125" cy="33496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03" name="Google Shape;203;p10:notes"/>
          <p:cNvSpPr txBox="1"/>
          <p:nvPr>
            <p:ph idx="1" type="body"/>
          </p:nvPr>
        </p:nvSpPr>
        <p:spPr>
          <a:xfrm>
            <a:off x="679768" y="4777958"/>
            <a:ext cx="5438140" cy="390923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p11:notes"/>
          <p:cNvSpPr/>
          <p:nvPr>
            <p:ph idx="2" type="sldImg"/>
          </p:nvPr>
        </p:nvSpPr>
        <p:spPr>
          <a:xfrm>
            <a:off x="422275" y="1241425"/>
            <a:ext cx="5953125" cy="33496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13" name="Google Shape;213;p11:notes"/>
          <p:cNvSpPr txBox="1"/>
          <p:nvPr>
            <p:ph idx="1" type="body"/>
          </p:nvPr>
        </p:nvSpPr>
        <p:spPr>
          <a:xfrm>
            <a:off x="679768" y="4777958"/>
            <a:ext cx="5438140" cy="390923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Google Shape;232;p12:notes"/>
          <p:cNvSpPr/>
          <p:nvPr>
            <p:ph idx="2" type="sldImg"/>
          </p:nvPr>
        </p:nvSpPr>
        <p:spPr>
          <a:xfrm>
            <a:off x="422275" y="1241425"/>
            <a:ext cx="5953125" cy="33496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33" name="Google Shape;233;p12:notes"/>
          <p:cNvSpPr txBox="1"/>
          <p:nvPr>
            <p:ph idx="1" type="body"/>
          </p:nvPr>
        </p:nvSpPr>
        <p:spPr>
          <a:xfrm>
            <a:off x="679768" y="4777958"/>
            <a:ext cx="5438140" cy="390923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5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Google Shape;256;p13:notes"/>
          <p:cNvSpPr/>
          <p:nvPr>
            <p:ph idx="2" type="sldImg"/>
          </p:nvPr>
        </p:nvSpPr>
        <p:spPr>
          <a:xfrm>
            <a:off x="422275" y="1241425"/>
            <a:ext cx="5953125" cy="33496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57" name="Google Shape;257;p13:notes"/>
          <p:cNvSpPr txBox="1"/>
          <p:nvPr>
            <p:ph idx="1" type="body"/>
          </p:nvPr>
        </p:nvSpPr>
        <p:spPr>
          <a:xfrm>
            <a:off x="679768" y="4777958"/>
            <a:ext cx="5438140" cy="390923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4" name="Shape 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Google Shape;275;p14:notes"/>
          <p:cNvSpPr/>
          <p:nvPr>
            <p:ph idx="2" type="sldImg"/>
          </p:nvPr>
        </p:nvSpPr>
        <p:spPr>
          <a:xfrm>
            <a:off x="422275" y="1241425"/>
            <a:ext cx="5953125" cy="33496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76" name="Google Shape;276;p14:notes"/>
          <p:cNvSpPr txBox="1"/>
          <p:nvPr>
            <p:ph idx="1" type="body"/>
          </p:nvPr>
        </p:nvSpPr>
        <p:spPr>
          <a:xfrm>
            <a:off x="679768" y="4777958"/>
            <a:ext cx="5438140" cy="390923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5" name="Shape 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Google Shape;286;p15:notes"/>
          <p:cNvSpPr/>
          <p:nvPr>
            <p:ph idx="2" type="sldImg"/>
          </p:nvPr>
        </p:nvSpPr>
        <p:spPr>
          <a:xfrm>
            <a:off x="422275" y="1241425"/>
            <a:ext cx="5953125" cy="33496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87" name="Google Shape;287;p15:notes"/>
          <p:cNvSpPr txBox="1"/>
          <p:nvPr>
            <p:ph idx="1" type="body"/>
          </p:nvPr>
        </p:nvSpPr>
        <p:spPr>
          <a:xfrm>
            <a:off x="679768" y="4777958"/>
            <a:ext cx="5438140" cy="390923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8" name="Shape 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Google Shape;299;p16:notes"/>
          <p:cNvSpPr/>
          <p:nvPr>
            <p:ph idx="2" type="sldImg"/>
          </p:nvPr>
        </p:nvSpPr>
        <p:spPr>
          <a:xfrm>
            <a:off x="422275" y="1241425"/>
            <a:ext cx="5953125" cy="33496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00" name="Google Shape;300;p16:notes"/>
          <p:cNvSpPr txBox="1"/>
          <p:nvPr>
            <p:ph idx="1" type="body"/>
          </p:nvPr>
        </p:nvSpPr>
        <p:spPr>
          <a:xfrm>
            <a:off x="679768" y="4777958"/>
            <a:ext cx="5438140" cy="390923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7" name="Shape 3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" name="Google Shape;318;p17:notes"/>
          <p:cNvSpPr/>
          <p:nvPr>
            <p:ph idx="2" type="sldImg"/>
          </p:nvPr>
        </p:nvSpPr>
        <p:spPr>
          <a:xfrm>
            <a:off x="422275" y="1241425"/>
            <a:ext cx="5953125" cy="33496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19" name="Google Shape;319;p17:notes"/>
          <p:cNvSpPr txBox="1"/>
          <p:nvPr>
            <p:ph idx="1" type="body"/>
          </p:nvPr>
        </p:nvSpPr>
        <p:spPr>
          <a:xfrm>
            <a:off x="679768" y="4777958"/>
            <a:ext cx="5438140" cy="390923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8" name="Shape 3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9" name="Google Shape;339;p18:notes"/>
          <p:cNvSpPr/>
          <p:nvPr>
            <p:ph idx="2" type="sldImg"/>
          </p:nvPr>
        </p:nvSpPr>
        <p:spPr>
          <a:xfrm>
            <a:off x="422275" y="1241425"/>
            <a:ext cx="5953125" cy="33496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40" name="Google Shape;340;p18:notes"/>
          <p:cNvSpPr txBox="1"/>
          <p:nvPr>
            <p:ph idx="1" type="body"/>
          </p:nvPr>
        </p:nvSpPr>
        <p:spPr>
          <a:xfrm>
            <a:off x="679768" y="4777958"/>
            <a:ext cx="5438140" cy="390923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0" name="Shape 3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1" name="Google Shape;361;p19:notes"/>
          <p:cNvSpPr/>
          <p:nvPr>
            <p:ph idx="2" type="sldImg"/>
          </p:nvPr>
        </p:nvSpPr>
        <p:spPr>
          <a:xfrm>
            <a:off x="422275" y="1241425"/>
            <a:ext cx="5953125" cy="33496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62" name="Google Shape;362;p19:notes"/>
          <p:cNvSpPr txBox="1"/>
          <p:nvPr>
            <p:ph idx="1" type="body"/>
          </p:nvPr>
        </p:nvSpPr>
        <p:spPr>
          <a:xfrm>
            <a:off x="679768" y="4777958"/>
            <a:ext cx="5438140" cy="390923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2:notes"/>
          <p:cNvSpPr/>
          <p:nvPr>
            <p:ph idx="2" type="sldImg"/>
          </p:nvPr>
        </p:nvSpPr>
        <p:spPr>
          <a:xfrm>
            <a:off x="422275" y="1241425"/>
            <a:ext cx="5953125" cy="33496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5" name="Google Shape;95;p2:notes"/>
          <p:cNvSpPr txBox="1"/>
          <p:nvPr>
            <p:ph idx="1" type="body"/>
          </p:nvPr>
        </p:nvSpPr>
        <p:spPr>
          <a:xfrm>
            <a:off x="679768" y="4777958"/>
            <a:ext cx="5438140" cy="390923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80" name="Shape 3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1" name="Google Shape;381;p20:notes"/>
          <p:cNvSpPr/>
          <p:nvPr>
            <p:ph idx="2" type="sldImg"/>
          </p:nvPr>
        </p:nvSpPr>
        <p:spPr>
          <a:xfrm>
            <a:off x="422275" y="1241425"/>
            <a:ext cx="5953125" cy="33496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82" name="Google Shape;382;p20:notes"/>
          <p:cNvSpPr txBox="1"/>
          <p:nvPr>
            <p:ph idx="1" type="body"/>
          </p:nvPr>
        </p:nvSpPr>
        <p:spPr>
          <a:xfrm>
            <a:off x="679768" y="4777958"/>
            <a:ext cx="5438140" cy="390923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08" name="Shape 4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" name="Google Shape;409;p21:notes"/>
          <p:cNvSpPr/>
          <p:nvPr>
            <p:ph idx="2" type="sldImg"/>
          </p:nvPr>
        </p:nvSpPr>
        <p:spPr>
          <a:xfrm>
            <a:off x="422275" y="1241425"/>
            <a:ext cx="5953125" cy="33496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10" name="Google Shape;410;p21:notes"/>
          <p:cNvSpPr txBox="1"/>
          <p:nvPr>
            <p:ph idx="1" type="body"/>
          </p:nvPr>
        </p:nvSpPr>
        <p:spPr>
          <a:xfrm>
            <a:off x="679768" y="4777958"/>
            <a:ext cx="5438140" cy="390923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32" name="Shape 4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3" name="Google Shape;433;p22:notes"/>
          <p:cNvSpPr/>
          <p:nvPr>
            <p:ph idx="2" type="sldImg"/>
          </p:nvPr>
        </p:nvSpPr>
        <p:spPr>
          <a:xfrm>
            <a:off x="422275" y="1241425"/>
            <a:ext cx="5953125" cy="33496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34" name="Google Shape;434;p22:notes"/>
          <p:cNvSpPr txBox="1"/>
          <p:nvPr>
            <p:ph idx="1" type="body"/>
          </p:nvPr>
        </p:nvSpPr>
        <p:spPr>
          <a:xfrm>
            <a:off x="679768" y="4777958"/>
            <a:ext cx="5438140" cy="390923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49" name="Shape 4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" name="Google Shape;450;p23:notes"/>
          <p:cNvSpPr/>
          <p:nvPr>
            <p:ph idx="2" type="sldImg"/>
          </p:nvPr>
        </p:nvSpPr>
        <p:spPr>
          <a:xfrm>
            <a:off x="422275" y="1241425"/>
            <a:ext cx="5953125" cy="33496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51" name="Google Shape;451;p23:notes"/>
          <p:cNvSpPr txBox="1"/>
          <p:nvPr>
            <p:ph idx="1" type="body"/>
          </p:nvPr>
        </p:nvSpPr>
        <p:spPr>
          <a:xfrm>
            <a:off x="679768" y="4777958"/>
            <a:ext cx="5438140" cy="390923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84" name="Shape 4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5" name="Google Shape;485;p24:notes"/>
          <p:cNvSpPr/>
          <p:nvPr>
            <p:ph idx="2" type="sldImg"/>
          </p:nvPr>
        </p:nvSpPr>
        <p:spPr>
          <a:xfrm>
            <a:off x="422275" y="1241425"/>
            <a:ext cx="5953125" cy="33496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86" name="Google Shape;486;p24:notes"/>
          <p:cNvSpPr txBox="1"/>
          <p:nvPr>
            <p:ph idx="1" type="body"/>
          </p:nvPr>
        </p:nvSpPr>
        <p:spPr>
          <a:xfrm>
            <a:off x="679768" y="4777958"/>
            <a:ext cx="5438140" cy="390923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3:notes"/>
          <p:cNvSpPr/>
          <p:nvPr>
            <p:ph idx="2" type="sldImg"/>
          </p:nvPr>
        </p:nvSpPr>
        <p:spPr>
          <a:xfrm>
            <a:off x="422275" y="1241425"/>
            <a:ext cx="5953125" cy="33496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04" name="Google Shape;104;p3:notes"/>
          <p:cNvSpPr txBox="1"/>
          <p:nvPr>
            <p:ph idx="1" type="body"/>
          </p:nvPr>
        </p:nvSpPr>
        <p:spPr>
          <a:xfrm>
            <a:off x="679768" y="4777958"/>
            <a:ext cx="5438140" cy="390923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4:notes"/>
          <p:cNvSpPr/>
          <p:nvPr>
            <p:ph idx="2" type="sldImg"/>
          </p:nvPr>
        </p:nvSpPr>
        <p:spPr>
          <a:xfrm>
            <a:off x="422275" y="1241425"/>
            <a:ext cx="5953125" cy="33496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2" name="Google Shape;122;p4:notes"/>
          <p:cNvSpPr txBox="1"/>
          <p:nvPr>
            <p:ph idx="1" type="body"/>
          </p:nvPr>
        </p:nvSpPr>
        <p:spPr>
          <a:xfrm>
            <a:off x="679768" y="4777958"/>
            <a:ext cx="5438140" cy="390923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5:notes"/>
          <p:cNvSpPr/>
          <p:nvPr>
            <p:ph idx="2" type="sldImg"/>
          </p:nvPr>
        </p:nvSpPr>
        <p:spPr>
          <a:xfrm>
            <a:off x="422275" y="1241425"/>
            <a:ext cx="5953125" cy="33496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35" name="Google Shape;135;p5:notes"/>
          <p:cNvSpPr txBox="1"/>
          <p:nvPr>
            <p:ph idx="1" type="body"/>
          </p:nvPr>
        </p:nvSpPr>
        <p:spPr>
          <a:xfrm>
            <a:off x="679768" y="4777958"/>
            <a:ext cx="5438140" cy="390923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9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6:notes"/>
          <p:cNvSpPr/>
          <p:nvPr>
            <p:ph idx="2" type="sldImg"/>
          </p:nvPr>
        </p:nvSpPr>
        <p:spPr>
          <a:xfrm>
            <a:off x="422275" y="1241425"/>
            <a:ext cx="5953125" cy="33496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51" name="Google Shape;151;p6:notes"/>
          <p:cNvSpPr txBox="1"/>
          <p:nvPr>
            <p:ph idx="1" type="body"/>
          </p:nvPr>
        </p:nvSpPr>
        <p:spPr>
          <a:xfrm>
            <a:off x="679768" y="4777958"/>
            <a:ext cx="5438140" cy="390923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2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7:notes"/>
          <p:cNvSpPr/>
          <p:nvPr>
            <p:ph idx="2" type="sldImg"/>
          </p:nvPr>
        </p:nvSpPr>
        <p:spPr>
          <a:xfrm>
            <a:off x="422275" y="1241425"/>
            <a:ext cx="5953125" cy="33496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64" name="Google Shape;164;p7:notes"/>
          <p:cNvSpPr txBox="1"/>
          <p:nvPr>
            <p:ph idx="1" type="body"/>
          </p:nvPr>
        </p:nvSpPr>
        <p:spPr>
          <a:xfrm>
            <a:off x="679768" y="4777958"/>
            <a:ext cx="5438140" cy="390923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2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8:notes"/>
          <p:cNvSpPr/>
          <p:nvPr>
            <p:ph idx="2" type="sldImg"/>
          </p:nvPr>
        </p:nvSpPr>
        <p:spPr>
          <a:xfrm>
            <a:off x="422275" y="1241425"/>
            <a:ext cx="5953125" cy="33496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74" name="Google Shape;174;p8:notes"/>
          <p:cNvSpPr txBox="1"/>
          <p:nvPr>
            <p:ph idx="1" type="body"/>
          </p:nvPr>
        </p:nvSpPr>
        <p:spPr>
          <a:xfrm>
            <a:off x="679768" y="4777958"/>
            <a:ext cx="5438140" cy="390923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0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p9:notes"/>
          <p:cNvSpPr/>
          <p:nvPr>
            <p:ph idx="2" type="sldImg"/>
          </p:nvPr>
        </p:nvSpPr>
        <p:spPr>
          <a:xfrm>
            <a:off x="422275" y="1241425"/>
            <a:ext cx="5953125" cy="33496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82" name="Google Shape;182;p9:notes"/>
          <p:cNvSpPr txBox="1"/>
          <p:nvPr>
            <p:ph idx="1" type="body"/>
          </p:nvPr>
        </p:nvSpPr>
        <p:spPr>
          <a:xfrm>
            <a:off x="679768" y="4777958"/>
            <a:ext cx="5438140" cy="390923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Заголовок и объект" type="obj">
  <p:cSld name="OBJECT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2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2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" name="Google Shape;18;p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Заголовок и вертикальный текст" type="vertTx">
  <p:cSld name="VERTICAL_TEXT"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1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1"/>
          <p:cNvSpPr txBox="1"/>
          <p:nvPr>
            <p:ph idx="1" type="body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5" name="Google Shape;75;p11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11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7" name="Google Shape;77;p11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Вертикальный заголовок и текст" type="vertTitleAndTx">
  <p:cSld name="VERTICAL_TITLE_AND_VERTICAL_TEXT"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2"/>
          <p:cNvSpPr txBox="1"/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0" name="Google Shape;80;p12"/>
          <p:cNvSpPr txBox="1"/>
          <p:nvPr>
            <p:ph idx="1" type="body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1" name="Google Shape;81;p1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1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3" name="Google Shape;83;p1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Титульный слайд" type="title">
  <p:cSld name="TITLE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3"/>
          <p:cNvSpPr txBox="1"/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3"/>
          <p:cNvSpPr txBox="1"/>
          <p:nvPr>
            <p:ph idx="1" type="subTitle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24" name="Google Shape;24;p3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3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Заголовок раздела" type="secHead">
  <p:cSld name="SECTION_HEADER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4"/>
          <p:cNvSpPr txBox="1"/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4"/>
          <p:cNvSpPr txBox="1"/>
          <p:nvPr>
            <p:ph idx="1" type="body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0" name="Google Shape;30;p4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4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4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Два объекта" type="twoObj">
  <p:cSld name="TWO_OBJECTS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5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5"/>
          <p:cNvSpPr txBox="1"/>
          <p:nvPr>
            <p:ph idx="1" type="body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6" name="Google Shape;36;p5"/>
          <p:cNvSpPr txBox="1"/>
          <p:nvPr>
            <p:ph idx="2" type="body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7" name="Google Shape;37;p5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5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5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Сравнение" type="twoTxTwoObj">
  <p:cSld name="TWO_OBJECTS_WITH_TEXT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6"/>
          <p:cNvSpPr txBox="1"/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6"/>
          <p:cNvSpPr txBox="1"/>
          <p:nvPr>
            <p:ph idx="1" type="body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3" name="Google Shape;43;p6"/>
          <p:cNvSpPr txBox="1"/>
          <p:nvPr>
            <p:ph idx="2" type="body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4" name="Google Shape;44;p6"/>
          <p:cNvSpPr txBox="1"/>
          <p:nvPr>
            <p:ph idx="3" type="body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5" name="Google Shape;45;p6"/>
          <p:cNvSpPr txBox="1"/>
          <p:nvPr>
            <p:ph idx="4" type="body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6" name="Google Shape;46;p6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6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6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Только заголовок" type="titleOnly">
  <p:cSld name="TITLE_ONLY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7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7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7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7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Пустой слайд" type="blank">
  <p:cSld name="BLANK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8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8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" name="Google Shape;57;p8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Объект с подписью" type="objTx">
  <p:cSld name="OBJECT_WITH_CAPTION_TEXT"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9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9"/>
          <p:cNvSpPr txBox="1"/>
          <p:nvPr>
            <p:ph idx="1" type="body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61" name="Google Shape;61;p9"/>
          <p:cNvSpPr txBox="1"/>
          <p:nvPr>
            <p:ph idx="2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62" name="Google Shape;62;p9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9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" name="Google Shape;64;p9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Рисунок с подписью" type="picTx">
  <p:cSld name="PICTURE_WITH_CAPTION_TEXT"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0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10"/>
          <p:cNvSpPr/>
          <p:nvPr>
            <p:ph idx="2" type="pic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8" name="Google Shape;68;p10"/>
          <p:cNvSpPr txBox="1"/>
          <p:nvPr>
            <p:ph idx="1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69" name="Google Shape;69;p10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10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1" name="Google Shape;71;p10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1" name="Google Shape;11;p1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2" name="Google Shape;12;p1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3" name="Google Shape;13;p1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4" name="Google Shape;14;p1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4.jpg"/><Relationship Id="rId4" Type="http://schemas.openxmlformats.org/officeDocument/2006/relationships/image" Target="../media/image7.jpg"/><Relationship Id="rId5" Type="http://schemas.openxmlformats.org/officeDocument/2006/relationships/image" Target="../media/image15.jpg"/><Relationship Id="rId6" Type="http://schemas.openxmlformats.org/officeDocument/2006/relationships/image" Target="../media/image5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24.jpg"/><Relationship Id="rId4" Type="http://schemas.openxmlformats.org/officeDocument/2006/relationships/image" Target="../media/image17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24.jpg"/><Relationship Id="rId4" Type="http://schemas.openxmlformats.org/officeDocument/2006/relationships/image" Target="../media/image17.png"/><Relationship Id="rId5" Type="http://schemas.openxmlformats.org/officeDocument/2006/relationships/image" Target="../media/image25.jpg"/><Relationship Id="rId6" Type="http://schemas.openxmlformats.org/officeDocument/2006/relationships/image" Target="../media/image33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24.jpg"/><Relationship Id="rId4" Type="http://schemas.openxmlformats.org/officeDocument/2006/relationships/image" Target="../media/image17.png"/><Relationship Id="rId5" Type="http://schemas.openxmlformats.org/officeDocument/2006/relationships/image" Target="../media/image25.jpg"/><Relationship Id="rId6" Type="http://schemas.openxmlformats.org/officeDocument/2006/relationships/image" Target="../media/image22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24.jpg"/><Relationship Id="rId4" Type="http://schemas.openxmlformats.org/officeDocument/2006/relationships/image" Target="../media/image17.png"/><Relationship Id="rId5" Type="http://schemas.openxmlformats.org/officeDocument/2006/relationships/image" Target="../media/image22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24.jpg"/><Relationship Id="rId4" Type="http://schemas.openxmlformats.org/officeDocument/2006/relationships/image" Target="../media/image17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24.jpg"/><Relationship Id="rId4" Type="http://schemas.openxmlformats.org/officeDocument/2006/relationships/image" Target="../media/image17.png"/><Relationship Id="rId5" Type="http://schemas.openxmlformats.org/officeDocument/2006/relationships/image" Target="../media/image22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24.jpg"/><Relationship Id="rId4" Type="http://schemas.openxmlformats.org/officeDocument/2006/relationships/image" Target="../media/image17.png"/><Relationship Id="rId5" Type="http://schemas.openxmlformats.org/officeDocument/2006/relationships/image" Target="../media/image22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24.jpg"/><Relationship Id="rId4" Type="http://schemas.openxmlformats.org/officeDocument/2006/relationships/image" Target="../media/image17.png"/><Relationship Id="rId5" Type="http://schemas.openxmlformats.org/officeDocument/2006/relationships/image" Target="../media/image22.png"/></Relationships>
</file>

<file path=ppt/slides/_rels/slide18.xml.rels><?xml version="1.0" encoding="UTF-8" standalone="yes"?><Relationships xmlns="http://schemas.openxmlformats.org/package/2006/relationships"><Relationship Id="rId11" Type="http://schemas.openxmlformats.org/officeDocument/2006/relationships/image" Target="../media/image36.jpg"/><Relationship Id="rId10" Type="http://schemas.openxmlformats.org/officeDocument/2006/relationships/image" Target="../media/image44.jpg"/><Relationship Id="rId13" Type="http://schemas.openxmlformats.org/officeDocument/2006/relationships/image" Target="../media/image47.png"/><Relationship Id="rId12" Type="http://schemas.openxmlformats.org/officeDocument/2006/relationships/image" Target="../media/image50.jp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24.jpg"/><Relationship Id="rId4" Type="http://schemas.openxmlformats.org/officeDocument/2006/relationships/image" Target="../media/image17.png"/><Relationship Id="rId9" Type="http://schemas.openxmlformats.org/officeDocument/2006/relationships/image" Target="../media/image35.jpg"/><Relationship Id="rId5" Type="http://schemas.openxmlformats.org/officeDocument/2006/relationships/image" Target="../media/image39.jpg"/><Relationship Id="rId6" Type="http://schemas.openxmlformats.org/officeDocument/2006/relationships/image" Target="../media/image42.jpg"/><Relationship Id="rId7" Type="http://schemas.openxmlformats.org/officeDocument/2006/relationships/image" Target="../media/image48.png"/><Relationship Id="rId8" Type="http://schemas.openxmlformats.org/officeDocument/2006/relationships/image" Target="../media/image40.jp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24.jpg"/><Relationship Id="rId4" Type="http://schemas.openxmlformats.org/officeDocument/2006/relationships/image" Target="../media/image17.png"/><Relationship Id="rId5" Type="http://schemas.openxmlformats.org/officeDocument/2006/relationships/image" Target="../media/image22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24.jpg"/><Relationship Id="rId4" Type="http://schemas.openxmlformats.org/officeDocument/2006/relationships/image" Target="../media/image17.png"/><Relationship Id="rId5" Type="http://schemas.openxmlformats.org/officeDocument/2006/relationships/image" Target="../media/image21.png"/><Relationship Id="rId6" Type="http://schemas.openxmlformats.org/officeDocument/2006/relationships/image" Target="../media/image1.pn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24.jpg"/><Relationship Id="rId4" Type="http://schemas.openxmlformats.org/officeDocument/2006/relationships/image" Target="../media/image17.png"/><Relationship Id="rId5" Type="http://schemas.openxmlformats.org/officeDocument/2006/relationships/image" Target="../media/image22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24.jpg"/><Relationship Id="rId4" Type="http://schemas.openxmlformats.org/officeDocument/2006/relationships/image" Target="../media/image17.png"/><Relationship Id="rId5" Type="http://schemas.openxmlformats.org/officeDocument/2006/relationships/image" Target="../media/image41.jpg"/><Relationship Id="rId6" Type="http://schemas.openxmlformats.org/officeDocument/2006/relationships/image" Target="../media/image22.png"/><Relationship Id="rId7" Type="http://schemas.openxmlformats.org/officeDocument/2006/relationships/image" Target="../media/image49.jp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24.jpg"/><Relationship Id="rId4" Type="http://schemas.openxmlformats.org/officeDocument/2006/relationships/image" Target="../media/image17.png"/><Relationship Id="rId5" Type="http://schemas.openxmlformats.org/officeDocument/2006/relationships/image" Target="../media/image43.jpg"/><Relationship Id="rId6" Type="http://schemas.openxmlformats.org/officeDocument/2006/relationships/image" Target="../media/image46.jp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24.jpg"/><Relationship Id="rId4" Type="http://schemas.openxmlformats.org/officeDocument/2006/relationships/image" Target="../media/image17.png"/><Relationship Id="rId5" Type="http://schemas.openxmlformats.org/officeDocument/2006/relationships/image" Target="../media/image45.jpg"/><Relationship Id="rId6" Type="http://schemas.openxmlformats.org/officeDocument/2006/relationships/image" Target="../media/image22.pn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24.jpg"/><Relationship Id="rId4" Type="http://schemas.openxmlformats.org/officeDocument/2006/relationships/image" Target="../media/image17.png"/><Relationship Id="rId5" Type="http://schemas.openxmlformats.org/officeDocument/2006/relationships/image" Target="../media/image38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24.jpg"/><Relationship Id="rId4" Type="http://schemas.openxmlformats.org/officeDocument/2006/relationships/image" Target="../media/image17.png"/><Relationship Id="rId11" Type="http://schemas.openxmlformats.org/officeDocument/2006/relationships/image" Target="../media/image11.png"/><Relationship Id="rId10" Type="http://schemas.openxmlformats.org/officeDocument/2006/relationships/image" Target="../media/image3.jpg"/><Relationship Id="rId9" Type="http://schemas.openxmlformats.org/officeDocument/2006/relationships/image" Target="../media/image4.jpg"/><Relationship Id="rId5" Type="http://schemas.openxmlformats.org/officeDocument/2006/relationships/image" Target="../media/image14.jpg"/><Relationship Id="rId6" Type="http://schemas.openxmlformats.org/officeDocument/2006/relationships/image" Target="../media/image2.jpg"/><Relationship Id="rId7" Type="http://schemas.openxmlformats.org/officeDocument/2006/relationships/image" Target="../media/image6.png"/><Relationship Id="rId8" Type="http://schemas.openxmlformats.org/officeDocument/2006/relationships/image" Target="../media/image12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24.jpg"/><Relationship Id="rId4" Type="http://schemas.openxmlformats.org/officeDocument/2006/relationships/image" Target="../media/image17.png"/><Relationship Id="rId5" Type="http://schemas.openxmlformats.org/officeDocument/2006/relationships/image" Target="../media/image19.jpg"/><Relationship Id="rId6" Type="http://schemas.openxmlformats.org/officeDocument/2006/relationships/image" Target="../media/image34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24.jpg"/><Relationship Id="rId4" Type="http://schemas.openxmlformats.org/officeDocument/2006/relationships/image" Target="../media/image17.png"/><Relationship Id="rId5" Type="http://schemas.openxmlformats.org/officeDocument/2006/relationships/image" Target="../media/image26.jpg"/><Relationship Id="rId6" Type="http://schemas.openxmlformats.org/officeDocument/2006/relationships/image" Target="../media/image29.jpg"/><Relationship Id="rId7" Type="http://schemas.openxmlformats.org/officeDocument/2006/relationships/image" Target="../media/image28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24.jpg"/><Relationship Id="rId4" Type="http://schemas.openxmlformats.org/officeDocument/2006/relationships/image" Target="../media/image17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24.jpg"/><Relationship Id="rId4" Type="http://schemas.openxmlformats.org/officeDocument/2006/relationships/image" Target="../media/image17.png"/><Relationship Id="rId5" Type="http://schemas.openxmlformats.org/officeDocument/2006/relationships/image" Target="../media/image32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24.jpg"/><Relationship Id="rId4" Type="http://schemas.openxmlformats.org/officeDocument/2006/relationships/image" Target="../media/image17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24.jpg"/><Relationship Id="rId4" Type="http://schemas.openxmlformats.org/officeDocument/2006/relationships/image" Target="../media/image17.png"/><Relationship Id="rId5" Type="http://schemas.openxmlformats.org/officeDocument/2006/relationships/image" Target="../media/image22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8" name="Google Shape;88;p13"/>
          <p:cNvPicPr preferRelativeResize="0"/>
          <p:nvPr/>
        </p:nvPicPr>
        <p:blipFill rotWithShape="1">
          <a:blip r:embed="rId4">
            <a:alphaModFix/>
          </a:blip>
          <a:srcRect b="19191" l="2924" r="3433" t="-226"/>
          <a:stretch/>
        </p:blipFill>
        <p:spPr>
          <a:xfrm>
            <a:off x="973266" y="2064775"/>
            <a:ext cx="7302937" cy="3554790"/>
          </a:xfrm>
          <a:prstGeom prst="rect">
            <a:avLst/>
          </a:prstGeom>
          <a:noFill/>
          <a:ln>
            <a:noFill/>
          </a:ln>
        </p:spPr>
      </p:pic>
      <p:sp>
        <p:nvSpPr>
          <p:cNvPr id="89" name="Google Shape;89;p13"/>
          <p:cNvSpPr txBox="1"/>
          <p:nvPr/>
        </p:nvSpPr>
        <p:spPr>
          <a:xfrm>
            <a:off x="6290973" y="104061"/>
            <a:ext cx="5125712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ru-RU" sz="2000" u="none" cap="none" strike="noStrike">
                <a:solidFill>
                  <a:srgbClr val="DDEAF6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КРАСНОДАРСКОЕ ВЫСШЕЕ ВОЕННОЕ УЧИЛИЩЕ</a:t>
            </a:r>
            <a:endParaRPr sz="2000">
              <a:solidFill>
                <a:srgbClr val="DDEAF6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sp>
        <p:nvSpPr>
          <p:cNvPr id="90" name="Google Shape;90;p13"/>
          <p:cNvSpPr txBox="1"/>
          <p:nvPr/>
        </p:nvSpPr>
        <p:spPr>
          <a:xfrm>
            <a:off x="410411" y="1269109"/>
            <a:ext cx="7912852" cy="54784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3200">
                <a:solidFill>
                  <a:schemeClr val="lt1"/>
                </a:solidFill>
                <a:latin typeface="Arial Narrow"/>
                <a:ea typeface="Arial Narrow"/>
                <a:cs typeface="Arial Narrow"/>
                <a:sym typeface="Arial Narrow"/>
              </a:rPr>
              <a:t>Краснодарское высшее военное училище</a:t>
            </a:r>
            <a:endParaRPr b="1" sz="3200">
              <a:solidFill>
                <a:schemeClr val="lt1"/>
              </a:solidFill>
              <a:latin typeface="Arial Narrow"/>
              <a:ea typeface="Arial Narrow"/>
              <a:cs typeface="Arial Narrow"/>
              <a:sym typeface="Arial Narrow"/>
            </a:endParaRPr>
          </a:p>
        </p:txBody>
      </p:sp>
      <p:pic>
        <p:nvPicPr>
          <p:cNvPr descr="Эмблема Большая" id="91" name="Google Shape;91;p13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8598295" y="1543030"/>
            <a:ext cx="3244518" cy="4076535"/>
          </a:xfrm>
          <a:prstGeom prst="rect">
            <a:avLst/>
          </a:prstGeom>
          <a:noFill/>
          <a:ln>
            <a:noFill/>
          </a:ln>
        </p:spPr>
      </p:pic>
      <p:pic>
        <p:nvPicPr>
          <p:cNvPr id="92" name="Google Shape;92;p13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445923" y="3004937"/>
            <a:ext cx="2083645" cy="2502163"/>
          </a:xfrm>
          <a:prstGeom prst="rect">
            <a:avLst/>
          </a:prstGeom>
          <a:noFill/>
          <a:ln>
            <a:noFill/>
          </a:ln>
          <a:effectLst>
            <a:outerShdw blurRad="76200" kx="1200000" rotWithShape="0" algn="br" sy="23000">
              <a:srgbClr val="000000">
                <a:alpha val="20000"/>
              </a:srgbClr>
            </a:outerShdw>
          </a:effec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204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p22"/>
          <p:cNvSpPr txBox="1"/>
          <p:nvPr/>
        </p:nvSpPr>
        <p:spPr>
          <a:xfrm>
            <a:off x="0" y="156724"/>
            <a:ext cx="12192000" cy="4801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>
                <a:solidFill>
                  <a:srgbClr val="DDEAF6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Этапы профессионального отбора</a:t>
            </a:r>
            <a:endParaRPr sz="2800">
              <a:solidFill>
                <a:srgbClr val="DDEAF6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pic>
        <p:nvPicPr>
          <p:cNvPr id="206" name="Google Shape;206;p2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1561221" y="6374441"/>
            <a:ext cx="509539" cy="444044"/>
          </a:xfrm>
          <a:prstGeom prst="rect">
            <a:avLst/>
          </a:prstGeom>
          <a:noFill/>
          <a:ln>
            <a:noFill/>
          </a:ln>
        </p:spPr>
      </p:pic>
      <p:sp>
        <p:nvSpPr>
          <p:cNvPr id="207" name="Google Shape;207;p22"/>
          <p:cNvSpPr txBox="1"/>
          <p:nvPr>
            <p:ph idx="12" type="sldNum"/>
          </p:nvPr>
        </p:nvSpPr>
        <p:spPr>
          <a:xfrm>
            <a:off x="11561220" y="6374442"/>
            <a:ext cx="509539" cy="4440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z="2000">
                <a:solidFill>
                  <a:srgbClr val="DDEAF6"/>
                </a:solidFill>
                <a:latin typeface="Bookman Old Style"/>
                <a:ea typeface="Bookman Old Style"/>
                <a:cs typeface="Bookman Old Style"/>
                <a:sym typeface="Bookman Old Style"/>
              </a:rPr>
              <a:t>‹#›</a:t>
            </a:fld>
            <a:endParaRPr sz="2000">
              <a:solidFill>
                <a:srgbClr val="DDEAF6"/>
              </a:solidFill>
              <a:latin typeface="Bookman Old Style"/>
              <a:ea typeface="Bookman Old Style"/>
              <a:cs typeface="Bookman Old Style"/>
              <a:sym typeface="Bookman Old Style"/>
            </a:endParaRPr>
          </a:p>
        </p:txBody>
      </p:sp>
      <p:graphicFrame>
        <p:nvGraphicFramePr>
          <p:cNvPr id="208" name="Google Shape;208;p22"/>
          <p:cNvGraphicFramePr/>
          <p:nvPr/>
        </p:nvGraphicFramePr>
        <p:xfrm>
          <a:off x="184361" y="2188564"/>
          <a:ext cx="3000000" cy="3000000"/>
        </p:xfrm>
        <a:graphic>
          <a:graphicData uri="http://schemas.openxmlformats.org/drawingml/2006/table">
            <a:tbl>
              <a:tblPr>
                <a:noFill/>
                <a:tableStyleId>{A4B9B8B0-74C3-4BAC-8EAF-C3D2B2CF4105}</a:tableStyleId>
              </a:tblPr>
              <a:tblGrid>
                <a:gridCol w="5929475"/>
                <a:gridCol w="5893800"/>
              </a:tblGrid>
              <a:tr h="38840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ru-RU" sz="2000" u="none" cap="none" strike="noStrike"/>
                        <a:t>По программе высшего образования</a:t>
                      </a:r>
                      <a:endParaRPr b="1" sz="2000" u="none" cap="none" strike="noStrike"/>
                    </a:p>
                  </a:txBody>
                  <a:tcPr marT="45725" marB="45725" marR="91450" marL="91450" anchor="ctr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gradFill>
                      <a:gsLst>
                        <a:gs pos="0">
                          <a:srgbClr val="82898F"/>
                        </a:gs>
                        <a:gs pos="50000">
                          <a:srgbClr val="BCC7D0"/>
                        </a:gs>
                        <a:gs pos="100000">
                          <a:srgbClr val="E2EEF9"/>
                        </a:gs>
                      </a:gsLst>
                      <a:lin ang="18900000" scaled="0"/>
                    </a:gra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ru-RU" sz="2000" u="none" cap="none" strike="noStrike"/>
                        <a:t>По программе среднего </a:t>
                      </a:r>
                      <a:br>
                        <a:rPr b="1" lang="ru-RU" sz="2000" u="none" cap="none" strike="noStrike"/>
                      </a:br>
                      <a:r>
                        <a:rPr b="1" lang="ru-RU" sz="2000" u="none" cap="none" strike="noStrike"/>
                        <a:t>профессионального образования</a:t>
                      </a:r>
                      <a:endParaRPr b="1" sz="2000" u="none" cap="none" strike="noStrike"/>
                    </a:p>
                  </a:txBody>
                  <a:tcPr marT="45725" marB="45725" marR="91450" marL="91450" anchor="ctr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gradFill>
                      <a:gsLst>
                        <a:gs pos="0">
                          <a:srgbClr val="82898F"/>
                        </a:gs>
                        <a:gs pos="50000">
                          <a:srgbClr val="BCC7D0"/>
                        </a:gs>
                        <a:gs pos="100000">
                          <a:srgbClr val="E2EEF9"/>
                        </a:gs>
                      </a:gsLst>
                      <a:lin ang="18900000" scaled="0"/>
                    </a:gradFill>
                  </a:tcPr>
                </a:tc>
              </a:tr>
              <a:tr h="265750">
                <a:tc gridSpan="2"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Calibri"/>
                        <a:buNone/>
                      </a:pPr>
                      <a:r>
                        <a:rPr b="1" i="0" lang="ru-RU" sz="2000" u="none" cap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Определение годности кандидатов к поступлению по состоянию здоровья</a:t>
                      </a:r>
                      <a:endParaRPr/>
                    </a:p>
                  </a:txBody>
                  <a:tcPr marT="45725" marB="45725" marR="91450" marL="91450" anchor="ctr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gradFill>
                      <a:gsLst>
                        <a:gs pos="0">
                          <a:srgbClr val="B3F7FF"/>
                        </a:gs>
                        <a:gs pos="50000">
                          <a:srgbClr val="CFFAFF"/>
                        </a:gs>
                        <a:gs pos="100000">
                          <a:srgbClr val="E6FCFE"/>
                        </a:gs>
                      </a:gsLst>
                      <a:lin ang="16200000" scaled="0"/>
                    </a:gradFill>
                  </a:tcPr>
                </a:tc>
                <a:tc hMerge="1"/>
              </a:tr>
              <a:tr h="309950">
                <a:tc gridSpan="2"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Calibri"/>
                        <a:buNone/>
                      </a:pPr>
                      <a:r>
                        <a:rPr b="1" i="0" lang="ru-RU" sz="2000" u="none" cap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Определение категории профессиональной пригодности кандидатов</a:t>
                      </a:r>
                      <a:endParaRPr/>
                    </a:p>
                  </a:txBody>
                  <a:tcPr marT="45725" marB="45725" marR="91450" marL="91450" anchor="ctr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gradFill>
                      <a:gsLst>
                        <a:gs pos="0">
                          <a:srgbClr val="B3F7FF"/>
                        </a:gs>
                        <a:gs pos="50000">
                          <a:srgbClr val="CFFAFF"/>
                        </a:gs>
                        <a:gs pos="100000">
                          <a:srgbClr val="E6FCFE"/>
                        </a:gs>
                      </a:gsLst>
                      <a:lin ang="16200000" scaled="0"/>
                    </a:gradFill>
                  </a:tcPr>
                </a:tc>
                <a:tc hMerge="1"/>
              </a:tr>
              <a:tr h="309950">
                <a:tc gridSpan="2"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Calibri"/>
                        <a:buNone/>
                      </a:pPr>
                      <a:r>
                        <a:rPr b="1" i="0" lang="ru-RU" sz="2000" u="none" cap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Оценка уровня общеобразовательной подготовленности кандидатов </a:t>
                      </a:r>
                      <a:endParaRPr/>
                    </a:p>
                  </a:txBody>
                  <a:tcPr marT="45725" marB="45725" marR="91450" marL="91450" anchor="ctr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gradFill>
                      <a:gsLst>
                        <a:gs pos="0">
                          <a:srgbClr val="B3F7FF"/>
                        </a:gs>
                        <a:gs pos="50000">
                          <a:srgbClr val="CFFAFF"/>
                        </a:gs>
                        <a:gs pos="100000">
                          <a:srgbClr val="E6FCFE"/>
                        </a:gs>
                      </a:gsLst>
                      <a:lin ang="16200000" scaled="0"/>
                    </a:gradFill>
                  </a:tcPr>
                </a:tc>
                <a:tc hMerge="1"/>
              </a:tr>
              <a:tr h="309950">
                <a:tc gridSpan="2"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Calibri"/>
                        <a:buNone/>
                      </a:pPr>
                      <a:r>
                        <a:rPr b="1" i="0" lang="ru-RU" sz="2000" u="none" cap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Оценка уровня физической подготовленности кандидатов</a:t>
                      </a:r>
                      <a:endParaRPr/>
                    </a:p>
                  </a:txBody>
                  <a:tcPr marT="45725" marB="45725" marR="91450" marL="91450" anchor="ctr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gradFill>
                      <a:gsLst>
                        <a:gs pos="0">
                          <a:srgbClr val="B3F7FF"/>
                        </a:gs>
                        <a:gs pos="50000">
                          <a:srgbClr val="CFFAFF"/>
                        </a:gs>
                        <a:gs pos="100000">
                          <a:srgbClr val="E6FCFE"/>
                        </a:gs>
                      </a:gsLst>
                      <a:lin ang="16200000" scaled="0"/>
                    </a:gradFill>
                  </a:tcPr>
                </a:tc>
                <a:tc hMerge="1"/>
              </a:tr>
              <a:tr h="3099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Calibri"/>
                        <a:buNone/>
                      </a:pPr>
                      <a:r>
                        <a:rPr b="1" i="0" lang="ru-RU" sz="2000" u="none" cap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Оценка уровня профессиональной подготовленности кандидатов по результатам дополнительного вступительного испытания </a:t>
                      </a:r>
                      <a:endParaRPr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Calibri"/>
                        <a:buNone/>
                      </a:pPr>
                      <a:r>
                        <a:rPr b="1" i="0" lang="ru-RU" sz="2000" u="none" cap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(</a:t>
                      </a:r>
                      <a:r>
                        <a:rPr b="1" i="0" lang="ru-RU" sz="2000" u="none" cap="none" strike="noStrike">
                          <a:solidFill>
                            <a:srgbClr val="C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для поступающих по специальности 56.05.06</a:t>
                      </a:r>
                      <a:r>
                        <a:rPr b="1" i="0" lang="ru-RU" sz="2000" u="none" cap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)</a:t>
                      </a:r>
                      <a:endParaRPr/>
                    </a:p>
                  </a:txBody>
                  <a:tcPr marT="45725" marB="45725" marR="91450" marL="91450" anchor="ctr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gradFill>
                      <a:gsLst>
                        <a:gs pos="0">
                          <a:srgbClr val="B3F7FF"/>
                        </a:gs>
                        <a:gs pos="50000">
                          <a:srgbClr val="CFFAFF"/>
                        </a:gs>
                        <a:gs pos="100000">
                          <a:srgbClr val="E6FCFE"/>
                        </a:gs>
                      </a:gsLst>
                      <a:lin ang="16200000" scaled="0"/>
                    </a:gra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Calibri"/>
                        <a:buNone/>
                      </a:pPr>
                      <a:r>
                        <a:t/>
                      </a:r>
                      <a:endParaRPr b="1" i="0" sz="2000" u="none" cap="none" strike="noStrike">
                        <a:solidFill>
                          <a:srgbClr val="FF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 anchor="ctr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gradFill>
                      <a:gsLst>
                        <a:gs pos="0">
                          <a:srgbClr val="B3F7FF"/>
                        </a:gs>
                        <a:gs pos="50000">
                          <a:srgbClr val="CFFAFF"/>
                        </a:gs>
                        <a:gs pos="100000">
                          <a:srgbClr val="E6FCFE"/>
                        </a:gs>
                      </a:gsLst>
                      <a:lin ang="16200000" scaled="0"/>
                    </a:gradFill>
                  </a:tcPr>
                </a:tc>
              </a:tr>
            </a:tbl>
          </a:graphicData>
        </a:graphic>
      </p:graphicFrame>
      <p:sp>
        <p:nvSpPr>
          <p:cNvPr id="209" name="Google Shape;209;p22"/>
          <p:cNvSpPr/>
          <p:nvPr/>
        </p:nvSpPr>
        <p:spPr>
          <a:xfrm>
            <a:off x="184361" y="1159084"/>
            <a:ext cx="11823278" cy="824704"/>
          </a:xfrm>
          <a:prstGeom prst="roundRect">
            <a:avLst>
              <a:gd fmla="val 16667" name="adj"/>
            </a:avLst>
          </a:prstGeom>
          <a:gradFill>
            <a:gsLst>
              <a:gs pos="0">
                <a:srgbClr val="9CC2E5"/>
              </a:gs>
              <a:gs pos="50000">
                <a:srgbClr val="BBD6EE"/>
              </a:gs>
              <a:gs pos="100000">
                <a:schemeClr val="lt1"/>
              </a:gs>
            </a:gsLst>
            <a:lin ang="18900000" scaled="0"/>
          </a:gradFill>
          <a:ln cap="flat" cmpd="sng" w="28575">
            <a:solidFill>
              <a:srgbClr val="1E4E79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85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210" name="Google Shape;210;p22"/>
          <p:cNvSpPr txBox="1"/>
          <p:nvPr/>
        </p:nvSpPr>
        <p:spPr>
          <a:xfrm>
            <a:off x="184361" y="1169082"/>
            <a:ext cx="11823278" cy="769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442913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2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Профессиональный отбор кандидатов проводится в период </a:t>
            </a:r>
            <a:br>
              <a:rPr b="1" lang="ru-RU" sz="2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1" lang="ru-RU" sz="2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с 1 по 30 июля и включает:</a:t>
            </a:r>
            <a:endParaRPr b="1" sz="2200">
              <a:solidFill>
                <a:srgbClr val="C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214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p23"/>
          <p:cNvSpPr txBox="1"/>
          <p:nvPr/>
        </p:nvSpPr>
        <p:spPr>
          <a:xfrm>
            <a:off x="0" y="-15283"/>
            <a:ext cx="12192000" cy="86793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>
                <a:solidFill>
                  <a:srgbClr val="DDEAF6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Определение годности кандидатов к поступлению </a:t>
            </a:r>
            <a:br>
              <a:rPr lang="ru-RU" sz="2800">
                <a:solidFill>
                  <a:srgbClr val="DDEAF6"/>
                </a:solidFill>
                <a:latin typeface="Libre Franklin"/>
                <a:ea typeface="Libre Franklin"/>
                <a:cs typeface="Libre Franklin"/>
                <a:sym typeface="Libre Franklin"/>
              </a:rPr>
            </a:br>
            <a:r>
              <a:rPr lang="ru-RU" sz="2800">
                <a:solidFill>
                  <a:srgbClr val="DDEAF6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по состоянию здоровья</a:t>
            </a:r>
            <a:endParaRPr sz="2800">
              <a:solidFill>
                <a:srgbClr val="DDEAF6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pic>
        <p:nvPicPr>
          <p:cNvPr id="216" name="Google Shape;216;p2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1561221" y="6374441"/>
            <a:ext cx="509539" cy="444044"/>
          </a:xfrm>
          <a:prstGeom prst="rect">
            <a:avLst/>
          </a:prstGeom>
          <a:noFill/>
          <a:ln>
            <a:noFill/>
          </a:ln>
        </p:spPr>
      </p:pic>
      <p:sp>
        <p:nvSpPr>
          <p:cNvPr id="217" name="Google Shape;217;p23"/>
          <p:cNvSpPr txBox="1"/>
          <p:nvPr>
            <p:ph idx="12" type="sldNum"/>
          </p:nvPr>
        </p:nvSpPr>
        <p:spPr>
          <a:xfrm>
            <a:off x="11561220" y="6374442"/>
            <a:ext cx="509539" cy="4440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z="2000">
                <a:solidFill>
                  <a:srgbClr val="DDEAF6"/>
                </a:solidFill>
                <a:latin typeface="Bookman Old Style"/>
                <a:ea typeface="Bookman Old Style"/>
                <a:cs typeface="Bookman Old Style"/>
                <a:sym typeface="Bookman Old Style"/>
              </a:rPr>
              <a:t>‹#›</a:t>
            </a:fld>
            <a:endParaRPr sz="2000">
              <a:solidFill>
                <a:srgbClr val="DDEAF6"/>
              </a:solidFill>
              <a:latin typeface="Bookman Old Style"/>
              <a:ea typeface="Bookman Old Style"/>
              <a:cs typeface="Bookman Old Style"/>
              <a:sym typeface="Bookman Old Style"/>
            </a:endParaRPr>
          </a:p>
        </p:txBody>
      </p:sp>
      <p:sp>
        <p:nvSpPr>
          <p:cNvPr id="218" name="Google Shape;218;p23"/>
          <p:cNvSpPr/>
          <p:nvPr/>
        </p:nvSpPr>
        <p:spPr>
          <a:xfrm>
            <a:off x="332939" y="1113819"/>
            <a:ext cx="11644796" cy="824704"/>
          </a:xfrm>
          <a:prstGeom prst="roundRect">
            <a:avLst>
              <a:gd fmla="val 16667" name="adj"/>
            </a:avLst>
          </a:prstGeom>
          <a:gradFill>
            <a:gsLst>
              <a:gs pos="0">
                <a:srgbClr val="9CC2E5"/>
              </a:gs>
              <a:gs pos="50000">
                <a:srgbClr val="BBD6EE"/>
              </a:gs>
              <a:gs pos="100000">
                <a:schemeClr val="lt1"/>
              </a:gs>
            </a:gsLst>
            <a:lin ang="18900000" scaled="0"/>
          </a:gradFill>
          <a:ln cap="flat" cmpd="sng" w="28575">
            <a:solidFill>
              <a:srgbClr val="1E4E79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85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219" name="Google Shape;219;p23"/>
          <p:cNvSpPr txBox="1"/>
          <p:nvPr/>
        </p:nvSpPr>
        <p:spPr>
          <a:xfrm>
            <a:off x="400867" y="1150976"/>
            <a:ext cx="11495385" cy="769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442913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2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В училище кандидаты проходят </a:t>
            </a:r>
            <a:r>
              <a:rPr b="1" lang="ru-RU" sz="220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окончательное медицинское освидетельствовани</a:t>
            </a:r>
            <a:r>
              <a:rPr b="1" lang="ru-RU" sz="22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е</a:t>
            </a:r>
            <a:endParaRPr b="1" sz="2200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0" name="Google Shape;220;p23"/>
          <p:cNvSpPr/>
          <p:nvPr/>
        </p:nvSpPr>
        <p:spPr>
          <a:xfrm>
            <a:off x="332939" y="2162538"/>
            <a:ext cx="11644796" cy="824704"/>
          </a:xfrm>
          <a:prstGeom prst="roundRect">
            <a:avLst>
              <a:gd fmla="val 16667" name="adj"/>
            </a:avLst>
          </a:prstGeom>
          <a:gradFill>
            <a:gsLst>
              <a:gs pos="0">
                <a:srgbClr val="9CC2E5"/>
              </a:gs>
              <a:gs pos="50000">
                <a:srgbClr val="BBD6EE"/>
              </a:gs>
              <a:gs pos="100000">
                <a:schemeClr val="lt1"/>
              </a:gs>
            </a:gsLst>
            <a:lin ang="18900000" scaled="0"/>
          </a:gradFill>
          <a:ln cap="flat" cmpd="sng" w="28575">
            <a:solidFill>
              <a:srgbClr val="1E4E79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85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221" name="Google Shape;221;p23"/>
          <p:cNvSpPr txBox="1"/>
          <p:nvPr/>
        </p:nvSpPr>
        <p:spPr>
          <a:xfrm>
            <a:off x="400867" y="2199695"/>
            <a:ext cx="11495385" cy="769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442913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2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Прохождение предварительного медицинского освидетельствования возлагается на военные комиссариаты (воинские части)</a:t>
            </a:r>
            <a:endParaRPr b="1" sz="2200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22" name="Google Shape;222;p23"/>
          <p:cNvGrpSpPr/>
          <p:nvPr/>
        </p:nvGrpSpPr>
        <p:grpSpPr>
          <a:xfrm>
            <a:off x="346549" y="3091677"/>
            <a:ext cx="2511822" cy="3082295"/>
            <a:chOff x="658689" y="188956"/>
            <a:chExt cx="840816" cy="1040371"/>
          </a:xfrm>
        </p:grpSpPr>
        <p:pic>
          <p:nvPicPr>
            <p:cNvPr id="223" name="Google Shape;223;p23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658689" y="188956"/>
              <a:ext cx="840816" cy="1040371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24" name="Google Shape;224;p23"/>
            <p:cNvSpPr/>
            <p:nvPr/>
          </p:nvSpPr>
          <p:spPr>
            <a:xfrm>
              <a:off x="722128" y="204975"/>
              <a:ext cx="745581" cy="9867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0800" lIns="18000" spcFirstLastPara="1" rIns="18000" wrap="square" tIns="108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1000">
                <a:solidFill>
                  <a:srgbClr val="FFCC66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1000">
                <a:solidFill>
                  <a:srgbClr val="FFCC66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ru-RU" sz="1000">
                  <a:solidFill>
                    <a:srgbClr val="FFCC66"/>
                  </a:solidFill>
                  <a:latin typeface="Arial"/>
                  <a:ea typeface="Arial"/>
                  <a:cs typeface="Arial"/>
                  <a:sym typeface="Arial"/>
                </a:rPr>
                <a:t>Постановление правительства Российской Федерации</a:t>
              </a:r>
              <a:br>
                <a:rPr b="1" lang="ru-RU" sz="1000">
                  <a:solidFill>
                    <a:srgbClr val="FFCC66"/>
                  </a:solidFill>
                  <a:latin typeface="Arial"/>
                  <a:ea typeface="Arial"/>
                  <a:cs typeface="Arial"/>
                  <a:sym typeface="Arial"/>
                </a:rPr>
              </a:br>
              <a:r>
                <a:rPr b="1" lang="ru-RU" sz="1000">
                  <a:solidFill>
                    <a:srgbClr val="FFCC66"/>
                  </a:solidFill>
                  <a:latin typeface="Arial"/>
                  <a:ea typeface="Arial"/>
                  <a:cs typeface="Arial"/>
                  <a:sym typeface="Arial"/>
                </a:rPr>
                <a:t>от 4 июля 2013 г. </a:t>
              </a:r>
              <a:endParaRPr/>
            </a:p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ru-RU" sz="1000">
                  <a:solidFill>
                    <a:srgbClr val="FFCC66"/>
                  </a:solidFill>
                  <a:latin typeface="Arial"/>
                  <a:ea typeface="Arial"/>
                  <a:cs typeface="Arial"/>
                  <a:sym typeface="Arial"/>
                </a:rPr>
                <a:t>№ 565</a:t>
              </a:r>
              <a:endParaRPr/>
            </a:p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1000">
                <a:solidFill>
                  <a:srgbClr val="FFCC66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1000">
                <a:solidFill>
                  <a:srgbClr val="FFCC66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1000">
                <a:solidFill>
                  <a:srgbClr val="FFCC66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ru-RU" sz="1000">
                  <a:solidFill>
                    <a:srgbClr val="FFCC66"/>
                  </a:solidFill>
                  <a:latin typeface="Arial"/>
                  <a:ea typeface="Arial"/>
                  <a:cs typeface="Arial"/>
                  <a:sym typeface="Arial"/>
                </a:rPr>
                <a:t>«Об утверждении Положения </a:t>
              </a:r>
              <a:br>
                <a:rPr b="1" lang="ru-RU" sz="1000">
                  <a:solidFill>
                    <a:srgbClr val="FFCC66"/>
                  </a:solidFill>
                  <a:latin typeface="Arial"/>
                  <a:ea typeface="Arial"/>
                  <a:cs typeface="Arial"/>
                  <a:sym typeface="Arial"/>
                </a:rPr>
              </a:br>
              <a:r>
                <a:rPr b="1" lang="ru-RU" sz="1000">
                  <a:solidFill>
                    <a:srgbClr val="FFCC66"/>
                  </a:solidFill>
                  <a:latin typeface="Arial"/>
                  <a:ea typeface="Arial"/>
                  <a:cs typeface="Arial"/>
                  <a:sym typeface="Arial"/>
                </a:rPr>
                <a:t>о военно-врачебной экспертизе»</a:t>
              </a:r>
              <a:endParaRPr/>
            </a:p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1000">
                <a:solidFill>
                  <a:srgbClr val="FFCC66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1000">
                <a:solidFill>
                  <a:srgbClr val="FFCC66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1000">
                <a:solidFill>
                  <a:srgbClr val="FFCC66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1000">
                <a:solidFill>
                  <a:srgbClr val="FFCC66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1000">
                <a:solidFill>
                  <a:srgbClr val="FFCC66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ru-RU" sz="1000">
                  <a:solidFill>
                    <a:srgbClr val="FFCC66"/>
                  </a:solidFill>
                  <a:latin typeface="Arial"/>
                  <a:ea typeface="Arial"/>
                  <a:cs typeface="Arial"/>
                  <a:sym typeface="Arial"/>
                </a:rPr>
                <a:t>2013 г.</a:t>
              </a:r>
              <a:endParaRPr/>
            </a:p>
          </p:txBody>
        </p:sp>
      </p:grpSp>
      <p:grpSp>
        <p:nvGrpSpPr>
          <p:cNvPr id="225" name="Google Shape;225;p23"/>
          <p:cNvGrpSpPr/>
          <p:nvPr/>
        </p:nvGrpSpPr>
        <p:grpSpPr>
          <a:xfrm>
            <a:off x="3224053" y="3123688"/>
            <a:ext cx="2511822" cy="3082295"/>
            <a:chOff x="658689" y="188956"/>
            <a:chExt cx="840816" cy="1040371"/>
          </a:xfrm>
        </p:grpSpPr>
        <p:pic>
          <p:nvPicPr>
            <p:cNvPr id="226" name="Google Shape;226;p23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658689" y="188956"/>
              <a:ext cx="840816" cy="1040371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27" name="Google Shape;227;p23"/>
            <p:cNvSpPr/>
            <p:nvPr/>
          </p:nvSpPr>
          <p:spPr>
            <a:xfrm>
              <a:off x="722128" y="229423"/>
              <a:ext cx="745581" cy="9867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0800" lIns="18000" spcFirstLastPara="1" rIns="18000" wrap="square" tIns="108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1000">
                <a:solidFill>
                  <a:srgbClr val="FFCC66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1000">
                <a:solidFill>
                  <a:srgbClr val="FFCC66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ru-RU" sz="1000">
                  <a:solidFill>
                    <a:srgbClr val="FFCC66"/>
                  </a:solidFill>
                  <a:latin typeface="Arial"/>
                  <a:ea typeface="Arial"/>
                  <a:cs typeface="Arial"/>
                  <a:sym typeface="Arial"/>
                </a:rPr>
                <a:t>Приказ Министра обороны Российской Федерации</a:t>
              </a:r>
              <a:br>
                <a:rPr b="1" lang="ru-RU" sz="1000">
                  <a:solidFill>
                    <a:srgbClr val="FFCC66"/>
                  </a:solidFill>
                  <a:latin typeface="Arial"/>
                  <a:ea typeface="Arial"/>
                  <a:cs typeface="Arial"/>
                  <a:sym typeface="Arial"/>
                </a:rPr>
              </a:br>
              <a:r>
                <a:rPr b="1" lang="ru-RU" sz="1000">
                  <a:solidFill>
                    <a:srgbClr val="FFCC66"/>
                  </a:solidFill>
                  <a:latin typeface="Arial"/>
                  <a:ea typeface="Arial"/>
                  <a:cs typeface="Arial"/>
                  <a:sym typeface="Arial"/>
                </a:rPr>
                <a:t>от 20 октября 2014 г. </a:t>
              </a:r>
              <a:endParaRPr/>
            </a:p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ru-RU" sz="1000">
                  <a:solidFill>
                    <a:srgbClr val="FFCC66"/>
                  </a:solidFill>
                  <a:latin typeface="Arial"/>
                  <a:ea typeface="Arial"/>
                  <a:cs typeface="Arial"/>
                  <a:sym typeface="Arial"/>
                </a:rPr>
                <a:t>№ 770</a:t>
              </a:r>
              <a:endParaRPr/>
            </a:p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1000">
                <a:solidFill>
                  <a:srgbClr val="FFCC66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1000">
                <a:solidFill>
                  <a:srgbClr val="FFCC66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ru-RU" sz="1000">
                  <a:solidFill>
                    <a:srgbClr val="FFCC66"/>
                  </a:solidFill>
                  <a:latin typeface="Arial"/>
                  <a:ea typeface="Arial"/>
                  <a:cs typeface="Arial"/>
                  <a:sym typeface="Arial"/>
                </a:rPr>
                <a:t>«О мерах по реализации в Вооруженных Силах Российской Федерации правовых актов по вопросам проведения военно-врачебной экспертизы»</a:t>
              </a:r>
              <a:endParaRPr/>
            </a:p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1000">
                <a:solidFill>
                  <a:srgbClr val="FFCC66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1000">
                <a:solidFill>
                  <a:srgbClr val="FFCC66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ru-RU" sz="1000">
                  <a:solidFill>
                    <a:srgbClr val="FFCC66"/>
                  </a:solidFill>
                  <a:latin typeface="Arial"/>
                  <a:ea typeface="Arial"/>
                  <a:cs typeface="Arial"/>
                  <a:sym typeface="Arial"/>
                </a:rPr>
                <a:t>2014 г.</a:t>
              </a:r>
              <a:endParaRPr/>
            </a:p>
          </p:txBody>
        </p:sp>
      </p:grpSp>
      <p:pic>
        <p:nvPicPr>
          <p:cNvPr id="228" name="Google Shape;228;p23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4279492" y="3303890"/>
            <a:ext cx="605219" cy="420865"/>
          </a:xfrm>
          <a:prstGeom prst="rect">
            <a:avLst/>
          </a:prstGeom>
          <a:noFill/>
          <a:ln>
            <a:noFill/>
          </a:ln>
        </p:spPr>
      </p:pic>
      <p:sp>
        <p:nvSpPr>
          <p:cNvPr id="229" name="Google Shape;229;p23"/>
          <p:cNvSpPr/>
          <p:nvPr/>
        </p:nvSpPr>
        <p:spPr>
          <a:xfrm>
            <a:off x="5871667" y="3541246"/>
            <a:ext cx="6024585" cy="2119137"/>
          </a:xfrm>
          <a:prstGeom prst="roundRect">
            <a:avLst>
              <a:gd fmla="val 16667" name="adj"/>
            </a:avLst>
          </a:prstGeom>
          <a:gradFill>
            <a:gsLst>
              <a:gs pos="0">
                <a:srgbClr val="9CC2E5"/>
              </a:gs>
              <a:gs pos="50000">
                <a:srgbClr val="BBD6EE"/>
              </a:gs>
              <a:gs pos="100000">
                <a:schemeClr val="lt1"/>
              </a:gs>
            </a:gsLst>
            <a:lin ang="18900000" scaled="0"/>
          </a:gradFill>
          <a:ln cap="flat" cmpd="sng" w="28575">
            <a:solidFill>
              <a:srgbClr val="1E4E79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85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230" name="Google Shape;230;p23"/>
          <p:cNvSpPr txBox="1"/>
          <p:nvPr/>
        </p:nvSpPr>
        <p:spPr>
          <a:xfrm>
            <a:off x="5942086" y="3732395"/>
            <a:ext cx="5883746" cy="17851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442913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2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Документы кандидатов, признанных </a:t>
            </a:r>
            <a:r>
              <a:rPr b="1" lang="ru-RU" sz="220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не годными к поступлению </a:t>
            </a:r>
            <a:br>
              <a:rPr b="1" lang="ru-RU" sz="2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1" lang="ru-RU" sz="2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при прохождении предварительного медицинского освидетельствования, в училище не направляются.</a:t>
            </a:r>
            <a:endParaRPr b="1" sz="2200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234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Google Shape;235;p24"/>
          <p:cNvSpPr txBox="1"/>
          <p:nvPr/>
        </p:nvSpPr>
        <p:spPr>
          <a:xfrm>
            <a:off x="0" y="156724"/>
            <a:ext cx="12192000" cy="4801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>
                <a:solidFill>
                  <a:srgbClr val="DDEAF6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Определение категории профессиональной пригодности</a:t>
            </a:r>
            <a:endParaRPr sz="2800">
              <a:solidFill>
                <a:srgbClr val="DDEAF6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pic>
        <p:nvPicPr>
          <p:cNvPr id="236" name="Google Shape;236;p2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1561221" y="6374441"/>
            <a:ext cx="509539" cy="444044"/>
          </a:xfrm>
          <a:prstGeom prst="rect">
            <a:avLst/>
          </a:prstGeom>
          <a:noFill/>
          <a:ln>
            <a:noFill/>
          </a:ln>
        </p:spPr>
      </p:pic>
      <p:sp>
        <p:nvSpPr>
          <p:cNvPr id="237" name="Google Shape;237;p24"/>
          <p:cNvSpPr txBox="1"/>
          <p:nvPr>
            <p:ph idx="12" type="sldNum"/>
          </p:nvPr>
        </p:nvSpPr>
        <p:spPr>
          <a:xfrm>
            <a:off x="11561220" y="6374442"/>
            <a:ext cx="509539" cy="4440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z="2000">
                <a:solidFill>
                  <a:srgbClr val="DDEAF6"/>
                </a:solidFill>
                <a:latin typeface="Bookman Old Style"/>
                <a:ea typeface="Bookman Old Style"/>
                <a:cs typeface="Bookman Old Style"/>
                <a:sym typeface="Bookman Old Style"/>
              </a:rPr>
              <a:t>‹#›</a:t>
            </a:fld>
            <a:endParaRPr sz="2000">
              <a:solidFill>
                <a:srgbClr val="DDEAF6"/>
              </a:solidFill>
              <a:latin typeface="Bookman Old Style"/>
              <a:ea typeface="Bookman Old Style"/>
              <a:cs typeface="Bookman Old Style"/>
              <a:sym typeface="Bookman Old Style"/>
            </a:endParaRPr>
          </a:p>
        </p:txBody>
      </p:sp>
      <p:grpSp>
        <p:nvGrpSpPr>
          <p:cNvPr id="238" name="Google Shape;238;p24"/>
          <p:cNvGrpSpPr/>
          <p:nvPr/>
        </p:nvGrpSpPr>
        <p:grpSpPr>
          <a:xfrm>
            <a:off x="9272190" y="1029966"/>
            <a:ext cx="2751746" cy="3376710"/>
            <a:chOff x="658689" y="170525"/>
            <a:chExt cx="840816" cy="1040371"/>
          </a:xfrm>
        </p:grpSpPr>
        <p:pic>
          <p:nvPicPr>
            <p:cNvPr id="239" name="Google Shape;239;p24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658689" y="170525"/>
              <a:ext cx="840816" cy="1040371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40" name="Google Shape;240;p24"/>
            <p:cNvSpPr/>
            <p:nvPr/>
          </p:nvSpPr>
          <p:spPr>
            <a:xfrm>
              <a:off x="722128" y="210992"/>
              <a:ext cx="745581" cy="9867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0800" lIns="18000" spcFirstLastPara="1" rIns="18000" wrap="square" tIns="108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1000">
                <a:solidFill>
                  <a:srgbClr val="FFCC66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1000">
                <a:solidFill>
                  <a:srgbClr val="FFCC66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ru-RU" sz="1000">
                  <a:solidFill>
                    <a:srgbClr val="FFCC66"/>
                  </a:solidFill>
                  <a:latin typeface="Arial"/>
                  <a:ea typeface="Arial"/>
                  <a:cs typeface="Arial"/>
                  <a:sym typeface="Arial"/>
                </a:rPr>
                <a:t>Приказ Министра обороны Российской Федерации</a:t>
              </a:r>
              <a:br>
                <a:rPr b="1" lang="ru-RU" sz="1000">
                  <a:solidFill>
                    <a:srgbClr val="FFCC66"/>
                  </a:solidFill>
                  <a:latin typeface="Arial"/>
                  <a:ea typeface="Arial"/>
                  <a:cs typeface="Arial"/>
                  <a:sym typeface="Arial"/>
                </a:rPr>
              </a:br>
              <a:r>
                <a:rPr b="1" lang="ru-RU" sz="1000">
                  <a:solidFill>
                    <a:srgbClr val="FFCC66"/>
                  </a:solidFill>
                  <a:latin typeface="Arial"/>
                  <a:ea typeface="Arial"/>
                  <a:cs typeface="Arial"/>
                  <a:sym typeface="Arial"/>
                </a:rPr>
                <a:t>от 31 октября 2019 г. </a:t>
              </a:r>
              <a:endParaRPr/>
            </a:p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ru-RU" sz="1000">
                  <a:solidFill>
                    <a:srgbClr val="FFCC66"/>
                  </a:solidFill>
                  <a:latin typeface="Arial"/>
                  <a:ea typeface="Arial"/>
                  <a:cs typeface="Arial"/>
                  <a:sym typeface="Arial"/>
                </a:rPr>
                <a:t>№ 640</a:t>
              </a:r>
              <a:endParaRPr/>
            </a:p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1000">
                <a:solidFill>
                  <a:srgbClr val="FFCC66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ru-RU" sz="1000">
                  <a:solidFill>
                    <a:srgbClr val="FFCC66"/>
                  </a:solidFill>
                  <a:latin typeface="Arial"/>
                  <a:ea typeface="Arial"/>
                  <a:cs typeface="Arial"/>
                  <a:sym typeface="Arial"/>
                </a:rPr>
                <a:t>«Об утверждении Инструкции </a:t>
              </a:r>
              <a:br>
                <a:rPr b="1" lang="ru-RU" sz="1000">
                  <a:solidFill>
                    <a:srgbClr val="FFCC66"/>
                  </a:solidFill>
                  <a:latin typeface="Arial"/>
                  <a:ea typeface="Arial"/>
                  <a:cs typeface="Arial"/>
                  <a:sym typeface="Arial"/>
                </a:rPr>
              </a:br>
              <a:r>
                <a:rPr b="1" lang="ru-RU" sz="1000">
                  <a:solidFill>
                    <a:srgbClr val="FFCC66"/>
                  </a:solidFill>
                  <a:latin typeface="Arial"/>
                  <a:ea typeface="Arial"/>
                  <a:cs typeface="Arial"/>
                  <a:sym typeface="Arial"/>
                </a:rPr>
                <a:t>об организации и проведении профессионального </a:t>
              </a:r>
              <a:br>
                <a:rPr b="1" lang="ru-RU" sz="1000">
                  <a:solidFill>
                    <a:srgbClr val="FFCC66"/>
                  </a:solidFill>
                  <a:latin typeface="Arial"/>
                  <a:ea typeface="Arial"/>
                  <a:cs typeface="Arial"/>
                  <a:sym typeface="Arial"/>
                </a:rPr>
              </a:br>
              <a:r>
                <a:rPr b="1" lang="ru-RU" sz="1000">
                  <a:solidFill>
                    <a:srgbClr val="FFCC66"/>
                  </a:solidFill>
                  <a:latin typeface="Arial"/>
                  <a:ea typeface="Arial"/>
                  <a:cs typeface="Arial"/>
                  <a:sym typeface="Arial"/>
                </a:rPr>
                <a:t>психологического отбора </a:t>
              </a:r>
              <a:br>
                <a:rPr b="1" lang="ru-RU" sz="1000">
                  <a:solidFill>
                    <a:srgbClr val="FFCC66"/>
                  </a:solidFill>
                  <a:latin typeface="Arial"/>
                  <a:ea typeface="Arial"/>
                  <a:cs typeface="Arial"/>
                  <a:sym typeface="Arial"/>
                </a:rPr>
              </a:br>
              <a:r>
                <a:rPr b="1" lang="ru-RU" sz="1000">
                  <a:solidFill>
                    <a:srgbClr val="FFCC66"/>
                  </a:solidFill>
                  <a:latin typeface="Arial"/>
                  <a:ea typeface="Arial"/>
                  <a:cs typeface="Arial"/>
                  <a:sym typeface="Arial"/>
                </a:rPr>
                <a:t>в Вооруженных Силах </a:t>
              </a:r>
              <a:br>
                <a:rPr b="1" lang="ru-RU" sz="1000">
                  <a:solidFill>
                    <a:srgbClr val="FFCC66"/>
                  </a:solidFill>
                  <a:latin typeface="Arial"/>
                  <a:ea typeface="Arial"/>
                  <a:cs typeface="Arial"/>
                  <a:sym typeface="Arial"/>
                </a:rPr>
              </a:br>
              <a:r>
                <a:rPr b="1" lang="ru-RU" sz="1000">
                  <a:solidFill>
                    <a:srgbClr val="FFCC66"/>
                  </a:solidFill>
                  <a:latin typeface="Arial"/>
                  <a:ea typeface="Arial"/>
                  <a:cs typeface="Arial"/>
                  <a:sym typeface="Arial"/>
                </a:rPr>
                <a:t>Российской Федерации»</a:t>
              </a:r>
              <a:endParaRPr b="1" sz="1000">
                <a:solidFill>
                  <a:srgbClr val="FFCC66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1000">
                <a:solidFill>
                  <a:srgbClr val="FFCC66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1000">
                <a:solidFill>
                  <a:srgbClr val="FFCC66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ru-RU" sz="1000">
                  <a:solidFill>
                    <a:srgbClr val="FFCC66"/>
                  </a:solidFill>
                  <a:latin typeface="Arial"/>
                  <a:ea typeface="Arial"/>
                  <a:cs typeface="Arial"/>
                  <a:sym typeface="Arial"/>
                </a:rPr>
                <a:t>2019 г.</a:t>
              </a:r>
              <a:endParaRPr/>
            </a:p>
          </p:txBody>
        </p:sp>
      </p:grpSp>
      <p:sp>
        <p:nvSpPr>
          <p:cNvPr id="241" name="Google Shape;241;p24"/>
          <p:cNvSpPr/>
          <p:nvPr/>
        </p:nvSpPr>
        <p:spPr>
          <a:xfrm>
            <a:off x="133351" y="995783"/>
            <a:ext cx="8957866" cy="1191938"/>
          </a:xfrm>
          <a:prstGeom prst="roundRect">
            <a:avLst>
              <a:gd fmla="val 16667" name="adj"/>
            </a:avLst>
          </a:prstGeom>
          <a:gradFill>
            <a:gsLst>
              <a:gs pos="0">
                <a:srgbClr val="9CC2E5"/>
              </a:gs>
              <a:gs pos="50000">
                <a:srgbClr val="BBD6EE"/>
              </a:gs>
              <a:gs pos="100000">
                <a:schemeClr val="lt1"/>
              </a:gs>
            </a:gsLst>
            <a:lin ang="18900000" scaled="0"/>
          </a:gradFill>
          <a:ln cap="flat" cmpd="sng" w="28575">
            <a:solidFill>
              <a:srgbClr val="1E4E79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85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242" name="Google Shape;242;p24"/>
          <p:cNvSpPr txBox="1"/>
          <p:nvPr/>
        </p:nvSpPr>
        <p:spPr>
          <a:xfrm>
            <a:off x="375925" y="1091547"/>
            <a:ext cx="8537339" cy="10156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447675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Осуществляется с использованием методов:</a:t>
            </a:r>
            <a:endParaRPr/>
          </a:p>
          <a:p>
            <a:pPr indent="447675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социально-психологического изучения;</a:t>
            </a:r>
            <a:endParaRPr/>
          </a:p>
          <a:p>
            <a:pPr indent="447675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психологического обследования.</a:t>
            </a:r>
            <a:endParaRPr b="1" sz="2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43" name="Google Shape;243;p24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574420" y="1474731"/>
            <a:ext cx="267550" cy="266385"/>
          </a:xfrm>
          <a:prstGeom prst="rect">
            <a:avLst/>
          </a:prstGeom>
          <a:noFill/>
          <a:ln>
            <a:noFill/>
          </a:ln>
        </p:spPr>
      </p:pic>
      <p:pic>
        <p:nvPicPr>
          <p:cNvPr id="244" name="Google Shape;244;p24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574420" y="1752161"/>
            <a:ext cx="267550" cy="266385"/>
          </a:xfrm>
          <a:prstGeom prst="rect">
            <a:avLst/>
          </a:prstGeom>
          <a:noFill/>
          <a:ln>
            <a:noFill/>
          </a:ln>
        </p:spPr>
      </p:pic>
      <p:sp>
        <p:nvSpPr>
          <p:cNvPr id="245" name="Google Shape;245;p24"/>
          <p:cNvSpPr/>
          <p:nvPr/>
        </p:nvSpPr>
        <p:spPr>
          <a:xfrm>
            <a:off x="133351" y="2274939"/>
            <a:ext cx="8957866" cy="2107240"/>
          </a:xfrm>
          <a:prstGeom prst="roundRect">
            <a:avLst>
              <a:gd fmla="val 16667" name="adj"/>
            </a:avLst>
          </a:prstGeom>
          <a:gradFill>
            <a:gsLst>
              <a:gs pos="0">
                <a:srgbClr val="9CC2E5"/>
              </a:gs>
              <a:gs pos="50000">
                <a:srgbClr val="BBD6EE"/>
              </a:gs>
              <a:gs pos="100000">
                <a:schemeClr val="lt1"/>
              </a:gs>
            </a:gsLst>
            <a:lin ang="18900000" scaled="0"/>
          </a:gradFill>
          <a:ln cap="flat" cmpd="sng" w="28575">
            <a:solidFill>
              <a:srgbClr val="1E4E79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85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246" name="Google Shape;246;p24"/>
          <p:cNvSpPr txBox="1"/>
          <p:nvPr/>
        </p:nvSpPr>
        <p:spPr>
          <a:xfrm>
            <a:off x="375926" y="2362157"/>
            <a:ext cx="8537338" cy="19389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447675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Выносимые заключения о профессиональной пригодности (категории профессиональной пригодности):</a:t>
            </a:r>
            <a:endParaRPr/>
          </a:p>
          <a:p>
            <a:pPr indent="447675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«</a:t>
            </a:r>
            <a:r>
              <a:rPr b="1" lang="ru-RU" sz="2000">
                <a:solidFill>
                  <a:srgbClr val="00B050"/>
                </a:solidFill>
                <a:latin typeface="Arial"/>
                <a:ea typeface="Arial"/>
                <a:cs typeface="Arial"/>
                <a:sym typeface="Arial"/>
              </a:rPr>
              <a:t>рекомендуется в первую очередь</a:t>
            </a:r>
            <a:r>
              <a:rPr b="1" lang="ru-RU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» - </a:t>
            </a:r>
            <a:r>
              <a:rPr b="1" lang="ru-RU" sz="2000">
                <a:solidFill>
                  <a:srgbClr val="00B050"/>
                </a:solidFill>
                <a:latin typeface="Arial"/>
                <a:ea typeface="Arial"/>
                <a:cs typeface="Arial"/>
                <a:sym typeface="Arial"/>
              </a:rPr>
              <a:t>I категория</a:t>
            </a:r>
            <a:r>
              <a:rPr b="1" lang="ru-RU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;</a:t>
            </a:r>
            <a:endParaRPr/>
          </a:p>
          <a:p>
            <a:pPr indent="447675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«рекомендуется во вторую очередь» - II категория;</a:t>
            </a:r>
            <a:endParaRPr/>
          </a:p>
          <a:p>
            <a:pPr indent="447675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«рекомендуется условно» - III категория;</a:t>
            </a:r>
            <a:endParaRPr/>
          </a:p>
          <a:p>
            <a:pPr indent="447675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«</a:t>
            </a:r>
            <a:r>
              <a:rPr b="1" lang="ru-RU" sz="200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не рекомендуется</a:t>
            </a:r>
            <a:r>
              <a:rPr b="1" lang="ru-RU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» - </a:t>
            </a:r>
            <a:r>
              <a:rPr b="1" lang="ru-RU" sz="200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IV категория</a:t>
            </a:r>
            <a:endParaRPr b="1" sz="2000">
              <a:solidFill>
                <a:srgbClr val="C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47" name="Google Shape;247;p24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574420" y="3047643"/>
            <a:ext cx="267550" cy="266385"/>
          </a:xfrm>
          <a:prstGeom prst="rect">
            <a:avLst/>
          </a:prstGeom>
          <a:noFill/>
          <a:ln>
            <a:noFill/>
          </a:ln>
        </p:spPr>
      </p:pic>
      <p:pic>
        <p:nvPicPr>
          <p:cNvPr id="248" name="Google Shape;248;p24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574420" y="3338452"/>
            <a:ext cx="267550" cy="266385"/>
          </a:xfrm>
          <a:prstGeom prst="rect">
            <a:avLst/>
          </a:prstGeom>
          <a:noFill/>
          <a:ln>
            <a:noFill/>
          </a:ln>
        </p:spPr>
      </p:pic>
      <p:pic>
        <p:nvPicPr>
          <p:cNvPr id="249" name="Google Shape;249;p24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574420" y="3646353"/>
            <a:ext cx="267550" cy="266385"/>
          </a:xfrm>
          <a:prstGeom prst="rect">
            <a:avLst/>
          </a:prstGeom>
          <a:noFill/>
          <a:ln>
            <a:noFill/>
          </a:ln>
        </p:spPr>
      </p:pic>
      <p:pic>
        <p:nvPicPr>
          <p:cNvPr id="250" name="Google Shape;250;p24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574420" y="3965492"/>
            <a:ext cx="267550" cy="266385"/>
          </a:xfrm>
          <a:prstGeom prst="rect">
            <a:avLst/>
          </a:prstGeom>
          <a:noFill/>
          <a:ln>
            <a:noFill/>
          </a:ln>
        </p:spPr>
      </p:pic>
      <p:sp>
        <p:nvSpPr>
          <p:cNvPr id="251" name="Google Shape;251;p24"/>
          <p:cNvSpPr/>
          <p:nvPr/>
        </p:nvSpPr>
        <p:spPr>
          <a:xfrm>
            <a:off x="165660" y="4460851"/>
            <a:ext cx="11858275" cy="857131"/>
          </a:xfrm>
          <a:prstGeom prst="roundRect">
            <a:avLst>
              <a:gd fmla="val 16667" name="adj"/>
            </a:avLst>
          </a:prstGeom>
          <a:gradFill>
            <a:gsLst>
              <a:gs pos="0">
                <a:srgbClr val="9CC2E5"/>
              </a:gs>
              <a:gs pos="50000">
                <a:srgbClr val="BBD6EE"/>
              </a:gs>
              <a:gs pos="100000">
                <a:schemeClr val="lt1"/>
              </a:gs>
            </a:gsLst>
            <a:lin ang="18900000" scaled="0"/>
          </a:gradFill>
          <a:ln cap="flat" cmpd="sng" w="28575">
            <a:solidFill>
              <a:srgbClr val="1E4E79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85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252" name="Google Shape;252;p24"/>
          <p:cNvSpPr txBox="1"/>
          <p:nvPr/>
        </p:nvSpPr>
        <p:spPr>
          <a:xfrm>
            <a:off x="375925" y="4534195"/>
            <a:ext cx="11543952" cy="7078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447675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В целях выявления факторов риска в отношении кандидатов с их письменного согласия может проводиться опрос с использованием полиграфа</a:t>
            </a:r>
            <a:endParaRPr/>
          </a:p>
        </p:txBody>
      </p:sp>
      <p:sp>
        <p:nvSpPr>
          <p:cNvPr id="253" name="Google Shape;253;p24"/>
          <p:cNvSpPr/>
          <p:nvPr/>
        </p:nvSpPr>
        <p:spPr>
          <a:xfrm>
            <a:off x="165660" y="5388559"/>
            <a:ext cx="11858275" cy="857131"/>
          </a:xfrm>
          <a:prstGeom prst="roundRect">
            <a:avLst>
              <a:gd fmla="val 16667" name="adj"/>
            </a:avLst>
          </a:prstGeom>
          <a:gradFill>
            <a:gsLst>
              <a:gs pos="0">
                <a:srgbClr val="9CC2E5"/>
              </a:gs>
              <a:gs pos="50000">
                <a:srgbClr val="BBD6EE"/>
              </a:gs>
              <a:gs pos="100000">
                <a:schemeClr val="lt1"/>
              </a:gs>
            </a:gsLst>
            <a:lin ang="18900000" scaled="0"/>
          </a:gradFill>
          <a:ln cap="flat" cmpd="sng" w="28575">
            <a:solidFill>
              <a:srgbClr val="1E4E79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85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254" name="Google Shape;254;p24"/>
          <p:cNvSpPr txBox="1"/>
          <p:nvPr/>
        </p:nvSpPr>
        <p:spPr>
          <a:xfrm>
            <a:off x="375925" y="5461903"/>
            <a:ext cx="11543952" cy="7078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447675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Кандидаты, отнесенные к </a:t>
            </a:r>
            <a:r>
              <a:rPr b="1" lang="ru-RU" sz="200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IV категории профессиональной пригодности</a:t>
            </a:r>
            <a:r>
              <a:rPr b="1" lang="ru-RU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br>
              <a:rPr b="1" lang="ru-RU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1" lang="ru-RU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к дальнейшему участию в конкурсе </a:t>
            </a:r>
            <a:r>
              <a:rPr b="1" lang="ru-RU" sz="200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не допускаются</a:t>
            </a:r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258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Google Shape;259;p25"/>
          <p:cNvSpPr txBox="1"/>
          <p:nvPr/>
        </p:nvSpPr>
        <p:spPr>
          <a:xfrm>
            <a:off x="0" y="156724"/>
            <a:ext cx="12192000" cy="4801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>
                <a:solidFill>
                  <a:srgbClr val="DDEAF6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Оценка уровня общеобразовательной подготовленности</a:t>
            </a:r>
            <a:endParaRPr sz="2800">
              <a:solidFill>
                <a:srgbClr val="DDEAF6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pic>
        <p:nvPicPr>
          <p:cNvPr id="260" name="Google Shape;260;p2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1561221" y="6374441"/>
            <a:ext cx="509539" cy="444044"/>
          </a:xfrm>
          <a:prstGeom prst="rect">
            <a:avLst/>
          </a:prstGeom>
          <a:noFill/>
          <a:ln>
            <a:noFill/>
          </a:ln>
        </p:spPr>
      </p:pic>
      <p:sp>
        <p:nvSpPr>
          <p:cNvPr id="261" name="Google Shape;261;p25"/>
          <p:cNvSpPr txBox="1"/>
          <p:nvPr>
            <p:ph idx="12" type="sldNum"/>
          </p:nvPr>
        </p:nvSpPr>
        <p:spPr>
          <a:xfrm>
            <a:off x="11561220" y="6374442"/>
            <a:ext cx="509539" cy="4440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z="2000">
                <a:solidFill>
                  <a:srgbClr val="DDEAF6"/>
                </a:solidFill>
                <a:latin typeface="Bookman Old Style"/>
                <a:ea typeface="Bookman Old Style"/>
                <a:cs typeface="Bookman Old Style"/>
                <a:sym typeface="Bookman Old Style"/>
              </a:rPr>
              <a:t>‹#›</a:t>
            </a:fld>
            <a:endParaRPr sz="2000">
              <a:solidFill>
                <a:srgbClr val="DDEAF6"/>
              </a:solidFill>
              <a:latin typeface="Bookman Old Style"/>
              <a:ea typeface="Bookman Old Style"/>
              <a:cs typeface="Bookman Old Style"/>
              <a:sym typeface="Bookman Old Style"/>
            </a:endParaRPr>
          </a:p>
        </p:txBody>
      </p:sp>
      <p:sp>
        <p:nvSpPr>
          <p:cNvPr id="262" name="Google Shape;262;p25"/>
          <p:cNvSpPr/>
          <p:nvPr/>
        </p:nvSpPr>
        <p:spPr>
          <a:xfrm>
            <a:off x="143542" y="1799549"/>
            <a:ext cx="11873490" cy="1499590"/>
          </a:xfrm>
          <a:prstGeom prst="roundRect">
            <a:avLst>
              <a:gd fmla="val 16667" name="adj"/>
            </a:avLst>
          </a:prstGeom>
          <a:gradFill>
            <a:gsLst>
              <a:gs pos="0">
                <a:srgbClr val="9CC2E5"/>
              </a:gs>
              <a:gs pos="50000">
                <a:srgbClr val="BBD6EE"/>
              </a:gs>
              <a:gs pos="100000">
                <a:schemeClr val="lt1"/>
              </a:gs>
            </a:gsLst>
            <a:lin ang="18900000" scaled="0"/>
          </a:gradFill>
          <a:ln cap="flat" cmpd="sng" w="28575">
            <a:solidFill>
              <a:srgbClr val="1E4E79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85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263" name="Google Shape;263;p25"/>
          <p:cNvSpPr txBox="1"/>
          <p:nvPr/>
        </p:nvSpPr>
        <p:spPr>
          <a:xfrm>
            <a:off x="375925" y="1901412"/>
            <a:ext cx="11408725" cy="132343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44450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Проводится:</a:t>
            </a:r>
            <a:endParaRPr/>
          </a:p>
          <a:p>
            <a:pPr indent="44450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200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по результатам ЕГЭ</a:t>
            </a:r>
            <a:r>
              <a:rPr b="1" lang="ru-RU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полученным в период 2020-2024 гг.;</a:t>
            </a:r>
            <a:endParaRPr/>
          </a:p>
          <a:p>
            <a:pPr indent="44450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по результатам  вступительных испытаний, проводимых училище самостоятельно (для отдельных категорий поступающих)</a:t>
            </a:r>
            <a:endParaRPr b="1" sz="2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4" name="Google Shape;264;p25"/>
          <p:cNvSpPr/>
          <p:nvPr/>
        </p:nvSpPr>
        <p:spPr>
          <a:xfrm>
            <a:off x="1494088" y="1099074"/>
            <a:ext cx="9186729" cy="600163"/>
          </a:xfrm>
          <a:prstGeom prst="roundRect">
            <a:avLst>
              <a:gd fmla="val 16667" name="adj"/>
            </a:avLst>
          </a:prstGeom>
          <a:gradFill>
            <a:gsLst>
              <a:gs pos="0">
                <a:srgbClr val="9CC2E5"/>
              </a:gs>
              <a:gs pos="50000">
                <a:srgbClr val="BBD6EE"/>
              </a:gs>
              <a:gs pos="100000">
                <a:schemeClr val="lt1"/>
              </a:gs>
            </a:gsLst>
            <a:lin ang="18900000" scaled="0"/>
          </a:gradFill>
          <a:ln cap="flat" cmpd="sng" w="28575">
            <a:solidFill>
              <a:srgbClr val="1E4E79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85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265" name="Google Shape;265;p25"/>
          <p:cNvSpPr txBox="1"/>
          <p:nvPr/>
        </p:nvSpPr>
        <p:spPr>
          <a:xfrm>
            <a:off x="1596639" y="1184476"/>
            <a:ext cx="8998722" cy="4308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2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По программам ВЫСШЕГО ОБРАЗОВАНИЯ</a:t>
            </a:r>
            <a:endParaRPr b="1" sz="2200">
              <a:solidFill>
                <a:srgbClr val="C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6" name="Google Shape;266;p25"/>
          <p:cNvSpPr/>
          <p:nvPr/>
        </p:nvSpPr>
        <p:spPr>
          <a:xfrm>
            <a:off x="1486967" y="3619143"/>
            <a:ext cx="9186729" cy="600163"/>
          </a:xfrm>
          <a:prstGeom prst="roundRect">
            <a:avLst>
              <a:gd fmla="val 16667" name="adj"/>
            </a:avLst>
          </a:prstGeom>
          <a:gradFill>
            <a:gsLst>
              <a:gs pos="0">
                <a:srgbClr val="9CC2E5"/>
              </a:gs>
              <a:gs pos="50000">
                <a:srgbClr val="BBD6EE"/>
              </a:gs>
              <a:gs pos="100000">
                <a:schemeClr val="lt1"/>
              </a:gs>
            </a:gsLst>
            <a:lin ang="18900000" scaled="0"/>
          </a:gradFill>
          <a:ln cap="flat" cmpd="sng" w="28575">
            <a:solidFill>
              <a:srgbClr val="1E4E79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85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267" name="Google Shape;267;p25"/>
          <p:cNvSpPr txBox="1"/>
          <p:nvPr/>
        </p:nvSpPr>
        <p:spPr>
          <a:xfrm>
            <a:off x="1589518" y="3704545"/>
            <a:ext cx="8998722" cy="4308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2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По программе СРЕДНЕГО ПРОФЕССИОНАЛЬНОГО ОБРАЗОВАНИЯ</a:t>
            </a:r>
            <a:endParaRPr b="1" sz="2200">
              <a:solidFill>
                <a:srgbClr val="C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68" name="Google Shape;268;p25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00057" y="2282959"/>
            <a:ext cx="267550" cy="266385"/>
          </a:xfrm>
          <a:prstGeom prst="rect">
            <a:avLst/>
          </a:prstGeom>
          <a:noFill/>
          <a:ln>
            <a:noFill/>
          </a:ln>
        </p:spPr>
      </p:pic>
      <p:pic>
        <p:nvPicPr>
          <p:cNvPr id="269" name="Google Shape;269;p25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00057" y="2588769"/>
            <a:ext cx="267550" cy="266385"/>
          </a:xfrm>
          <a:prstGeom prst="rect">
            <a:avLst/>
          </a:prstGeom>
          <a:noFill/>
          <a:ln>
            <a:noFill/>
          </a:ln>
        </p:spPr>
      </p:pic>
      <p:sp>
        <p:nvSpPr>
          <p:cNvPr id="270" name="Google Shape;270;p25"/>
          <p:cNvSpPr/>
          <p:nvPr/>
        </p:nvSpPr>
        <p:spPr>
          <a:xfrm>
            <a:off x="143542" y="4355316"/>
            <a:ext cx="11873490" cy="1831840"/>
          </a:xfrm>
          <a:prstGeom prst="roundRect">
            <a:avLst>
              <a:gd fmla="val 16667" name="adj"/>
            </a:avLst>
          </a:prstGeom>
          <a:gradFill>
            <a:gsLst>
              <a:gs pos="0">
                <a:srgbClr val="9CC2E5"/>
              </a:gs>
              <a:gs pos="50000">
                <a:srgbClr val="BBD6EE"/>
              </a:gs>
              <a:gs pos="100000">
                <a:schemeClr val="lt1"/>
              </a:gs>
            </a:gsLst>
            <a:lin ang="18900000" scaled="0"/>
          </a:gradFill>
          <a:ln cap="flat" cmpd="sng" w="28575">
            <a:solidFill>
              <a:srgbClr val="1E4E79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85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271" name="Google Shape;271;p25"/>
          <p:cNvSpPr txBox="1"/>
          <p:nvPr/>
        </p:nvSpPr>
        <p:spPr>
          <a:xfrm>
            <a:off x="375924" y="4455627"/>
            <a:ext cx="11408725" cy="16312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44450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Проводится по результатам освоения поступающими образовательной программы (</a:t>
            </a:r>
            <a:r>
              <a:rPr b="1" lang="ru-RU" sz="200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величина среднего балла </a:t>
            </a:r>
            <a:r>
              <a:rPr b="1" lang="ru-RU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по документу об образовании):</a:t>
            </a:r>
            <a:endParaRPr/>
          </a:p>
          <a:p>
            <a:pPr indent="44450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среднего общего образования;</a:t>
            </a:r>
            <a:endParaRPr b="1" sz="2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44450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среднего профессионального образования </a:t>
            </a:r>
            <a:r>
              <a:rPr b="1" lang="ru-RU" sz="20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по программам подготовки квалифицированных рабочих (служащих)</a:t>
            </a:r>
            <a:endParaRPr/>
          </a:p>
        </p:txBody>
      </p:sp>
      <p:pic>
        <p:nvPicPr>
          <p:cNvPr id="272" name="Google Shape;272;p25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595993" y="5146589"/>
            <a:ext cx="267550" cy="266385"/>
          </a:xfrm>
          <a:prstGeom prst="rect">
            <a:avLst/>
          </a:prstGeom>
          <a:noFill/>
          <a:ln>
            <a:noFill/>
          </a:ln>
        </p:spPr>
      </p:pic>
      <p:pic>
        <p:nvPicPr>
          <p:cNvPr id="273" name="Google Shape;273;p25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595993" y="5463257"/>
            <a:ext cx="267550" cy="26638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277" name="Shape 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" name="Google Shape;278;p26"/>
          <p:cNvSpPr txBox="1"/>
          <p:nvPr/>
        </p:nvSpPr>
        <p:spPr>
          <a:xfrm>
            <a:off x="0" y="156724"/>
            <a:ext cx="12192000" cy="4801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>
                <a:solidFill>
                  <a:srgbClr val="DDEAF6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Минимальные баллы ЕГЭ</a:t>
            </a:r>
            <a:endParaRPr sz="2800">
              <a:solidFill>
                <a:srgbClr val="DDEAF6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pic>
        <p:nvPicPr>
          <p:cNvPr id="279" name="Google Shape;279;p2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1561221" y="6374441"/>
            <a:ext cx="509539" cy="444044"/>
          </a:xfrm>
          <a:prstGeom prst="rect">
            <a:avLst/>
          </a:prstGeom>
          <a:noFill/>
          <a:ln>
            <a:noFill/>
          </a:ln>
        </p:spPr>
      </p:pic>
      <p:sp>
        <p:nvSpPr>
          <p:cNvPr id="280" name="Google Shape;280;p26"/>
          <p:cNvSpPr txBox="1"/>
          <p:nvPr>
            <p:ph idx="12" type="sldNum"/>
          </p:nvPr>
        </p:nvSpPr>
        <p:spPr>
          <a:xfrm>
            <a:off x="11561220" y="6374442"/>
            <a:ext cx="509539" cy="4440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z="2000">
                <a:solidFill>
                  <a:srgbClr val="DDEAF6"/>
                </a:solidFill>
                <a:latin typeface="Bookman Old Style"/>
                <a:ea typeface="Bookman Old Style"/>
                <a:cs typeface="Bookman Old Style"/>
                <a:sym typeface="Bookman Old Style"/>
              </a:rPr>
              <a:t>‹#›</a:t>
            </a:fld>
            <a:endParaRPr sz="2000">
              <a:solidFill>
                <a:srgbClr val="DDEAF6"/>
              </a:solidFill>
              <a:latin typeface="Bookman Old Style"/>
              <a:ea typeface="Bookman Old Style"/>
              <a:cs typeface="Bookman Old Style"/>
              <a:sym typeface="Bookman Old Style"/>
            </a:endParaRPr>
          </a:p>
        </p:txBody>
      </p:sp>
      <p:sp>
        <p:nvSpPr>
          <p:cNvPr id="281" name="Google Shape;281;p26"/>
          <p:cNvSpPr/>
          <p:nvPr/>
        </p:nvSpPr>
        <p:spPr>
          <a:xfrm>
            <a:off x="325110" y="1158619"/>
            <a:ext cx="11490879" cy="1190848"/>
          </a:xfrm>
          <a:prstGeom prst="roundRect">
            <a:avLst>
              <a:gd fmla="val 16667" name="adj"/>
            </a:avLst>
          </a:prstGeom>
          <a:gradFill>
            <a:gsLst>
              <a:gs pos="0">
                <a:srgbClr val="9CC2E5"/>
              </a:gs>
              <a:gs pos="50000">
                <a:srgbClr val="BBD6EE"/>
              </a:gs>
              <a:gs pos="100000">
                <a:schemeClr val="lt1"/>
              </a:gs>
            </a:gsLst>
            <a:lin ang="18900000" scaled="0"/>
          </a:gradFill>
          <a:ln cap="flat" cmpd="sng" w="28575">
            <a:solidFill>
              <a:srgbClr val="1E4E79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85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282" name="Google Shape;282;p26"/>
          <p:cNvSpPr txBox="1"/>
          <p:nvPr/>
        </p:nvSpPr>
        <p:spPr>
          <a:xfrm>
            <a:off x="550006" y="1260482"/>
            <a:ext cx="11041090" cy="10156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44450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200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Минимальные баллы ЕГЭ</a:t>
            </a:r>
            <a:r>
              <a:rPr b="1" lang="ru-RU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(вступительных испытаний, проводимых училищем самостоятельно), подтверждающие успешное прохождение вступительных испытаний:</a:t>
            </a:r>
            <a:endParaRPr b="1" sz="2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283" name="Google Shape;283;p26"/>
          <p:cNvGraphicFramePr/>
          <p:nvPr/>
        </p:nvGraphicFramePr>
        <p:xfrm>
          <a:off x="325110" y="2424212"/>
          <a:ext cx="3000000" cy="3000000"/>
        </p:xfrm>
        <a:graphic>
          <a:graphicData uri="http://schemas.openxmlformats.org/drawingml/2006/table">
            <a:tbl>
              <a:tblPr>
                <a:noFill/>
                <a:tableStyleId>{A4B9B8B0-74C3-4BAC-8EAF-C3D2B2CF4105}</a:tableStyleId>
              </a:tblPr>
              <a:tblGrid>
                <a:gridCol w="1545225"/>
                <a:gridCol w="3573325"/>
                <a:gridCol w="1593075"/>
                <a:gridCol w="1593075"/>
                <a:gridCol w="1593075"/>
                <a:gridCol w="1593075"/>
              </a:tblGrid>
              <a:tr h="31885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ru-RU" sz="1600" u="none" cap="none" strike="noStrike"/>
                        <a:t>Код специальности</a:t>
                      </a:r>
                      <a:endParaRPr/>
                    </a:p>
                  </a:txBody>
                  <a:tcPr marT="45725" marB="45725" marR="91450" marL="91450" anchor="ctr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gradFill>
                      <a:gsLst>
                        <a:gs pos="0">
                          <a:srgbClr val="82898F"/>
                        </a:gs>
                        <a:gs pos="50000">
                          <a:srgbClr val="BCC7D0"/>
                        </a:gs>
                        <a:gs pos="100000">
                          <a:srgbClr val="E2EEF9"/>
                        </a:gs>
                      </a:gsLst>
                      <a:lin ang="18900000" scaled="0"/>
                    </a:gra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Calibri"/>
                        <a:buNone/>
                      </a:pPr>
                      <a:r>
                        <a:rPr b="1" i="0" lang="ru-RU" sz="1600" u="none" cap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Наименование специальности</a:t>
                      </a:r>
                      <a:endParaRPr b="1" i="0" sz="16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 anchor="ctr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gradFill>
                      <a:gsLst>
                        <a:gs pos="0">
                          <a:srgbClr val="82898F"/>
                        </a:gs>
                        <a:gs pos="50000">
                          <a:srgbClr val="BCC7D0"/>
                        </a:gs>
                        <a:gs pos="100000">
                          <a:srgbClr val="E2EEF9"/>
                        </a:gs>
                      </a:gsLst>
                      <a:lin ang="18900000" scaled="0"/>
                    </a:gra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Calibri"/>
                        <a:buNone/>
                      </a:pPr>
                      <a:r>
                        <a:rPr b="1" i="0" lang="ru-RU" sz="1600" u="none" cap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Русский язык</a:t>
                      </a:r>
                      <a:endParaRPr/>
                    </a:p>
                  </a:txBody>
                  <a:tcPr marT="45725" marB="45725" marR="91450" marL="91450" anchor="ctr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gradFill>
                      <a:gsLst>
                        <a:gs pos="0">
                          <a:srgbClr val="82898F"/>
                        </a:gs>
                        <a:gs pos="50000">
                          <a:srgbClr val="BCC7D0"/>
                        </a:gs>
                        <a:gs pos="100000">
                          <a:srgbClr val="E2EEF9"/>
                        </a:gs>
                      </a:gsLst>
                      <a:lin ang="18900000" scaled="0"/>
                    </a:gra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Calibri"/>
                        <a:buNone/>
                      </a:pPr>
                      <a:r>
                        <a:rPr b="1" i="0" lang="ru-RU" sz="1600" u="none" cap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Математика (профильная)</a:t>
                      </a:r>
                      <a:endParaRPr/>
                    </a:p>
                  </a:txBody>
                  <a:tcPr marT="45725" marB="45725" marR="91450" marL="91450" anchor="ctr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gradFill>
                      <a:gsLst>
                        <a:gs pos="0">
                          <a:srgbClr val="82898F"/>
                        </a:gs>
                        <a:gs pos="50000">
                          <a:srgbClr val="BCC7D0"/>
                        </a:gs>
                        <a:gs pos="100000">
                          <a:srgbClr val="E2EEF9"/>
                        </a:gs>
                      </a:gsLst>
                      <a:lin ang="18900000" scaled="0"/>
                    </a:gra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Calibri"/>
                        <a:buNone/>
                      </a:pPr>
                      <a:r>
                        <a:rPr b="1" i="0" lang="ru-RU" sz="1600" u="none" cap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Физика/</a:t>
                      </a:r>
                      <a:endParaRPr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Calibri"/>
                        <a:buNone/>
                      </a:pPr>
                      <a:r>
                        <a:rPr b="1" i="0" lang="ru-RU" sz="1600" u="none" cap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Информатика </a:t>
                      </a:r>
                      <a:endParaRPr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Calibri"/>
                        <a:buNone/>
                      </a:pPr>
                      <a:r>
                        <a:rPr b="1" i="0" lang="ru-RU" sz="1600" u="none" cap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и ИКТ*</a:t>
                      </a:r>
                      <a:endParaRPr/>
                    </a:p>
                  </a:txBody>
                  <a:tcPr marT="45725" marB="45725" marR="91450" marL="91450" anchor="ctr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gradFill>
                      <a:gsLst>
                        <a:gs pos="0">
                          <a:srgbClr val="82898F"/>
                        </a:gs>
                        <a:gs pos="50000">
                          <a:srgbClr val="BCC7D0"/>
                        </a:gs>
                        <a:gs pos="100000">
                          <a:srgbClr val="E2EEF9"/>
                        </a:gs>
                      </a:gsLst>
                      <a:lin ang="18900000" scaled="0"/>
                    </a:gra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Calibri"/>
                        <a:buNone/>
                      </a:pPr>
                      <a:r>
                        <a:rPr b="1" i="0" lang="ru-RU" sz="1600" u="none" cap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История/</a:t>
                      </a:r>
                      <a:endParaRPr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Calibri"/>
                        <a:buNone/>
                      </a:pPr>
                      <a:r>
                        <a:rPr b="1" i="0" lang="ru-RU" sz="1600" u="none" cap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Информатика </a:t>
                      </a:r>
                      <a:endParaRPr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Calibri"/>
                        <a:buNone/>
                      </a:pPr>
                      <a:r>
                        <a:rPr b="1" i="0" lang="ru-RU" sz="1600" u="none" cap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и ИКТ**</a:t>
                      </a:r>
                      <a:endParaRPr/>
                    </a:p>
                  </a:txBody>
                  <a:tcPr marT="45725" marB="45725" marR="91450" marL="91450" anchor="ctr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gradFill>
                      <a:gsLst>
                        <a:gs pos="0">
                          <a:srgbClr val="82898F"/>
                        </a:gs>
                        <a:gs pos="50000">
                          <a:srgbClr val="BCC7D0"/>
                        </a:gs>
                        <a:gs pos="100000">
                          <a:srgbClr val="E2EEF9"/>
                        </a:gs>
                      </a:gsLst>
                      <a:lin ang="18900000" scaled="0"/>
                    </a:gradFill>
                  </a:tcPr>
                </a:tc>
              </a:tr>
              <a:tr h="7226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Calibri"/>
                        <a:buNone/>
                      </a:pPr>
                      <a:r>
                        <a:rPr b="1" i="0" lang="ru-RU" sz="1800" u="none" cap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56.05.06</a:t>
                      </a:r>
                      <a:endParaRPr b="1" i="0" sz="18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 anchor="ctr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gradFill>
                      <a:gsLst>
                        <a:gs pos="0">
                          <a:srgbClr val="B3F7FF"/>
                        </a:gs>
                        <a:gs pos="50000">
                          <a:srgbClr val="CFFAFF"/>
                        </a:gs>
                        <a:gs pos="100000">
                          <a:srgbClr val="E6FCFE"/>
                        </a:gs>
                      </a:gsLst>
                      <a:lin ang="16200000" scaled="0"/>
                    </a:gra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Calibri"/>
                        <a:buNone/>
                      </a:pPr>
                      <a:r>
                        <a:rPr b="1" i="0" lang="ru-RU" sz="1600" u="none" cap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Защита информации </a:t>
                      </a:r>
                      <a:br>
                        <a:rPr b="1" i="0" lang="ru-RU" sz="1600" u="none" cap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</a:br>
                      <a:r>
                        <a:rPr b="1" i="0" lang="ru-RU" sz="1600" u="none" cap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на объектах информатизации военного назначения </a:t>
                      </a:r>
                      <a:endParaRPr b="1" i="0" sz="16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 anchor="ctr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gradFill>
                      <a:gsLst>
                        <a:gs pos="0">
                          <a:srgbClr val="B3F7FF"/>
                        </a:gs>
                        <a:gs pos="50000">
                          <a:srgbClr val="CFFAFF"/>
                        </a:gs>
                        <a:gs pos="100000">
                          <a:srgbClr val="E6FCFE"/>
                        </a:gs>
                      </a:gsLst>
                      <a:lin ang="16200000" scaled="0"/>
                    </a:gra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Calibri"/>
                        <a:buNone/>
                      </a:pPr>
                      <a:r>
                        <a:rPr b="1" i="0" lang="ru-RU" sz="20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49</a:t>
                      </a:r>
                      <a:endParaRPr/>
                    </a:p>
                  </a:txBody>
                  <a:tcPr marT="45725" marB="45725" marR="91450" marL="91450" anchor="ctr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gradFill>
                      <a:gsLst>
                        <a:gs pos="0">
                          <a:srgbClr val="B3F7FF"/>
                        </a:gs>
                        <a:gs pos="50000">
                          <a:srgbClr val="CFFAFF"/>
                        </a:gs>
                        <a:gs pos="100000">
                          <a:srgbClr val="E6FCFE"/>
                        </a:gs>
                      </a:gsLst>
                      <a:lin ang="16200000" scaled="0"/>
                    </a:gra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Calibri"/>
                        <a:buNone/>
                      </a:pPr>
                      <a:r>
                        <a:rPr b="1" i="0" lang="ru-RU" sz="20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39</a:t>
                      </a:r>
                      <a:endParaRPr/>
                    </a:p>
                  </a:txBody>
                  <a:tcPr marT="45725" marB="45725" marR="91450" marL="91450" anchor="ctr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gradFill>
                      <a:gsLst>
                        <a:gs pos="0">
                          <a:srgbClr val="B3F7FF"/>
                        </a:gs>
                        <a:gs pos="50000">
                          <a:srgbClr val="CFFAFF"/>
                        </a:gs>
                        <a:gs pos="100000">
                          <a:srgbClr val="E6FCFE"/>
                        </a:gs>
                      </a:gsLst>
                      <a:lin ang="16200000" scaled="0"/>
                    </a:gra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Calibri"/>
                        <a:buNone/>
                      </a:pPr>
                      <a:r>
                        <a:rPr b="1" i="0" lang="ru-RU" sz="20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39/40*</a:t>
                      </a:r>
                      <a:endParaRPr/>
                    </a:p>
                  </a:txBody>
                  <a:tcPr marT="45725" marB="45725" marR="91450" marL="91450" anchor="ctr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gradFill>
                      <a:gsLst>
                        <a:gs pos="0">
                          <a:srgbClr val="B3F7FF"/>
                        </a:gs>
                        <a:gs pos="50000">
                          <a:srgbClr val="CFFAFF"/>
                        </a:gs>
                        <a:gs pos="100000">
                          <a:srgbClr val="E6FCFE"/>
                        </a:gs>
                      </a:gsLst>
                      <a:lin ang="16200000" scaled="0"/>
                    </a:gra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Calibri"/>
                        <a:buNone/>
                      </a:pPr>
                      <a:r>
                        <a:t/>
                      </a:r>
                      <a:endParaRPr b="1" i="0" sz="2000" u="none" cap="none" strike="noStrik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 anchor="ctr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gradFill>
                      <a:gsLst>
                        <a:gs pos="0">
                          <a:srgbClr val="B3F7FF"/>
                        </a:gs>
                        <a:gs pos="50000">
                          <a:srgbClr val="CFFAFF"/>
                        </a:gs>
                        <a:gs pos="100000">
                          <a:srgbClr val="E6FCFE"/>
                        </a:gs>
                      </a:gsLst>
                      <a:lin ang="16200000" scaled="0"/>
                    </a:gradFill>
                  </a:tcPr>
                </a:tc>
              </a:tr>
              <a:tr h="7226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Calibri"/>
                        <a:buNone/>
                      </a:pPr>
                      <a:r>
                        <a:rPr b="1" i="0" lang="ru-RU" sz="1800" u="none" cap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56.05.04</a:t>
                      </a:r>
                      <a:endParaRPr/>
                    </a:p>
                  </a:txBody>
                  <a:tcPr marT="45725" marB="45725" marR="91450" marL="91450" anchor="ctr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gradFill>
                      <a:gsLst>
                        <a:gs pos="0">
                          <a:srgbClr val="B3F7FF"/>
                        </a:gs>
                        <a:gs pos="50000">
                          <a:srgbClr val="CFFAFF"/>
                        </a:gs>
                        <a:gs pos="100000">
                          <a:srgbClr val="E6FCFE"/>
                        </a:gs>
                      </a:gsLst>
                      <a:lin ang="16200000" scaled="0"/>
                    </a:gra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Calibri"/>
                        <a:buNone/>
                      </a:pPr>
                      <a:r>
                        <a:rPr b="1" i="0" lang="ru-RU" sz="1600" u="none" cap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Управление персоналом (Вооруженные Силы Российской Федерации, другие войска, воинские формирования </a:t>
                      </a:r>
                      <a:br>
                        <a:rPr b="1" i="0" lang="ru-RU" sz="1600" u="none" cap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</a:br>
                      <a:r>
                        <a:rPr b="1" i="0" lang="ru-RU" sz="1600" u="none" cap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и приравненные к ним органы Российской Федерации)</a:t>
                      </a:r>
                      <a:endParaRPr/>
                    </a:p>
                  </a:txBody>
                  <a:tcPr marT="45725" marB="45725" marR="91450" marL="91450" anchor="ctr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gradFill>
                      <a:gsLst>
                        <a:gs pos="0">
                          <a:srgbClr val="B3F7FF"/>
                        </a:gs>
                        <a:gs pos="50000">
                          <a:srgbClr val="CFFAFF"/>
                        </a:gs>
                        <a:gs pos="100000">
                          <a:srgbClr val="E6FCFE"/>
                        </a:gs>
                      </a:gsLst>
                      <a:lin ang="16200000" scaled="0"/>
                    </a:gra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Calibri"/>
                        <a:buNone/>
                      </a:pPr>
                      <a:r>
                        <a:rPr b="1" i="0" lang="ru-RU" sz="20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45</a:t>
                      </a:r>
                      <a:endParaRPr/>
                    </a:p>
                  </a:txBody>
                  <a:tcPr marT="45725" marB="45725" marR="91450" marL="91450" anchor="ctr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gradFill>
                      <a:gsLst>
                        <a:gs pos="0">
                          <a:srgbClr val="B3F7FF"/>
                        </a:gs>
                        <a:gs pos="50000">
                          <a:srgbClr val="CFFAFF"/>
                        </a:gs>
                        <a:gs pos="100000">
                          <a:srgbClr val="E6FCFE"/>
                        </a:gs>
                      </a:gsLst>
                      <a:lin ang="16200000" scaled="0"/>
                    </a:gra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Calibri"/>
                        <a:buNone/>
                      </a:pPr>
                      <a:r>
                        <a:rPr b="1" i="0" lang="ru-RU" sz="20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33</a:t>
                      </a:r>
                      <a:endParaRPr/>
                    </a:p>
                  </a:txBody>
                  <a:tcPr marT="45725" marB="45725" marR="91450" marL="91450" anchor="ctr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gradFill>
                      <a:gsLst>
                        <a:gs pos="0">
                          <a:srgbClr val="B3F7FF"/>
                        </a:gs>
                        <a:gs pos="50000">
                          <a:srgbClr val="CFFAFF"/>
                        </a:gs>
                        <a:gs pos="100000">
                          <a:srgbClr val="E6FCFE"/>
                        </a:gs>
                      </a:gsLst>
                      <a:lin ang="16200000" scaled="0"/>
                    </a:gra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Calibri"/>
                        <a:buNone/>
                      </a:pPr>
                      <a:r>
                        <a:t/>
                      </a:r>
                      <a:endParaRPr b="1" i="0" sz="2000" u="none" cap="none" strike="noStrik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 anchor="ctr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gradFill>
                      <a:gsLst>
                        <a:gs pos="0">
                          <a:srgbClr val="B3F7FF"/>
                        </a:gs>
                        <a:gs pos="50000">
                          <a:srgbClr val="CFFAFF"/>
                        </a:gs>
                        <a:gs pos="100000">
                          <a:srgbClr val="E6FCFE"/>
                        </a:gs>
                      </a:gsLst>
                      <a:lin ang="16200000" scaled="0"/>
                    </a:gra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Calibri"/>
                        <a:buNone/>
                      </a:pPr>
                      <a:r>
                        <a:rPr b="1" i="0" lang="ru-RU" sz="20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40/40**</a:t>
                      </a:r>
                      <a:endParaRPr/>
                    </a:p>
                  </a:txBody>
                  <a:tcPr marT="45725" marB="45725" marR="91450" marL="91450" anchor="ctr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gradFill>
                      <a:gsLst>
                        <a:gs pos="0">
                          <a:srgbClr val="B3F7FF"/>
                        </a:gs>
                        <a:gs pos="50000">
                          <a:srgbClr val="CFFAFF"/>
                        </a:gs>
                        <a:gs pos="100000">
                          <a:srgbClr val="E6FCFE"/>
                        </a:gs>
                      </a:gsLst>
                      <a:lin ang="16200000" scaled="0"/>
                    </a:gradFill>
                  </a:tcPr>
                </a:tc>
              </a:tr>
            </a:tbl>
          </a:graphicData>
        </a:graphic>
      </p:graphicFrame>
      <p:sp>
        <p:nvSpPr>
          <p:cNvPr id="284" name="Google Shape;284;p26"/>
          <p:cNvSpPr txBox="1"/>
          <p:nvPr/>
        </p:nvSpPr>
        <p:spPr>
          <a:xfrm>
            <a:off x="325109" y="5718282"/>
            <a:ext cx="11490880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179388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* Поступающие выбирают одно из вступительных испытаний на выбор: Физику или Информатику и ИКТ</a:t>
            </a:r>
            <a:endParaRPr/>
          </a:p>
          <a:p>
            <a:pPr indent="179388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** Поступающие выбирают одно из вступительных испытаний на выбор: Историю или Информатику и ИКТ</a:t>
            </a:r>
            <a:endParaRPr b="1"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288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Google Shape;289;p27"/>
          <p:cNvSpPr txBox="1"/>
          <p:nvPr/>
        </p:nvSpPr>
        <p:spPr>
          <a:xfrm>
            <a:off x="0" y="156724"/>
            <a:ext cx="12192000" cy="4801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>
                <a:solidFill>
                  <a:srgbClr val="DDEAF6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Оценка уровня физической подготовленности</a:t>
            </a:r>
            <a:endParaRPr sz="2800">
              <a:solidFill>
                <a:srgbClr val="DDEAF6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pic>
        <p:nvPicPr>
          <p:cNvPr id="290" name="Google Shape;290;p2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1561221" y="6374441"/>
            <a:ext cx="509539" cy="444044"/>
          </a:xfrm>
          <a:prstGeom prst="rect">
            <a:avLst/>
          </a:prstGeom>
          <a:noFill/>
          <a:ln>
            <a:noFill/>
          </a:ln>
        </p:spPr>
      </p:pic>
      <p:sp>
        <p:nvSpPr>
          <p:cNvPr id="291" name="Google Shape;291;p27"/>
          <p:cNvSpPr txBox="1"/>
          <p:nvPr>
            <p:ph idx="12" type="sldNum"/>
          </p:nvPr>
        </p:nvSpPr>
        <p:spPr>
          <a:xfrm>
            <a:off x="11561220" y="6374442"/>
            <a:ext cx="509539" cy="4440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z="2000">
                <a:solidFill>
                  <a:srgbClr val="DDEAF6"/>
                </a:solidFill>
                <a:latin typeface="Bookman Old Style"/>
                <a:ea typeface="Bookman Old Style"/>
                <a:cs typeface="Bookman Old Style"/>
                <a:sym typeface="Bookman Old Style"/>
              </a:rPr>
              <a:t>‹#›</a:t>
            </a:fld>
            <a:endParaRPr sz="2000">
              <a:solidFill>
                <a:srgbClr val="DDEAF6"/>
              </a:solidFill>
              <a:latin typeface="Bookman Old Style"/>
              <a:ea typeface="Bookman Old Style"/>
              <a:cs typeface="Bookman Old Style"/>
              <a:sym typeface="Bookman Old Style"/>
            </a:endParaRPr>
          </a:p>
        </p:txBody>
      </p:sp>
      <p:graphicFrame>
        <p:nvGraphicFramePr>
          <p:cNvPr id="292" name="Google Shape;292;p27"/>
          <p:cNvGraphicFramePr/>
          <p:nvPr/>
        </p:nvGraphicFramePr>
        <p:xfrm>
          <a:off x="325108" y="2328754"/>
          <a:ext cx="3000000" cy="3000000"/>
        </p:xfrm>
        <a:graphic>
          <a:graphicData uri="http://schemas.openxmlformats.org/drawingml/2006/table">
            <a:tbl>
              <a:tblPr>
                <a:noFill/>
                <a:tableStyleId>{A4B9B8B0-74C3-4BAC-8EAF-C3D2B2CF4105}</a:tableStyleId>
              </a:tblPr>
              <a:tblGrid>
                <a:gridCol w="1700250"/>
                <a:gridCol w="3623425"/>
                <a:gridCol w="1538250"/>
                <a:gridCol w="1442825"/>
                <a:gridCol w="1593075"/>
                <a:gridCol w="1593075"/>
              </a:tblGrid>
              <a:tr h="692975">
                <a:tc rowSpan="2"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ru-RU" sz="1600" u="none" cap="none" strike="noStrik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Возраст</a:t>
                      </a:r>
                      <a:endParaRPr/>
                    </a:p>
                  </a:txBody>
                  <a:tcPr marT="45725" marB="45725" marR="91450" marL="91450" anchor="ctr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gradFill>
                      <a:gsLst>
                        <a:gs pos="0">
                          <a:srgbClr val="82898F"/>
                        </a:gs>
                        <a:gs pos="50000">
                          <a:srgbClr val="BCC7D0"/>
                        </a:gs>
                        <a:gs pos="100000">
                          <a:srgbClr val="E2EEF9"/>
                        </a:gs>
                      </a:gsLst>
                      <a:lin ang="18900000" scaled="0"/>
                    </a:gradFill>
                  </a:tcPr>
                </a:tc>
                <a:tc rowSpan="2"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ru-RU" sz="1600" u="none" cap="none" strike="noStrik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«Сила»</a:t>
                      </a:r>
                      <a:endParaRPr/>
                    </a:p>
                  </a:txBody>
                  <a:tcPr marT="45725" marB="45725" marR="91450" marL="91450" anchor="ctr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gradFill>
                      <a:gsLst>
                        <a:gs pos="0">
                          <a:srgbClr val="82898F"/>
                        </a:gs>
                        <a:gs pos="50000">
                          <a:srgbClr val="BCC7D0"/>
                        </a:gs>
                        <a:gs pos="100000">
                          <a:srgbClr val="E2EEF9"/>
                        </a:gs>
                      </a:gsLst>
                      <a:lin ang="18900000" scaled="0"/>
                    </a:gradFill>
                  </a:tcPr>
                </a:tc>
                <a:tc rowSpan="2"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ru-RU" sz="1600" u="none" cap="none" strike="noStrik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«Быстрота»</a:t>
                      </a:r>
                      <a:endParaRPr/>
                    </a:p>
                  </a:txBody>
                  <a:tcPr marT="45725" marB="45725" marR="91450" marL="91450" anchor="ctr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gradFill>
                      <a:gsLst>
                        <a:gs pos="0">
                          <a:srgbClr val="82898F"/>
                        </a:gs>
                        <a:gs pos="50000">
                          <a:srgbClr val="BCC7D0"/>
                        </a:gs>
                        <a:gs pos="100000">
                          <a:srgbClr val="E2EEF9"/>
                        </a:gs>
                      </a:gsLst>
                      <a:lin ang="18900000" scaled="0"/>
                    </a:gradFill>
                  </a:tcPr>
                </a:tc>
                <a:tc rowSpan="2"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ru-RU" sz="1600" u="none" cap="none" strike="noStrik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«Выносливость»</a:t>
                      </a:r>
                      <a:endParaRPr/>
                    </a:p>
                  </a:txBody>
                  <a:tcPr marT="45725" marB="45725" marR="91450" marL="91450" anchor="ctr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gradFill>
                      <a:gsLst>
                        <a:gs pos="0">
                          <a:srgbClr val="82898F"/>
                        </a:gs>
                        <a:gs pos="50000">
                          <a:srgbClr val="BCC7D0"/>
                        </a:gs>
                        <a:gs pos="100000">
                          <a:srgbClr val="E2EEF9"/>
                        </a:gs>
                      </a:gsLst>
                      <a:lin ang="18900000" scaled="0"/>
                    </a:gradFill>
                  </a:tcPr>
                </a:tc>
                <a:tc gridSpan="2"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ru-RU" sz="1600" u="none" cap="none" strike="noStrik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Требования к уровню физической подготовки (минимум баллов)</a:t>
                      </a:r>
                      <a:endParaRPr/>
                    </a:p>
                  </a:txBody>
                  <a:tcPr marT="45725" marB="45725" marR="91450" marL="91450" anchor="ctr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gradFill>
                      <a:gsLst>
                        <a:gs pos="0">
                          <a:srgbClr val="82898F"/>
                        </a:gs>
                        <a:gs pos="50000">
                          <a:srgbClr val="BCC7D0"/>
                        </a:gs>
                        <a:gs pos="100000">
                          <a:srgbClr val="E2EEF9"/>
                        </a:gs>
                      </a:gsLst>
                      <a:lin ang="18900000" scaled="0"/>
                    </a:gradFill>
                  </a:tcPr>
                </a:tc>
                <a:tc hMerge="1"/>
              </a:tr>
              <a:tr h="436325">
                <a:tc vMerge="1"/>
                <a:tc vMerge="1"/>
                <a:tc vMerge="1"/>
                <a:tc vMerge="1"/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Calibri"/>
                        <a:buNone/>
                      </a:pPr>
                      <a:r>
                        <a:rPr b="0" lang="ru-RU" sz="14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в одном упражнении</a:t>
                      </a:r>
                      <a:endParaRPr/>
                    </a:p>
                  </a:txBody>
                  <a:tcPr marT="45725" marB="45725" marR="91450" marL="91450" anchor="ctr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gradFill>
                      <a:gsLst>
                        <a:gs pos="0">
                          <a:srgbClr val="82898F"/>
                        </a:gs>
                        <a:gs pos="50000">
                          <a:srgbClr val="BCC7D0"/>
                        </a:gs>
                        <a:gs pos="100000">
                          <a:srgbClr val="E2EEF9"/>
                        </a:gs>
                      </a:gsLst>
                      <a:lin ang="18900000" scaled="0"/>
                    </a:gra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ru-RU" sz="14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в трех упражнениях</a:t>
                      </a:r>
                      <a:endParaRPr/>
                    </a:p>
                  </a:txBody>
                  <a:tcPr marT="45725" marB="45725" marR="91450" marL="91450" anchor="ctr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gradFill>
                      <a:gsLst>
                        <a:gs pos="0">
                          <a:srgbClr val="82898F"/>
                        </a:gs>
                        <a:gs pos="50000">
                          <a:srgbClr val="BCC7D0"/>
                        </a:gs>
                        <a:gs pos="100000">
                          <a:srgbClr val="E2EEF9"/>
                        </a:gs>
                      </a:gsLst>
                      <a:lin ang="18900000" scaled="0"/>
                    </a:gradFill>
                  </a:tcPr>
                </a:tc>
              </a:tr>
              <a:tr h="81435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ru-RU" sz="1400" u="none" cap="none" strike="noStrike"/>
                        <a:t>до 25 лет</a:t>
                      </a:r>
                      <a:endParaRPr/>
                    </a:p>
                  </a:txBody>
                  <a:tcPr marT="45725" marB="45725" marR="91450" marL="91450" anchor="ctr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gradFill>
                      <a:gsLst>
                        <a:gs pos="0">
                          <a:srgbClr val="B3F7FF"/>
                        </a:gs>
                        <a:gs pos="50000">
                          <a:srgbClr val="CFFAFF"/>
                        </a:gs>
                        <a:gs pos="100000">
                          <a:srgbClr val="E6FCFE"/>
                        </a:gs>
                      </a:gsLst>
                      <a:lin ang="16200000" scaled="0"/>
                    </a:gradFill>
                  </a:tcPr>
                </a:tc>
                <a:tc>
                  <a:txBody>
                    <a:bodyPr/>
                    <a:lstStyle/>
                    <a:p>
                      <a:pPr indent="-285750" lvl="0" marL="28575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Noto Sans Symbols"/>
                        <a:buChar char="⮚"/>
                      </a:pPr>
                      <a:r>
                        <a:rPr lang="ru-RU" sz="14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подтягивание на перекладине</a:t>
                      </a:r>
                      <a:endParaRPr sz="1400" u="none" cap="none" strike="noStrik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indent="-285750" lvl="0" marL="28575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Noto Sans Symbols"/>
                        <a:buChar char="⮚"/>
                      </a:pPr>
                      <a:r>
                        <a:rPr lang="ru-RU" sz="14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подъем переворотом на перекладине</a:t>
                      </a:r>
                      <a:endParaRPr sz="1400" u="none" cap="none" strike="noStrik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indent="-285750" lvl="0" marL="28575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Noto Sans Symbols"/>
                        <a:buChar char="⮚"/>
                      </a:pPr>
                      <a:r>
                        <a:rPr lang="ru-RU" sz="14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подъем силой на перекладине</a:t>
                      </a:r>
                      <a:endParaRPr sz="1400" u="none" cap="none" strike="noStrik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indent="-285750" lvl="0" marL="28575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Noto Sans Symbols"/>
                        <a:buChar char="⮚"/>
                      </a:pPr>
                      <a:r>
                        <a:rPr lang="ru-RU" sz="14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рывок гири</a:t>
                      </a:r>
                      <a:endParaRPr b="1" i="0" sz="14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 anchor="ctr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gradFill>
                      <a:gsLst>
                        <a:gs pos="0">
                          <a:srgbClr val="B3F7FF"/>
                        </a:gs>
                        <a:gs pos="50000">
                          <a:srgbClr val="CFFAFF"/>
                        </a:gs>
                        <a:gs pos="100000">
                          <a:srgbClr val="E6FCFE"/>
                        </a:gs>
                      </a:gsLst>
                      <a:lin ang="16200000" scaled="0"/>
                    </a:gradFill>
                  </a:tcPr>
                </a:tc>
                <a:tc rowSpan="2">
                  <a:txBody>
                    <a:bodyPr/>
                    <a:lstStyle/>
                    <a:p>
                      <a:pPr indent="-285750" lvl="0" marL="28575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Noto Sans Symbols"/>
                        <a:buChar char="⮚"/>
                      </a:pPr>
                      <a:r>
                        <a:rPr lang="ru-RU" sz="1400" u="none" cap="none" strike="noStrike"/>
                        <a:t>бег на 60 м</a:t>
                      </a:r>
                      <a:endParaRPr sz="1400" u="none" cap="none" strike="noStrike"/>
                    </a:p>
                    <a:p>
                      <a:pPr indent="-285750" lvl="0" marL="28575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Noto Sans Symbols"/>
                        <a:buChar char="⮚"/>
                      </a:pPr>
                      <a:r>
                        <a:rPr lang="ru-RU" sz="1400" u="none" cap="none" strike="noStrike"/>
                        <a:t>бег на 100 м</a:t>
                      </a:r>
                      <a:endParaRPr sz="1400" u="none" cap="none" strike="noStrike"/>
                    </a:p>
                    <a:p>
                      <a:pPr indent="-285750" lvl="0" marL="28575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Noto Sans Symbols"/>
                        <a:buChar char="⮚"/>
                      </a:pPr>
                      <a:r>
                        <a:rPr lang="ru-RU" sz="1400" u="none" cap="none" strike="noStrike"/>
                        <a:t>челночный бег 10х10 м</a:t>
                      </a:r>
                      <a:endParaRPr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Calibri"/>
                        <a:buNone/>
                      </a:pPr>
                      <a:r>
                        <a:t/>
                      </a:r>
                      <a:endParaRPr b="1" i="0" sz="1400" u="none" cap="none" strike="noStrik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 anchor="ctr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gradFill>
                      <a:gsLst>
                        <a:gs pos="0">
                          <a:srgbClr val="B3F7FF"/>
                        </a:gs>
                        <a:gs pos="50000">
                          <a:srgbClr val="CFFAFF"/>
                        </a:gs>
                        <a:gs pos="100000">
                          <a:srgbClr val="E6FCFE"/>
                        </a:gs>
                      </a:gsLst>
                      <a:lin ang="16200000" scaled="0"/>
                    </a:gradFill>
                  </a:tcPr>
                </a:tc>
                <a:tc>
                  <a:txBody>
                    <a:bodyPr/>
                    <a:lstStyle/>
                    <a:p>
                      <a:pPr indent="-285750" lvl="0" marL="28575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Noto Sans Symbols"/>
                        <a:buChar char="⮚"/>
                      </a:pPr>
                      <a:r>
                        <a:rPr lang="ru-RU" sz="1400" u="none" cap="none" strike="noStrike"/>
                        <a:t>бег на 1 км</a:t>
                      </a:r>
                      <a:endParaRPr sz="1400" u="none" cap="none" strike="noStrike"/>
                    </a:p>
                    <a:p>
                      <a:pPr indent="-285750" lvl="0" marL="28575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Noto Sans Symbols"/>
                        <a:buChar char="⮚"/>
                      </a:pPr>
                      <a:r>
                        <a:rPr lang="ru-RU" sz="1400" u="none" cap="none" strike="noStrike"/>
                        <a:t>бег на 3 км</a:t>
                      </a:r>
                      <a:endParaRPr/>
                    </a:p>
                  </a:txBody>
                  <a:tcPr marT="45725" marB="45725" marR="91450" marL="91450" anchor="ctr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gradFill>
                      <a:gsLst>
                        <a:gs pos="0">
                          <a:srgbClr val="B3F7FF"/>
                        </a:gs>
                        <a:gs pos="50000">
                          <a:srgbClr val="CFFAFF"/>
                        </a:gs>
                        <a:gs pos="100000">
                          <a:srgbClr val="E6FCFE"/>
                        </a:gs>
                      </a:gsLst>
                      <a:lin ang="16200000" scaled="0"/>
                    </a:gra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ru-RU" sz="1800" u="none" cap="none" strike="noStrike"/>
                        <a:t>30</a:t>
                      </a:r>
                      <a:endParaRPr/>
                    </a:p>
                  </a:txBody>
                  <a:tcPr marT="45725" marB="45725" marR="91450" marL="91450" anchor="ctr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gradFill>
                      <a:gsLst>
                        <a:gs pos="0">
                          <a:srgbClr val="B3F7FF"/>
                        </a:gs>
                        <a:gs pos="50000">
                          <a:srgbClr val="CFFAFF"/>
                        </a:gs>
                        <a:gs pos="100000">
                          <a:srgbClr val="E6FCFE"/>
                        </a:gs>
                      </a:gsLst>
                      <a:lin ang="16200000" scaled="0"/>
                    </a:gra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ru-RU" sz="1800" u="none" cap="none" strike="noStrike"/>
                        <a:t>120</a:t>
                      </a:r>
                      <a:endParaRPr/>
                    </a:p>
                  </a:txBody>
                  <a:tcPr marT="45725" marB="45725" marR="91450" marL="91450" anchor="ctr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gradFill>
                      <a:gsLst>
                        <a:gs pos="0">
                          <a:srgbClr val="B3F7FF"/>
                        </a:gs>
                        <a:gs pos="50000">
                          <a:srgbClr val="CFFAFF"/>
                        </a:gs>
                        <a:gs pos="100000">
                          <a:srgbClr val="E6FCFE"/>
                        </a:gs>
                      </a:gsLst>
                      <a:lin ang="16200000" scaled="0"/>
                    </a:gradFill>
                  </a:tcPr>
                </a:tc>
              </a:tr>
              <a:tr h="156440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ru-RU" sz="1400" u="none" cap="none" strike="noStrike"/>
                        <a:t>25 – 29 лет</a:t>
                      </a:r>
                      <a:endParaRPr/>
                    </a:p>
                  </a:txBody>
                  <a:tcPr marT="45725" marB="45725" marR="91450" marL="91450" anchor="ctr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gradFill>
                      <a:gsLst>
                        <a:gs pos="0">
                          <a:srgbClr val="B3F7FF"/>
                        </a:gs>
                        <a:gs pos="50000">
                          <a:srgbClr val="CFFAFF"/>
                        </a:gs>
                        <a:gs pos="100000">
                          <a:srgbClr val="E6FCFE"/>
                        </a:gs>
                      </a:gsLst>
                      <a:lin ang="16200000" scaled="0"/>
                    </a:gradFill>
                  </a:tcPr>
                </a:tc>
                <a:tc>
                  <a:txBody>
                    <a:bodyPr/>
                    <a:lstStyle/>
                    <a:p>
                      <a:pPr indent="-285750" lvl="0" marL="28575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Noto Sans Symbols"/>
                        <a:buChar char="⮚"/>
                      </a:pPr>
                      <a:r>
                        <a:rPr lang="ru-RU" sz="14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подтягивание на перекладине</a:t>
                      </a:r>
                      <a:endParaRPr sz="1400" u="none" cap="none" strike="noStrik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indent="-285750" lvl="0" marL="28575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Noto Sans Symbols"/>
                        <a:buChar char="⮚"/>
                      </a:pPr>
                      <a:r>
                        <a:rPr lang="ru-RU" sz="14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подъем переворотом на перекладине</a:t>
                      </a:r>
                      <a:endParaRPr sz="1400" u="none" cap="none" strike="noStrik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indent="-285750" lvl="0" marL="28575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Noto Sans Symbols"/>
                        <a:buChar char="⮚"/>
                      </a:pPr>
                      <a:r>
                        <a:rPr lang="ru-RU" sz="14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подъем силой на перекладине</a:t>
                      </a:r>
                      <a:endParaRPr sz="1400" u="none" cap="none" strike="noStrik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indent="-285750" lvl="0" marL="28575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Noto Sans Symbols"/>
                        <a:buChar char="⮚"/>
                      </a:pPr>
                      <a:r>
                        <a:rPr lang="ru-RU" sz="14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сгибание и разгибание рук в упоре лежа</a:t>
                      </a:r>
                      <a:endParaRPr sz="1400" u="none" cap="none" strike="noStrik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indent="-285750" lvl="0" marL="28575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Noto Sans Symbols"/>
                        <a:buChar char="⮚"/>
                      </a:pPr>
                      <a:r>
                        <a:rPr lang="ru-RU" sz="14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рывок гири</a:t>
                      </a:r>
                      <a:endParaRPr/>
                    </a:p>
                    <a:p>
                      <a:pPr indent="-285750" lvl="0" marL="28575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Noto Sans Symbols"/>
                        <a:buChar char="⮚"/>
                      </a:pPr>
                      <a:r>
                        <a:rPr lang="ru-RU" sz="14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толчок двух гирь</a:t>
                      </a:r>
                      <a:endParaRPr/>
                    </a:p>
                    <a:p>
                      <a:pPr indent="-285750" lvl="0" marL="28575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Noto Sans Symbols"/>
                        <a:buChar char="⮚"/>
                      </a:pPr>
                      <a:r>
                        <a:rPr lang="ru-RU" sz="14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жим штанги лежа</a:t>
                      </a:r>
                      <a:endParaRPr/>
                    </a:p>
                  </a:txBody>
                  <a:tcPr marT="45725" marB="45725" marR="91450" marL="91450" anchor="ctr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gradFill>
                      <a:gsLst>
                        <a:gs pos="0">
                          <a:srgbClr val="B3F7FF"/>
                        </a:gs>
                        <a:gs pos="50000">
                          <a:srgbClr val="CFFAFF"/>
                        </a:gs>
                        <a:gs pos="100000">
                          <a:srgbClr val="E6FCFE"/>
                        </a:gs>
                      </a:gsLst>
                      <a:lin ang="16200000" scaled="0"/>
                    </a:gradFill>
                  </a:tcPr>
                </a:tc>
                <a:tc vMerge="1"/>
                <a:tc>
                  <a:txBody>
                    <a:bodyPr/>
                    <a:lstStyle/>
                    <a:p>
                      <a:pPr indent="-285750" lvl="0" marL="28575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Noto Sans Symbols"/>
                        <a:buChar char="⮚"/>
                      </a:pPr>
                      <a:r>
                        <a:rPr lang="ru-RU" sz="1400" u="none" cap="none" strike="noStrike">
                          <a:solidFill>
                            <a:schemeClr val="dk1"/>
                          </a:solidFill>
                        </a:rPr>
                        <a:t>бег на 400 м</a:t>
                      </a:r>
                      <a:endParaRPr sz="1400" u="none" cap="none" strike="noStrike">
                        <a:solidFill>
                          <a:schemeClr val="dk1"/>
                        </a:solidFill>
                      </a:endParaRPr>
                    </a:p>
                    <a:p>
                      <a:pPr indent="-285750" lvl="0" marL="28575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Noto Sans Symbols"/>
                        <a:buChar char="⮚"/>
                      </a:pPr>
                      <a:r>
                        <a:rPr lang="ru-RU" sz="1400" u="none" cap="none" strike="noStrike">
                          <a:solidFill>
                            <a:schemeClr val="dk1"/>
                          </a:solidFill>
                        </a:rPr>
                        <a:t>бег на 1 км</a:t>
                      </a:r>
                      <a:endParaRPr sz="1400" u="none" cap="none" strike="noStrike">
                        <a:solidFill>
                          <a:schemeClr val="dk1"/>
                        </a:solidFill>
                      </a:endParaRPr>
                    </a:p>
                    <a:p>
                      <a:pPr indent="-285750" lvl="0" marL="28575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Noto Sans Symbols"/>
                        <a:buChar char="⮚"/>
                      </a:pPr>
                      <a:r>
                        <a:rPr lang="ru-RU" sz="1400" u="none" cap="none" strike="noStrike">
                          <a:solidFill>
                            <a:schemeClr val="dk1"/>
                          </a:solidFill>
                        </a:rPr>
                        <a:t>бег на 3 км</a:t>
                      </a:r>
                      <a:endParaRPr/>
                    </a:p>
                  </a:txBody>
                  <a:tcPr marT="45725" marB="45725" marR="91450" marL="91450" anchor="ctr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gradFill>
                      <a:gsLst>
                        <a:gs pos="0">
                          <a:srgbClr val="B3F7FF"/>
                        </a:gs>
                        <a:gs pos="50000">
                          <a:srgbClr val="CFFAFF"/>
                        </a:gs>
                        <a:gs pos="100000">
                          <a:srgbClr val="E6FCFE"/>
                        </a:gs>
                      </a:gsLst>
                      <a:lin ang="16200000" scaled="0"/>
                    </a:gra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ru-RU" sz="1800" u="none" cap="none" strike="noStrike"/>
                        <a:t>28</a:t>
                      </a:r>
                      <a:endParaRPr/>
                    </a:p>
                  </a:txBody>
                  <a:tcPr marT="45725" marB="45725" marR="91450" marL="91450" anchor="ctr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gradFill>
                      <a:gsLst>
                        <a:gs pos="0">
                          <a:srgbClr val="B3F7FF"/>
                        </a:gs>
                        <a:gs pos="50000">
                          <a:srgbClr val="CFFAFF"/>
                        </a:gs>
                        <a:gs pos="100000">
                          <a:srgbClr val="E6FCFE"/>
                        </a:gs>
                      </a:gsLst>
                      <a:lin ang="16200000" scaled="0"/>
                    </a:gra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ru-RU" sz="1800" u="none" cap="none" strike="noStrike"/>
                        <a:t>110</a:t>
                      </a:r>
                      <a:endParaRPr/>
                    </a:p>
                  </a:txBody>
                  <a:tcPr marT="45725" marB="45725" marR="91450" marL="91450" anchor="ctr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gradFill>
                      <a:gsLst>
                        <a:gs pos="0">
                          <a:srgbClr val="B3F7FF"/>
                        </a:gs>
                        <a:gs pos="50000">
                          <a:srgbClr val="CFFAFF"/>
                        </a:gs>
                        <a:gs pos="100000">
                          <a:srgbClr val="E6FCFE"/>
                        </a:gs>
                      </a:gsLst>
                      <a:lin ang="16200000" scaled="0"/>
                    </a:gradFill>
                  </a:tcPr>
                </a:tc>
              </a:tr>
            </a:tbl>
          </a:graphicData>
        </a:graphic>
      </p:graphicFrame>
      <p:sp>
        <p:nvSpPr>
          <p:cNvPr id="293" name="Google Shape;293;p27"/>
          <p:cNvSpPr/>
          <p:nvPr/>
        </p:nvSpPr>
        <p:spPr>
          <a:xfrm>
            <a:off x="325110" y="970606"/>
            <a:ext cx="11490879" cy="1319665"/>
          </a:xfrm>
          <a:prstGeom prst="roundRect">
            <a:avLst>
              <a:gd fmla="val 16667" name="adj"/>
            </a:avLst>
          </a:prstGeom>
          <a:gradFill>
            <a:gsLst>
              <a:gs pos="0">
                <a:srgbClr val="9CC2E5"/>
              </a:gs>
              <a:gs pos="50000">
                <a:srgbClr val="BBD6EE"/>
              </a:gs>
              <a:gs pos="100000">
                <a:schemeClr val="lt1"/>
              </a:gs>
            </a:gsLst>
            <a:lin ang="18900000" scaled="0"/>
          </a:gradFill>
          <a:ln cap="flat" cmpd="sng" w="28575">
            <a:solidFill>
              <a:srgbClr val="1E4E79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85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294" name="Google Shape;294;p27"/>
          <p:cNvSpPr txBox="1"/>
          <p:nvPr/>
        </p:nvSpPr>
        <p:spPr>
          <a:xfrm>
            <a:off x="550006" y="961372"/>
            <a:ext cx="11041090" cy="132343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447675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Выполняются следующие физические упражнения:</a:t>
            </a:r>
            <a:endParaRPr/>
          </a:p>
          <a:p>
            <a:pPr indent="447675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упражнения на силу</a:t>
            </a:r>
            <a:endParaRPr/>
          </a:p>
          <a:p>
            <a:pPr indent="447675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упражнения на быстроту</a:t>
            </a:r>
            <a:endParaRPr/>
          </a:p>
          <a:p>
            <a:pPr indent="447675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упражнения на выносливость</a:t>
            </a:r>
            <a:endParaRPr/>
          </a:p>
        </p:txBody>
      </p:sp>
      <p:pic>
        <p:nvPicPr>
          <p:cNvPr id="295" name="Google Shape;295;p27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754322" y="1323244"/>
            <a:ext cx="267550" cy="266385"/>
          </a:xfrm>
          <a:prstGeom prst="rect">
            <a:avLst/>
          </a:prstGeom>
          <a:noFill/>
          <a:ln>
            <a:noFill/>
          </a:ln>
        </p:spPr>
      </p:pic>
      <p:pic>
        <p:nvPicPr>
          <p:cNvPr id="296" name="Google Shape;296;p27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761443" y="1603833"/>
            <a:ext cx="267550" cy="266385"/>
          </a:xfrm>
          <a:prstGeom prst="rect">
            <a:avLst/>
          </a:prstGeom>
          <a:noFill/>
          <a:ln>
            <a:noFill/>
          </a:ln>
        </p:spPr>
      </p:pic>
      <p:pic>
        <p:nvPicPr>
          <p:cNvPr id="297" name="Google Shape;297;p27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761443" y="1902932"/>
            <a:ext cx="267550" cy="26638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301" name="Shape 3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" name="Google Shape;302;p28"/>
          <p:cNvSpPr txBox="1"/>
          <p:nvPr/>
        </p:nvSpPr>
        <p:spPr>
          <a:xfrm>
            <a:off x="0" y="156724"/>
            <a:ext cx="12192000" cy="4801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>
                <a:solidFill>
                  <a:srgbClr val="DDEAF6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Оценка уровня профессиональной подготовленности</a:t>
            </a:r>
            <a:endParaRPr sz="2800">
              <a:solidFill>
                <a:srgbClr val="DDEAF6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pic>
        <p:nvPicPr>
          <p:cNvPr id="303" name="Google Shape;303;p2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1561221" y="6374441"/>
            <a:ext cx="509539" cy="444044"/>
          </a:xfrm>
          <a:prstGeom prst="rect">
            <a:avLst/>
          </a:prstGeom>
          <a:noFill/>
          <a:ln>
            <a:noFill/>
          </a:ln>
        </p:spPr>
      </p:pic>
      <p:sp>
        <p:nvSpPr>
          <p:cNvPr id="304" name="Google Shape;304;p28"/>
          <p:cNvSpPr txBox="1"/>
          <p:nvPr>
            <p:ph idx="12" type="sldNum"/>
          </p:nvPr>
        </p:nvSpPr>
        <p:spPr>
          <a:xfrm>
            <a:off x="11561220" y="6374442"/>
            <a:ext cx="509539" cy="4440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z="2000">
                <a:solidFill>
                  <a:srgbClr val="DDEAF6"/>
                </a:solidFill>
                <a:latin typeface="Bookman Old Style"/>
                <a:ea typeface="Bookman Old Style"/>
                <a:cs typeface="Bookman Old Style"/>
                <a:sym typeface="Bookman Old Style"/>
              </a:rPr>
              <a:t>‹#›</a:t>
            </a:fld>
            <a:endParaRPr sz="2000">
              <a:solidFill>
                <a:srgbClr val="DDEAF6"/>
              </a:solidFill>
              <a:latin typeface="Bookman Old Style"/>
              <a:ea typeface="Bookman Old Style"/>
              <a:cs typeface="Bookman Old Style"/>
              <a:sym typeface="Bookman Old Style"/>
            </a:endParaRPr>
          </a:p>
        </p:txBody>
      </p:sp>
      <p:sp>
        <p:nvSpPr>
          <p:cNvPr id="305" name="Google Shape;305;p28"/>
          <p:cNvSpPr/>
          <p:nvPr/>
        </p:nvSpPr>
        <p:spPr>
          <a:xfrm>
            <a:off x="295720" y="4700187"/>
            <a:ext cx="11582934" cy="1435694"/>
          </a:xfrm>
          <a:prstGeom prst="roundRect">
            <a:avLst>
              <a:gd fmla="val 16667" name="adj"/>
            </a:avLst>
          </a:prstGeom>
          <a:gradFill>
            <a:gsLst>
              <a:gs pos="0">
                <a:srgbClr val="9CC2E5"/>
              </a:gs>
              <a:gs pos="50000">
                <a:srgbClr val="BBD6EE"/>
              </a:gs>
              <a:gs pos="100000">
                <a:schemeClr val="lt1"/>
              </a:gs>
            </a:gsLst>
            <a:lin ang="18900000" scaled="0"/>
          </a:gradFill>
          <a:ln cap="flat" cmpd="sng" w="28575">
            <a:solidFill>
              <a:srgbClr val="1E4E79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85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306" name="Google Shape;306;p28"/>
          <p:cNvSpPr txBox="1"/>
          <p:nvPr/>
        </p:nvSpPr>
        <p:spPr>
          <a:xfrm>
            <a:off x="427200" y="4756314"/>
            <a:ext cx="11322030" cy="132343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447675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Кандидат считается </a:t>
            </a:r>
            <a:r>
              <a:rPr b="1" lang="ru-RU" sz="200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не прошедшим дополнительное вступительное испытание </a:t>
            </a:r>
            <a:r>
              <a:rPr b="1" lang="ru-RU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если:</a:t>
            </a:r>
            <a:endParaRPr/>
          </a:p>
          <a:p>
            <a:pPr indent="447675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в сумме по двум темам набрал менее 60 баллов;</a:t>
            </a:r>
            <a:endParaRPr/>
          </a:p>
          <a:p>
            <a:pPr indent="447675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по любой из теме набрал менее 21 балла</a:t>
            </a:r>
            <a:endParaRPr/>
          </a:p>
        </p:txBody>
      </p:sp>
      <p:pic>
        <p:nvPicPr>
          <p:cNvPr id="307" name="Google Shape;307;p28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17147" y="5440775"/>
            <a:ext cx="267550" cy="266385"/>
          </a:xfrm>
          <a:prstGeom prst="rect">
            <a:avLst/>
          </a:prstGeom>
          <a:noFill/>
          <a:ln>
            <a:noFill/>
          </a:ln>
        </p:spPr>
      </p:pic>
      <p:pic>
        <p:nvPicPr>
          <p:cNvPr id="308" name="Google Shape;308;p28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17147" y="5743172"/>
            <a:ext cx="267550" cy="266385"/>
          </a:xfrm>
          <a:prstGeom prst="rect">
            <a:avLst/>
          </a:prstGeom>
          <a:noFill/>
          <a:ln>
            <a:noFill/>
          </a:ln>
        </p:spPr>
      </p:pic>
      <p:sp>
        <p:nvSpPr>
          <p:cNvPr id="309" name="Google Shape;309;p28"/>
          <p:cNvSpPr/>
          <p:nvPr/>
        </p:nvSpPr>
        <p:spPr>
          <a:xfrm>
            <a:off x="295720" y="1019542"/>
            <a:ext cx="11582934" cy="1504293"/>
          </a:xfrm>
          <a:prstGeom prst="roundRect">
            <a:avLst>
              <a:gd fmla="val 16667" name="adj"/>
            </a:avLst>
          </a:prstGeom>
          <a:gradFill>
            <a:gsLst>
              <a:gs pos="0">
                <a:srgbClr val="9CC2E5"/>
              </a:gs>
              <a:gs pos="50000">
                <a:srgbClr val="BBD6EE"/>
              </a:gs>
              <a:gs pos="100000">
                <a:schemeClr val="lt1"/>
              </a:gs>
            </a:gsLst>
            <a:lin ang="18900000" scaled="0"/>
          </a:gradFill>
          <a:ln cap="flat" cmpd="sng" w="28575">
            <a:solidFill>
              <a:srgbClr val="1E4E79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85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310" name="Google Shape;310;p28"/>
          <p:cNvSpPr txBox="1"/>
          <p:nvPr/>
        </p:nvSpPr>
        <p:spPr>
          <a:xfrm>
            <a:off x="427200" y="1101308"/>
            <a:ext cx="11322030" cy="132343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447675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200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Проводится с поступающими по специальности</a:t>
            </a:r>
            <a:r>
              <a:rPr b="1" lang="ru-RU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:</a:t>
            </a:r>
            <a:endParaRPr/>
          </a:p>
          <a:p>
            <a:pPr indent="447675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56.05.06 Защита информации на объектах информатизации военного назначения</a:t>
            </a:r>
            <a:endParaRPr/>
          </a:p>
          <a:p>
            <a:pPr indent="447675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Форма проведения вступительного испытания - </a:t>
            </a:r>
            <a:r>
              <a:rPr b="1" lang="ru-RU" sz="200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собеседование</a:t>
            </a:r>
            <a:endParaRPr/>
          </a:p>
        </p:txBody>
      </p:sp>
      <p:sp>
        <p:nvSpPr>
          <p:cNvPr id="311" name="Google Shape;311;p28"/>
          <p:cNvSpPr/>
          <p:nvPr/>
        </p:nvSpPr>
        <p:spPr>
          <a:xfrm>
            <a:off x="295720" y="2736761"/>
            <a:ext cx="11582934" cy="1766874"/>
          </a:xfrm>
          <a:prstGeom prst="roundRect">
            <a:avLst>
              <a:gd fmla="val 16667" name="adj"/>
            </a:avLst>
          </a:prstGeom>
          <a:gradFill>
            <a:gsLst>
              <a:gs pos="0">
                <a:srgbClr val="9CC2E5"/>
              </a:gs>
              <a:gs pos="50000">
                <a:srgbClr val="BBD6EE"/>
              </a:gs>
              <a:gs pos="100000">
                <a:schemeClr val="lt1"/>
              </a:gs>
            </a:gsLst>
            <a:lin ang="18900000" scaled="0"/>
          </a:gradFill>
          <a:ln cap="flat" cmpd="sng" w="28575">
            <a:solidFill>
              <a:srgbClr val="1E4E79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85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312" name="Google Shape;312;p28"/>
          <p:cNvSpPr txBox="1"/>
          <p:nvPr/>
        </p:nvSpPr>
        <p:spPr>
          <a:xfrm>
            <a:off x="427200" y="2809980"/>
            <a:ext cx="11322030" cy="16312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447675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Экзаменационный билет содержит две темы для собеседования</a:t>
            </a:r>
            <a:endParaRPr/>
          </a:p>
          <a:p>
            <a:pPr indent="447675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Темы собеседований </a:t>
            </a:r>
            <a:r>
              <a:rPr b="1" lang="ru-RU" sz="200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размещены на сайте училища </a:t>
            </a:r>
            <a:r>
              <a:rPr b="1" lang="ru-RU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в разделе «Поступающим» (в программе дополнительного вступительного испытания)</a:t>
            </a:r>
            <a:endParaRPr/>
          </a:p>
          <a:p>
            <a:pPr indent="447675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Ответ на каждую из тем оценивается по 50-ти бальной шкале.</a:t>
            </a:r>
            <a:endParaRPr/>
          </a:p>
          <a:p>
            <a:pPr indent="447675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Итоговая оценка – сумма баллов по каждой из тем</a:t>
            </a:r>
            <a:endParaRPr/>
          </a:p>
        </p:txBody>
      </p:sp>
      <p:pic>
        <p:nvPicPr>
          <p:cNvPr id="313" name="Google Shape;313;p28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17147" y="2850243"/>
            <a:ext cx="267550" cy="266385"/>
          </a:xfrm>
          <a:prstGeom prst="rect">
            <a:avLst/>
          </a:prstGeom>
          <a:noFill/>
          <a:ln>
            <a:noFill/>
          </a:ln>
        </p:spPr>
      </p:pic>
      <p:pic>
        <p:nvPicPr>
          <p:cNvPr id="314" name="Google Shape;314;p28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17147" y="3172755"/>
            <a:ext cx="267550" cy="266385"/>
          </a:xfrm>
          <a:prstGeom prst="rect">
            <a:avLst/>
          </a:prstGeom>
          <a:noFill/>
          <a:ln>
            <a:noFill/>
          </a:ln>
        </p:spPr>
      </p:pic>
      <p:pic>
        <p:nvPicPr>
          <p:cNvPr id="315" name="Google Shape;315;p28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17147" y="3783997"/>
            <a:ext cx="267550" cy="266385"/>
          </a:xfrm>
          <a:prstGeom prst="rect">
            <a:avLst/>
          </a:prstGeom>
          <a:noFill/>
          <a:ln>
            <a:noFill/>
          </a:ln>
        </p:spPr>
      </p:pic>
      <p:pic>
        <p:nvPicPr>
          <p:cNvPr id="316" name="Google Shape;316;p28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21627" y="4096649"/>
            <a:ext cx="267550" cy="26638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320" name="Shape 3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" name="Google Shape;321;p29"/>
          <p:cNvSpPr txBox="1"/>
          <p:nvPr/>
        </p:nvSpPr>
        <p:spPr>
          <a:xfrm>
            <a:off x="0" y="156724"/>
            <a:ext cx="12192000" cy="4801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>
                <a:solidFill>
                  <a:srgbClr val="DDEAF6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Учет индивидуальных достижений кандидатов</a:t>
            </a:r>
            <a:endParaRPr sz="2800">
              <a:solidFill>
                <a:srgbClr val="DDEAF6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pic>
        <p:nvPicPr>
          <p:cNvPr id="322" name="Google Shape;322;p2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1561221" y="6374441"/>
            <a:ext cx="509539" cy="444044"/>
          </a:xfrm>
          <a:prstGeom prst="rect">
            <a:avLst/>
          </a:prstGeom>
          <a:noFill/>
          <a:ln>
            <a:noFill/>
          </a:ln>
        </p:spPr>
      </p:pic>
      <p:sp>
        <p:nvSpPr>
          <p:cNvPr id="323" name="Google Shape;323;p29"/>
          <p:cNvSpPr txBox="1"/>
          <p:nvPr>
            <p:ph idx="12" type="sldNum"/>
          </p:nvPr>
        </p:nvSpPr>
        <p:spPr>
          <a:xfrm>
            <a:off x="11561220" y="6374442"/>
            <a:ext cx="509539" cy="4440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z="2000">
                <a:solidFill>
                  <a:srgbClr val="DDEAF6"/>
                </a:solidFill>
                <a:latin typeface="Bookman Old Style"/>
                <a:ea typeface="Bookman Old Style"/>
                <a:cs typeface="Bookman Old Style"/>
                <a:sym typeface="Bookman Old Style"/>
              </a:rPr>
              <a:t>‹#›</a:t>
            </a:fld>
            <a:endParaRPr sz="2000">
              <a:solidFill>
                <a:srgbClr val="DDEAF6"/>
              </a:solidFill>
              <a:latin typeface="Bookman Old Style"/>
              <a:ea typeface="Bookman Old Style"/>
              <a:cs typeface="Bookman Old Style"/>
              <a:sym typeface="Bookman Old Style"/>
            </a:endParaRPr>
          </a:p>
        </p:txBody>
      </p:sp>
      <p:sp>
        <p:nvSpPr>
          <p:cNvPr id="324" name="Google Shape;324;p29"/>
          <p:cNvSpPr/>
          <p:nvPr/>
        </p:nvSpPr>
        <p:spPr>
          <a:xfrm>
            <a:off x="68366" y="995783"/>
            <a:ext cx="12002393" cy="5208464"/>
          </a:xfrm>
          <a:prstGeom prst="roundRect">
            <a:avLst>
              <a:gd fmla="val 16667" name="adj"/>
            </a:avLst>
          </a:prstGeom>
          <a:gradFill>
            <a:gsLst>
              <a:gs pos="0">
                <a:srgbClr val="9CC2E5"/>
              </a:gs>
              <a:gs pos="50000">
                <a:srgbClr val="BBD6EE"/>
              </a:gs>
              <a:gs pos="100000">
                <a:schemeClr val="lt1"/>
              </a:gs>
            </a:gsLst>
            <a:lin ang="18900000" scaled="0"/>
          </a:gradFill>
          <a:ln cap="flat" cmpd="sng" w="28575">
            <a:solidFill>
              <a:srgbClr val="1E4E79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85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325" name="Google Shape;325;p29"/>
          <p:cNvSpPr txBox="1"/>
          <p:nvPr/>
        </p:nvSpPr>
        <p:spPr>
          <a:xfrm>
            <a:off x="393106" y="1091547"/>
            <a:ext cx="11168114" cy="501675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447675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Учитываются следующие индивидуальные достижения (при поступлении </a:t>
            </a:r>
            <a:br>
              <a:rPr b="1" lang="ru-RU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1" lang="ru-RU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по программам высшего образования):</a:t>
            </a:r>
            <a:endParaRPr/>
          </a:p>
          <a:p>
            <a:pPr indent="447675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чемпионы и призеры Олимпийских игр, чемпионы мира, чемпионы Европы;</a:t>
            </a:r>
            <a:endParaRPr/>
          </a:p>
          <a:p>
            <a:pPr indent="447675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наличие аттестата о среднем общем образовании с отличием;</a:t>
            </a:r>
            <a:endParaRPr/>
          </a:p>
          <a:p>
            <a:pPr indent="447675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наличие диплома о среднем профессиональном образовании с отличием;</a:t>
            </a:r>
            <a:endParaRPr/>
          </a:p>
          <a:p>
            <a:pPr indent="447675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наличие аттестата о среднем общем образовании, выданного общеобразовательными организациями со специальными наименованиями;</a:t>
            </a:r>
            <a:endParaRPr/>
          </a:p>
          <a:p>
            <a:pPr indent="447675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результаты участия в олимпиадах (победители и призеры);</a:t>
            </a:r>
            <a:endParaRPr/>
          </a:p>
          <a:p>
            <a:pPr indent="447675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наличие спортивных разрядов и званий;</a:t>
            </a:r>
            <a:endParaRPr/>
          </a:p>
          <a:p>
            <a:pPr indent="447675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наличие государственных наград и ведомственных знаков отличия Министерства обороны Российской Федерации;</a:t>
            </a:r>
            <a:endParaRPr/>
          </a:p>
          <a:p>
            <a:pPr indent="447675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наличие удостоверения ветерана боевых действий;</a:t>
            </a:r>
            <a:endParaRPr/>
          </a:p>
          <a:p>
            <a:pPr indent="447675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наличие документа участника сообщества «Братство Авангарда»;</a:t>
            </a:r>
            <a:endParaRPr/>
          </a:p>
          <a:p>
            <a:pPr indent="447675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наличие личной книжки юнармейца;</a:t>
            </a:r>
            <a:endParaRPr/>
          </a:p>
          <a:p>
            <a:pPr indent="447675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наличие золотого знака отличия «Готов к труду и обороне»;</a:t>
            </a:r>
            <a:endParaRPr/>
          </a:p>
          <a:p>
            <a:pPr indent="447675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участие в волонтерской деятельности</a:t>
            </a:r>
            <a:endParaRPr/>
          </a:p>
        </p:txBody>
      </p:sp>
      <p:pic>
        <p:nvPicPr>
          <p:cNvPr id="326" name="Google Shape;326;p29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574420" y="1763338"/>
            <a:ext cx="267550" cy="266385"/>
          </a:xfrm>
          <a:prstGeom prst="rect">
            <a:avLst/>
          </a:prstGeom>
          <a:noFill/>
          <a:ln>
            <a:noFill/>
          </a:ln>
        </p:spPr>
      </p:pic>
      <p:pic>
        <p:nvPicPr>
          <p:cNvPr id="327" name="Google Shape;327;p29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574420" y="2072453"/>
            <a:ext cx="267550" cy="266385"/>
          </a:xfrm>
          <a:prstGeom prst="rect">
            <a:avLst/>
          </a:prstGeom>
          <a:noFill/>
          <a:ln>
            <a:noFill/>
          </a:ln>
        </p:spPr>
      </p:pic>
      <p:pic>
        <p:nvPicPr>
          <p:cNvPr id="328" name="Google Shape;328;p29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574420" y="2390114"/>
            <a:ext cx="267550" cy="266385"/>
          </a:xfrm>
          <a:prstGeom prst="rect">
            <a:avLst/>
          </a:prstGeom>
          <a:noFill/>
          <a:ln>
            <a:noFill/>
          </a:ln>
        </p:spPr>
      </p:pic>
      <p:pic>
        <p:nvPicPr>
          <p:cNvPr id="329" name="Google Shape;329;p29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574420" y="2690683"/>
            <a:ext cx="267550" cy="266385"/>
          </a:xfrm>
          <a:prstGeom prst="rect">
            <a:avLst/>
          </a:prstGeom>
          <a:noFill/>
          <a:ln>
            <a:noFill/>
          </a:ln>
        </p:spPr>
      </p:pic>
      <p:pic>
        <p:nvPicPr>
          <p:cNvPr id="330" name="Google Shape;330;p29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574420" y="3299128"/>
            <a:ext cx="267550" cy="266385"/>
          </a:xfrm>
          <a:prstGeom prst="rect">
            <a:avLst/>
          </a:prstGeom>
          <a:noFill/>
          <a:ln>
            <a:noFill/>
          </a:ln>
        </p:spPr>
      </p:pic>
      <p:pic>
        <p:nvPicPr>
          <p:cNvPr id="331" name="Google Shape;331;p29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574420" y="3599926"/>
            <a:ext cx="267550" cy="266385"/>
          </a:xfrm>
          <a:prstGeom prst="rect">
            <a:avLst/>
          </a:prstGeom>
          <a:noFill/>
          <a:ln>
            <a:noFill/>
          </a:ln>
        </p:spPr>
      </p:pic>
      <p:pic>
        <p:nvPicPr>
          <p:cNvPr id="332" name="Google Shape;332;p29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574420" y="3907573"/>
            <a:ext cx="267550" cy="266385"/>
          </a:xfrm>
          <a:prstGeom prst="rect">
            <a:avLst/>
          </a:prstGeom>
          <a:noFill/>
          <a:ln>
            <a:noFill/>
          </a:ln>
        </p:spPr>
      </p:pic>
      <p:pic>
        <p:nvPicPr>
          <p:cNvPr id="333" name="Google Shape;333;p29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574420" y="4519411"/>
            <a:ext cx="267550" cy="266385"/>
          </a:xfrm>
          <a:prstGeom prst="rect">
            <a:avLst/>
          </a:prstGeom>
          <a:noFill/>
          <a:ln>
            <a:noFill/>
          </a:ln>
        </p:spPr>
      </p:pic>
      <p:pic>
        <p:nvPicPr>
          <p:cNvPr id="334" name="Google Shape;334;p29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574420" y="4822285"/>
            <a:ext cx="267550" cy="266385"/>
          </a:xfrm>
          <a:prstGeom prst="rect">
            <a:avLst/>
          </a:prstGeom>
          <a:noFill/>
          <a:ln>
            <a:noFill/>
          </a:ln>
        </p:spPr>
      </p:pic>
      <p:pic>
        <p:nvPicPr>
          <p:cNvPr id="335" name="Google Shape;335;p29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574420" y="5127632"/>
            <a:ext cx="267550" cy="266385"/>
          </a:xfrm>
          <a:prstGeom prst="rect">
            <a:avLst/>
          </a:prstGeom>
          <a:noFill/>
          <a:ln>
            <a:noFill/>
          </a:ln>
        </p:spPr>
      </p:pic>
      <p:pic>
        <p:nvPicPr>
          <p:cNvPr id="336" name="Google Shape;336;p29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574420" y="5425882"/>
            <a:ext cx="267550" cy="266385"/>
          </a:xfrm>
          <a:prstGeom prst="rect">
            <a:avLst/>
          </a:prstGeom>
          <a:noFill/>
          <a:ln>
            <a:noFill/>
          </a:ln>
        </p:spPr>
      </p:pic>
      <p:pic>
        <p:nvPicPr>
          <p:cNvPr id="337" name="Google Shape;337;p29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574420" y="5741455"/>
            <a:ext cx="267550" cy="26638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341" name="Shape 3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" name="Google Shape;342;p30"/>
          <p:cNvSpPr txBox="1"/>
          <p:nvPr/>
        </p:nvSpPr>
        <p:spPr>
          <a:xfrm>
            <a:off x="0" y="156724"/>
            <a:ext cx="12192000" cy="4801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>
                <a:solidFill>
                  <a:srgbClr val="DDEAF6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Условия проживания курсантов</a:t>
            </a:r>
            <a:endParaRPr sz="2800">
              <a:solidFill>
                <a:srgbClr val="DDEAF6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pic>
        <p:nvPicPr>
          <p:cNvPr id="343" name="Google Shape;343;p3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1561221" y="6374441"/>
            <a:ext cx="509539" cy="444044"/>
          </a:xfrm>
          <a:prstGeom prst="rect">
            <a:avLst/>
          </a:prstGeom>
          <a:noFill/>
          <a:ln>
            <a:noFill/>
          </a:ln>
        </p:spPr>
      </p:pic>
      <p:sp>
        <p:nvSpPr>
          <p:cNvPr id="344" name="Google Shape;344;p30"/>
          <p:cNvSpPr txBox="1"/>
          <p:nvPr>
            <p:ph idx="12" type="sldNum"/>
          </p:nvPr>
        </p:nvSpPr>
        <p:spPr>
          <a:xfrm>
            <a:off x="11561220" y="6374442"/>
            <a:ext cx="509539" cy="4440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z="2000">
                <a:solidFill>
                  <a:srgbClr val="DDEAF6"/>
                </a:solidFill>
                <a:latin typeface="Bookman Old Style"/>
                <a:ea typeface="Bookman Old Style"/>
                <a:cs typeface="Bookman Old Style"/>
                <a:sym typeface="Bookman Old Style"/>
              </a:rPr>
              <a:t>‹#›</a:t>
            </a:fld>
            <a:endParaRPr sz="2000">
              <a:solidFill>
                <a:srgbClr val="DDEAF6"/>
              </a:solidFill>
              <a:latin typeface="Bookman Old Style"/>
              <a:ea typeface="Bookman Old Style"/>
              <a:cs typeface="Bookman Old Style"/>
              <a:sym typeface="Bookman Old Style"/>
            </a:endParaRPr>
          </a:p>
        </p:txBody>
      </p:sp>
      <p:pic>
        <p:nvPicPr>
          <p:cNvPr descr="P9010061" id="345" name="Google Shape;345;p30"/>
          <p:cNvPicPr preferRelativeResize="0"/>
          <p:nvPr/>
        </p:nvPicPr>
        <p:blipFill rotWithShape="1">
          <a:blip r:embed="rId5">
            <a:alphaModFix/>
          </a:blip>
          <a:srcRect b="11507" l="0" r="0" t="0"/>
          <a:stretch/>
        </p:blipFill>
        <p:spPr>
          <a:xfrm>
            <a:off x="155233" y="1784786"/>
            <a:ext cx="2592000" cy="1850962"/>
          </a:xfrm>
          <a:prstGeom prst="roundRect">
            <a:avLst>
              <a:gd fmla="val 16667" name="adj"/>
            </a:avLst>
          </a:prstGeom>
          <a:noFill/>
          <a:ln>
            <a:noFill/>
          </a:ln>
          <a:effectLst>
            <a:outerShdw blurRad="76200" rotWithShape="0" algn="tl" dir="7800000" dist="38100">
              <a:srgbClr val="000000">
                <a:alpha val="40000"/>
              </a:srgbClr>
            </a:outerShdw>
          </a:effectLst>
        </p:spPr>
      </p:pic>
      <p:pic>
        <p:nvPicPr>
          <p:cNvPr id="346" name="Google Shape;346;p30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691047" y="2995284"/>
            <a:ext cx="2592000" cy="1850962"/>
          </a:xfrm>
          <a:prstGeom prst="roundRect">
            <a:avLst>
              <a:gd fmla="val 16667" name="adj"/>
            </a:avLst>
          </a:prstGeom>
          <a:noFill/>
          <a:ln>
            <a:noFill/>
          </a:ln>
          <a:effectLst>
            <a:outerShdw blurRad="76200" rotWithShape="0" algn="tl" dir="7800000" dist="38100">
              <a:srgbClr val="000000">
                <a:alpha val="40000"/>
              </a:srgbClr>
            </a:outerShdw>
          </a:effectLst>
        </p:spPr>
      </p:pic>
      <p:pic>
        <p:nvPicPr>
          <p:cNvPr id="347" name="Google Shape;347;p30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7889887" y="1784786"/>
            <a:ext cx="2592000" cy="1849568"/>
          </a:xfrm>
          <a:prstGeom prst="roundRect">
            <a:avLst>
              <a:gd fmla="val 16667" name="adj"/>
            </a:avLst>
          </a:prstGeom>
          <a:noFill/>
          <a:ln>
            <a:noFill/>
          </a:ln>
          <a:effectLst>
            <a:outerShdw blurRad="76200" rotWithShape="0" algn="tl" dir="7800000" dist="38100">
              <a:srgbClr val="000000">
                <a:alpha val="40000"/>
              </a:srgbClr>
            </a:outerShdw>
          </a:effectLst>
        </p:spPr>
      </p:pic>
      <p:pic>
        <p:nvPicPr>
          <p:cNvPr id="348" name="Google Shape;348;p30"/>
          <p:cNvPicPr preferRelativeResize="0"/>
          <p:nvPr/>
        </p:nvPicPr>
        <p:blipFill rotWithShape="1">
          <a:blip r:embed="rId8">
            <a:alphaModFix/>
          </a:blip>
          <a:srcRect b="0" l="6332" r="5914" t="6271"/>
          <a:stretch/>
        </p:blipFill>
        <p:spPr>
          <a:xfrm>
            <a:off x="3581406" y="1784786"/>
            <a:ext cx="2592000" cy="1801663"/>
          </a:xfrm>
          <a:prstGeom prst="roundRect">
            <a:avLst>
              <a:gd fmla="val 16667" name="adj"/>
            </a:avLst>
          </a:prstGeom>
          <a:noFill/>
          <a:ln>
            <a:noFill/>
          </a:ln>
          <a:effectLst>
            <a:outerShdw blurRad="76200" rotWithShape="0" algn="tl" dir="7800000" dist="38100">
              <a:srgbClr val="000000">
                <a:alpha val="40000"/>
              </a:srgbClr>
            </a:outerShdw>
          </a:effectLst>
        </p:spPr>
      </p:pic>
      <p:pic>
        <p:nvPicPr>
          <p:cNvPr descr="C:\Users\Гуль АП\Desktop\Рисунок2.jpg" id="349" name="Google Shape;349;p30"/>
          <p:cNvPicPr preferRelativeResize="0"/>
          <p:nvPr/>
        </p:nvPicPr>
        <p:blipFill rotWithShape="1">
          <a:blip r:embed="rId9">
            <a:alphaModFix/>
          </a:blip>
          <a:srcRect b="0" l="7060" r="0" t="0"/>
          <a:stretch/>
        </p:blipFill>
        <p:spPr>
          <a:xfrm>
            <a:off x="8577681" y="2924323"/>
            <a:ext cx="2592000" cy="1840320"/>
          </a:xfrm>
          <a:prstGeom prst="roundRect">
            <a:avLst>
              <a:gd fmla="val 16667" name="adj"/>
            </a:avLst>
          </a:prstGeom>
          <a:noFill/>
          <a:ln>
            <a:noFill/>
          </a:ln>
          <a:effectLst>
            <a:outerShdw blurRad="76200" rotWithShape="0" algn="tl" dir="7800000" dist="38100">
              <a:srgbClr val="000000">
                <a:alpha val="40000"/>
              </a:srgbClr>
            </a:outerShdw>
          </a:effectLst>
        </p:spPr>
      </p:pic>
      <p:pic>
        <p:nvPicPr>
          <p:cNvPr descr="C:\Users\Гуль АП\Desktop\Рисунок1.jpg" id="350" name="Google Shape;350;p30"/>
          <p:cNvPicPr preferRelativeResize="0"/>
          <p:nvPr/>
        </p:nvPicPr>
        <p:blipFill rotWithShape="1">
          <a:blip r:embed="rId10">
            <a:alphaModFix/>
          </a:blip>
          <a:srcRect b="0" l="0" r="7784" t="0"/>
          <a:stretch/>
        </p:blipFill>
        <p:spPr>
          <a:xfrm>
            <a:off x="9484967" y="4251997"/>
            <a:ext cx="2592000" cy="1840320"/>
          </a:xfrm>
          <a:prstGeom prst="roundRect">
            <a:avLst>
              <a:gd fmla="val 16667" name="adj"/>
            </a:avLst>
          </a:prstGeom>
          <a:noFill/>
          <a:ln>
            <a:noFill/>
          </a:ln>
          <a:effectLst>
            <a:outerShdw blurRad="76200" rotWithShape="0" algn="tl" dir="7800000" dist="38100">
              <a:srgbClr val="000000">
                <a:alpha val="40000"/>
              </a:srgbClr>
            </a:outerShdw>
          </a:effectLst>
        </p:spPr>
      </p:pic>
      <p:pic>
        <p:nvPicPr>
          <p:cNvPr descr="I:\Общежитие северная\IMG-20170128-WA0003.jpg" id="351" name="Google Shape;351;p30"/>
          <p:cNvPicPr preferRelativeResize="0"/>
          <p:nvPr/>
        </p:nvPicPr>
        <p:blipFill rotWithShape="1">
          <a:blip r:embed="rId11">
            <a:alphaModFix/>
          </a:blip>
          <a:srcRect b="0" l="0" r="0" t="7605"/>
          <a:stretch/>
        </p:blipFill>
        <p:spPr>
          <a:xfrm>
            <a:off x="4326378" y="2995284"/>
            <a:ext cx="2592000" cy="1795460"/>
          </a:xfrm>
          <a:prstGeom prst="roundRect">
            <a:avLst>
              <a:gd fmla="val 16667" name="adj"/>
            </a:avLst>
          </a:prstGeom>
          <a:noFill/>
          <a:ln>
            <a:noFill/>
          </a:ln>
          <a:effectLst>
            <a:outerShdw blurRad="76200" rotWithShape="0" algn="tl" dir="7800000" dist="38100">
              <a:srgbClr val="000000">
                <a:alpha val="40000"/>
              </a:srgbClr>
            </a:outerShdw>
          </a:effectLst>
        </p:spPr>
      </p:pic>
      <p:pic>
        <p:nvPicPr>
          <p:cNvPr id="352" name="Google Shape;352;p30"/>
          <p:cNvPicPr preferRelativeResize="0"/>
          <p:nvPr/>
        </p:nvPicPr>
        <p:blipFill rotWithShape="1">
          <a:blip r:embed="rId12">
            <a:alphaModFix/>
          </a:blip>
          <a:srcRect b="4221" l="-227" r="226" t="-22"/>
          <a:stretch/>
        </p:blipFill>
        <p:spPr>
          <a:xfrm>
            <a:off x="5161422" y="4392067"/>
            <a:ext cx="2592000" cy="1801663"/>
          </a:xfrm>
          <a:prstGeom prst="roundRect">
            <a:avLst>
              <a:gd fmla="val 16667" name="adj"/>
            </a:avLst>
          </a:prstGeom>
          <a:noFill/>
          <a:ln>
            <a:noFill/>
          </a:ln>
          <a:effectLst>
            <a:outerShdw blurRad="76200" rotWithShape="0" algn="tl" dir="7800000" dist="38100">
              <a:srgbClr val="000000">
                <a:alpha val="40000"/>
              </a:srgbClr>
            </a:outerShdw>
          </a:effectLst>
        </p:spPr>
      </p:pic>
      <p:sp>
        <p:nvSpPr>
          <p:cNvPr id="353" name="Google Shape;353;p30"/>
          <p:cNvSpPr/>
          <p:nvPr/>
        </p:nvSpPr>
        <p:spPr>
          <a:xfrm>
            <a:off x="154812" y="940755"/>
            <a:ext cx="3290128" cy="769441"/>
          </a:xfrm>
          <a:prstGeom prst="roundRect">
            <a:avLst>
              <a:gd fmla="val 16667" name="adj"/>
            </a:avLst>
          </a:prstGeom>
          <a:gradFill>
            <a:gsLst>
              <a:gs pos="0">
                <a:srgbClr val="9CC2E5"/>
              </a:gs>
              <a:gs pos="50000">
                <a:srgbClr val="BBD6EE"/>
              </a:gs>
              <a:gs pos="100000">
                <a:schemeClr val="lt1"/>
              </a:gs>
            </a:gsLst>
            <a:lin ang="18900000" scaled="0"/>
          </a:gradFill>
          <a:ln cap="flat" cmpd="sng" w="28575">
            <a:solidFill>
              <a:srgbClr val="1E4E79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85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354" name="Google Shape;354;p30"/>
          <p:cNvSpPr txBox="1"/>
          <p:nvPr/>
        </p:nvSpPr>
        <p:spPr>
          <a:xfrm>
            <a:off x="192911" y="921705"/>
            <a:ext cx="3217040" cy="769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2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 курс – </a:t>
            </a:r>
            <a:r>
              <a:rPr b="1" lang="ru-RU" sz="220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общежитие </a:t>
            </a:r>
            <a:br>
              <a:rPr b="1" lang="ru-RU" sz="220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1" lang="ru-RU" sz="220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казарменного типа</a:t>
            </a:r>
            <a:endParaRPr b="1" sz="2200">
              <a:solidFill>
                <a:srgbClr val="C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5" name="Google Shape;355;p30"/>
          <p:cNvSpPr/>
          <p:nvPr/>
        </p:nvSpPr>
        <p:spPr>
          <a:xfrm>
            <a:off x="3581405" y="940755"/>
            <a:ext cx="4172017" cy="769441"/>
          </a:xfrm>
          <a:prstGeom prst="roundRect">
            <a:avLst>
              <a:gd fmla="val 16667" name="adj"/>
            </a:avLst>
          </a:prstGeom>
          <a:gradFill>
            <a:gsLst>
              <a:gs pos="0">
                <a:srgbClr val="9CC2E5"/>
              </a:gs>
              <a:gs pos="50000">
                <a:srgbClr val="BBD6EE"/>
              </a:gs>
              <a:gs pos="100000">
                <a:schemeClr val="lt1"/>
              </a:gs>
            </a:gsLst>
            <a:lin ang="18900000" scaled="0"/>
          </a:gradFill>
          <a:ln cap="flat" cmpd="sng" w="28575">
            <a:solidFill>
              <a:srgbClr val="1E4E79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85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356" name="Google Shape;356;p30"/>
          <p:cNvSpPr txBox="1"/>
          <p:nvPr/>
        </p:nvSpPr>
        <p:spPr>
          <a:xfrm>
            <a:off x="3619505" y="921705"/>
            <a:ext cx="3943346" cy="769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2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2-5 курс – </a:t>
            </a:r>
            <a:r>
              <a:rPr b="1" lang="ru-RU" sz="220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общежитие </a:t>
            </a:r>
            <a:br>
              <a:rPr b="1" lang="ru-RU" sz="220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1" lang="ru-RU" sz="220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комнатного типа</a:t>
            </a:r>
            <a:endParaRPr b="1" sz="2200">
              <a:solidFill>
                <a:srgbClr val="C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7" name="Google Shape;357;p30"/>
          <p:cNvSpPr/>
          <p:nvPr/>
        </p:nvSpPr>
        <p:spPr>
          <a:xfrm>
            <a:off x="7889887" y="940755"/>
            <a:ext cx="4172017" cy="769441"/>
          </a:xfrm>
          <a:prstGeom prst="roundRect">
            <a:avLst>
              <a:gd fmla="val 16667" name="adj"/>
            </a:avLst>
          </a:prstGeom>
          <a:gradFill>
            <a:gsLst>
              <a:gs pos="0">
                <a:srgbClr val="9CC2E5"/>
              </a:gs>
              <a:gs pos="50000">
                <a:srgbClr val="BBD6EE"/>
              </a:gs>
              <a:gs pos="100000">
                <a:schemeClr val="lt1"/>
              </a:gs>
            </a:gsLst>
            <a:lin ang="18900000" scaled="0"/>
          </a:gradFill>
          <a:ln cap="flat" cmpd="sng" w="28575">
            <a:solidFill>
              <a:srgbClr val="1E4E79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85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358" name="Google Shape;358;p30"/>
          <p:cNvSpPr txBox="1"/>
          <p:nvPr/>
        </p:nvSpPr>
        <p:spPr>
          <a:xfrm>
            <a:off x="7834252" y="938797"/>
            <a:ext cx="4270381" cy="769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220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Завершение реконструкции жилого дома</a:t>
            </a:r>
            <a:endParaRPr b="1" sz="2200">
              <a:solidFill>
                <a:srgbClr val="C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J:\untitled folder 2\48.JPG" id="359" name="Google Shape;359;p30"/>
          <p:cNvPicPr preferRelativeResize="0"/>
          <p:nvPr/>
        </p:nvPicPr>
        <p:blipFill rotWithShape="1">
          <a:blip r:embed="rId13">
            <a:alphaModFix/>
          </a:blip>
          <a:srcRect b="0" l="0" r="0" t="0"/>
          <a:stretch/>
        </p:blipFill>
        <p:spPr>
          <a:xfrm>
            <a:off x="1598333" y="4341991"/>
            <a:ext cx="2592000" cy="1851739"/>
          </a:xfrm>
          <a:prstGeom prst="roundRect">
            <a:avLst>
              <a:gd fmla="val 16667" name="adj"/>
            </a:avLst>
          </a:prstGeom>
          <a:noFill/>
          <a:ln>
            <a:noFill/>
          </a:ln>
          <a:effectLst>
            <a:outerShdw blurRad="76200" rotWithShape="0" algn="tl" dir="7800000" dist="38100">
              <a:srgbClr val="000000">
                <a:alpha val="40000"/>
              </a:srgbClr>
            </a:outerShdw>
          </a:effectLst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363" name="Shape 3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4" name="Google Shape;364;p31"/>
          <p:cNvSpPr txBox="1"/>
          <p:nvPr/>
        </p:nvSpPr>
        <p:spPr>
          <a:xfrm>
            <a:off x="0" y="156724"/>
            <a:ext cx="12192000" cy="4801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>
                <a:solidFill>
                  <a:srgbClr val="DDEAF6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Денежное довольствие курсантов</a:t>
            </a:r>
            <a:endParaRPr sz="2800">
              <a:solidFill>
                <a:srgbClr val="DDEAF6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pic>
        <p:nvPicPr>
          <p:cNvPr id="365" name="Google Shape;365;p3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1561221" y="6374441"/>
            <a:ext cx="509539" cy="444044"/>
          </a:xfrm>
          <a:prstGeom prst="rect">
            <a:avLst/>
          </a:prstGeom>
          <a:noFill/>
          <a:ln>
            <a:noFill/>
          </a:ln>
        </p:spPr>
      </p:pic>
      <p:sp>
        <p:nvSpPr>
          <p:cNvPr id="366" name="Google Shape;366;p31"/>
          <p:cNvSpPr txBox="1"/>
          <p:nvPr>
            <p:ph idx="12" type="sldNum"/>
          </p:nvPr>
        </p:nvSpPr>
        <p:spPr>
          <a:xfrm>
            <a:off x="11561220" y="6374442"/>
            <a:ext cx="509539" cy="4440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z="2000">
                <a:solidFill>
                  <a:srgbClr val="DDEAF6"/>
                </a:solidFill>
                <a:latin typeface="Bookman Old Style"/>
                <a:ea typeface="Bookman Old Style"/>
                <a:cs typeface="Bookman Old Style"/>
                <a:sym typeface="Bookman Old Style"/>
              </a:rPr>
              <a:t>‹#›</a:t>
            </a:fld>
            <a:endParaRPr sz="2000">
              <a:solidFill>
                <a:srgbClr val="DDEAF6"/>
              </a:solidFill>
              <a:latin typeface="Bookman Old Style"/>
              <a:ea typeface="Bookman Old Style"/>
              <a:cs typeface="Bookman Old Style"/>
              <a:sym typeface="Bookman Old Style"/>
            </a:endParaRPr>
          </a:p>
        </p:txBody>
      </p:sp>
      <p:sp>
        <p:nvSpPr>
          <p:cNvPr id="367" name="Google Shape;367;p31"/>
          <p:cNvSpPr/>
          <p:nvPr/>
        </p:nvSpPr>
        <p:spPr>
          <a:xfrm>
            <a:off x="133350" y="947671"/>
            <a:ext cx="11937409" cy="615326"/>
          </a:xfrm>
          <a:prstGeom prst="roundRect">
            <a:avLst>
              <a:gd fmla="val 16667" name="adj"/>
            </a:avLst>
          </a:prstGeom>
          <a:gradFill>
            <a:gsLst>
              <a:gs pos="0">
                <a:srgbClr val="9CC2E5"/>
              </a:gs>
              <a:gs pos="50000">
                <a:srgbClr val="BBD6EE"/>
              </a:gs>
              <a:gs pos="100000">
                <a:schemeClr val="lt1"/>
              </a:gs>
            </a:gsLst>
            <a:lin ang="18900000" scaled="0"/>
          </a:gradFill>
          <a:ln cap="flat" cmpd="sng" w="28575">
            <a:solidFill>
              <a:srgbClr val="1E4E79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85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368" name="Google Shape;368;p31"/>
          <p:cNvSpPr txBox="1"/>
          <p:nvPr/>
        </p:nvSpPr>
        <p:spPr>
          <a:xfrm>
            <a:off x="209551" y="1016195"/>
            <a:ext cx="11734800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447675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Курсанты 1 курса (военнослужащие по призыву) – </a:t>
            </a:r>
            <a:r>
              <a:rPr b="1" lang="ru-RU" sz="240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2 563 </a:t>
            </a:r>
            <a:r>
              <a:rPr b="1" lang="ru-RU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рубля</a:t>
            </a:r>
            <a:endParaRPr b="1" sz="2400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9" name="Google Shape;369;p31"/>
          <p:cNvSpPr/>
          <p:nvPr/>
        </p:nvSpPr>
        <p:spPr>
          <a:xfrm>
            <a:off x="133350" y="2510076"/>
            <a:ext cx="11937409" cy="2736633"/>
          </a:xfrm>
          <a:prstGeom prst="roundRect">
            <a:avLst>
              <a:gd fmla="val 16667" name="adj"/>
            </a:avLst>
          </a:prstGeom>
          <a:gradFill>
            <a:gsLst>
              <a:gs pos="0">
                <a:srgbClr val="9CC2E5"/>
              </a:gs>
              <a:gs pos="50000">
                <a:srgbClr val="BBD6EE"/>
              </a:gs>
              <a:gs pos="100000">
                <a:schemeClr val="lt1"/>
              </a:gs>
            </a:gsLst>
            <a:lin ang="18900000" scaled="0"/>
          </a:gradFill>
          <a:ln cap="flat" cmpd="sng" w="28575">
            <a:solidFill>
              <a:srgbClr val="1E4E79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85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370" name="Google Shape;370;p31"/>
          <p:cNvSpPr txBox="1"/>
          <p:nvPr/>
        </p:nvSpPr>
        <p:spPr>
          <a:xfrm>
            <a:off x="371475" y="2569053"/>
            <a:ext cx="11306175" cy="267765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447675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Оклада по воинскому званию – </a:t>
            </a:r>
            <a:r>
              <a:rPr b="1" lang="ru-RU" sz="240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6 659 </a:t>
            </a:r>
            <a:r>
              <a:rPr b="1" lang="ru-RU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рублей</a:t>
            </a:r>
            <a:endParaRPr/>
          </a:p>
          <a:p>
            <a:pPr indent="447675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Оклада по воинской должности – </a:t>
            </a:r>
            <a:r>
              <a:rPr b="1" lang="ru-RU" sz="240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9 323 </a:t>
            </a:r>
            <a:r>
              <a:rPr b="1" lang="ru-RU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рубля</a:t>
            </a:r>
            <a:endParaRPr/>
          </a:p>
          <a:p>
            <a:pPr indent="447675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Ежемесячной надбавки за выслугу лет – </a:t>
            </a:r>
            <a:r>
              <a:rPr b="1" lang="ru-RU" sz="240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1 598 </a:t>
            </a:r>
            <a:r>
              <a:rPr b="1" lang="ru-RU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рублей</a:t>
            </a:r>
            <a:endParaRPr/>
          </a:p>
          <a:p>
            <a:pPr indent="447675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Ежемесячной надбавки за квалификационный уровень физической подготовленности – </a:t>
            </a:r>
            <a:r>
              <a:rPr b="1" lang="ru-RU" sz="240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6 526 </a:t>
            </a:r>
            <a:r>
              <a:rPr b="1" lang="ru-RU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рублей</a:t>
            </a:r>
            <a:endParaRPr/>
          </a:p>
          <a:p>
            <a:pPr indent="447675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Премии за добросовестное и эффективное исполнение должностных обязанностей (в зависимости от успеваемости) – </a:t>
            </a:r>
            <a:r>
              <a:rPr b="1" lang="ru-RU" sz="240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3 995 </a:t>
            </a:r>
            <a:r>
              <a:rPr b="1" lang="ru-RU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рублей</a:t>
            </a:r>
            <a:endParaRPr/>
          </a:p>
        </p:txBody>
      </p:sp>
      <p:pic>
        <p:nvPicPr>
          <p:cNvPr id="371" name="Google Shape;371;p3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447674" y="2637880"/>
            <a:ext cx="311703" cy="310346"/>
          </a:xfrm>
          <a:prstGeom prst="rect">
            <a:avLst/>
          </a:prstGeom>
          <a:noFill/>
          <a:ln>
            <a:noFill/>
          </a:ln>
        </p:spPr>
      </p:pic>
      <p:pic>
        <p:nvPicPr>
          <p:cNvPr id="372" name="Google Shape;372;p3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447673" y="3028507"/>
            <a:ext cx="311703" cy="310346"/>
          </a:xfrm>
          <a:prstGeom prst="rect">
            <a:avLst/>
          </a:prstGeom>
          <a:noFill/>
          <a:ln>
            <a:noFill/>
          </a:ln>
        </p:spPr>
      </p:pic>
      <p:pic>
        <p:nvPicPr>
          <p:cNvPr id="373" name="Google Shape;373;p3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474220" y="3409923"/>
            <a:ext cx="311703" cy="310346"/>
          </a:xfrm>
          <a:prstGeom prst="rect">
            <a:avLst/>
          </a:prstGeom>
          <a:noFill/>
          <a:ln>
            <a:noFill/>
          </a:ln>
        </p:spPr>
      </p:pic>
      <p:pic>
        <p:nvPicPr>
          <p:cNvPr id="374" name="Google Shape;374;p3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463680" y="3791727"/>
            <a:ext cx="311703" cy="310346"/>
          </a:xfrm>
          <a:prstGeom prst="rect">
            <a:avLst/>
          </a:prstGeom>
          <a:noFill/>
          <a:ln>
            <a:noFill/>
          </a:ln>
        </p:spPr>
      </p:pic>
      <p:pic>
        <p:nvPicPr>
          <p:cNvPr id="375" name="Google Shape;375;p3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463680" y="4518478"/>
            <a:ext cx="311703" cy="310346"/>
          </a:xfrm>
          <a:prstGeom prst="rect">
            <a:avLst/>
          </a:prstGeom>
          <a:noFill/>
          <a:ln>
            <a:noFill/>
          </a:ln>
        </p:spPr>
      </p:pic>
      <p:sp>
        <p:nvSpPr>
          <p:cNvPr id="376" name="Google Shape;376;p31"/>
          <p:cNvSpPr/>
          <p:nvPr/>
        </p:nvSpPr>
        <p:spPr>
          <a:xfrm>
            <a:off x="133350" y="1623861"/>
            <a:ext cx="11937409" cy="861421"/>
          </a:xfrm>
          <a:prstGeom prst="roundRect">
            <a:avLst>
              <a:gd fmla="val 16667" name="adj"/>
            </a:avLst>
          </a:prstGeom>
          <a:gradFill>
            <a:gsLst>
              <a:gs pos="0">
                <a:srgbClr val="9CC2E5"/>
              </a:gs>
              <a:gs pos="50000">
                <a:srgbClr val="BBD6EE"/>
              </a:gs>
              <a:gs pos="100000">
                <a:schemeClr val="lt1"/>
              </a:gs>
            </a:gsLst>
            <a:lin ang="18900000" scaled="0"/>
          </a:gradFill>
          <a:ln cap="flat" cmpd="sng" w="28575">
            <a:solidFill>
              <a:srgbClr val="1E4E79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85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377" name="Google Shape;377;p31"/>
          <p:cNvSpPr txBox="1"/>
          <p:nvPr/>
        </p:nvSpPr>
        <p:spPr>
          <a:xfrm>
            <a:off x="209551" y="1644760"/>
            <a:ext cx="12102094" cy="8309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447675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Курсанты 2-5 курса (после заключения контракта) – </a:t>
            </a:r>
            <a:r>
              <a:rPr b="1" lang="ru-RU" sz="240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от 15 900 </a:t>
            </a:r>
            <a:r>
              <a:rPr b="1" lang="ru-RU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рублей, </a:t>
            </a:r>
            <a:endParaRPr/>
          </a:p>
          <a:p>
            <a:pPr indent="447675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которое складывается из:</a:t>
            </a:r>
            <a:endParaRPr b="1" sz="2400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8" name="Google Shape;378;p31"/>
          <p:cNvSpPr/>
          <p:nvPr/>
        </p:nvSpPr>
        <p:spPr>
          <a:xfrm>
            <a:off x="133350" y="5291702"/>
            <a:ext cx="11937409" cy="861421"/>
          </a:xfrm>
          <a:prstGeom prst="roundRect">
            <a:avLst>
              <a:gd fmla="val 16667" name="adj"/>
            </a:avLst>
          </a:prstGeom>
          <a:gradFill>
            <a:gsLst>
              <a:gs pos="0">
                <a:srgbClr val="9CC2E5"/>
              </a:gs>
              <a:gs pos="50000">
                <a:srgbClr val="BBD6EE"/>
              </a:gs>
              <a:gs pos="100000">
                <a:schemeClr val="lt1"/>
              </a:gs>
            </a:gsLst>
            <a:lin ang="18900000" scaled="0"/>
          </a:gradFill>
          <a:ln cap="flat" cmpd="sng" w="28575">
            <a:solidFill>
              <a:srgbClr val="1E4E79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85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379" name="Google Shape;379;p31"/>
          <p:cNvSpPr txBox="1"/>
          <p:nvPr/>
        </p:nvSpPr>
        <p:spPr>
          <a:xfrm>
            <a:off x="209550" y="5312601"/>
            <a:ext cx="11982449" cy="8309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447675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240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Наиболее одаренным курсантам </a:t>
            </a:r>
            <a:r>
              <a:rPr b="1" lang="ru-RU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выплачиваются государственные (именные) стипендии Президента РФ, Правительства РФ, Министра обороны РФ</a:t>
            </a:r>
            <a:endParaRPr b="1" sz="2400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4"/>
          <p:cNvSpPr txBox="1"/>
          <p:nvPr/>
        </p:nvSpPr>
        <p:spPr>
          <a:xfrm>
            <a:off x="0" y="156724"/>
            <a:ext cx="12192000" cy="4801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>
                <a:solidFill>
                  <a:srgbClr val="DDEAF6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Историческая справка</a:t>
            </a:r>
            <a:endParaRPr sz="2800">
              <a:solidFill>
                <a:srgbClr val="DDEAF6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pic>
        <p:nvPicPr>
          <p:cNvPr id="98" name="Google Shape;98;p1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1561221" y="6374441"/>
            <a:ext cx="509539" cy="444044"/>
          </a:xfrm>
          <a:prstGeom prst="rect">
            <a:avLst/>
          </a:prstGeom>
          <a:noFill/>
          <a:ln>
            <a:noFill/>
          </a:ln>
        </p:spPr>
      </p:pic>
      <p:sp>
        <p:nvSpPr>
          <p:cNvPr id="99" name="Google Shape;99;p14"/>
          <p:cNvSpPr txBox="1"/>
          <p:nvPr>
            <p:ph idx="12" type="sldNum"/>
          </p:nvPr>
        </p:nvSpPr>
        <p:spPr>
          <a:xfrm>
            <a:off x="11561220" y="6374442"/>
            <a:ext cx="509539" cy="4440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z="2000">
                <a:solidFill>
                  <a:srgbClr val="DDEAF6"/>
                </a:solidFill>
                <a:latin typeface="Bookman Old Style"/>
                <a:ea typeface="Bookman Old Style"/>
                <a:cs typeface="Bookman Old Style"/>
                <a:sym typeface="Bookman Old Style"/>
              </a:rPr>
              <a:t>‹#›</a:t>
            </a:fld>
            <a:endParaRPr sz="2000">
              <a:solidFill>
                <a:srgbClr val="DDEAF6"/>
              </a:solidFill>
              <a:latin typeface="Bookman Old Style"/>
              <a:ea typeface="Bookman Old Style"/>
              <a:cs typeface="Bookman Old Style"/>
              <a:sym typeface="Bookman Old Style"/>
            </a:endParaRPr>
          </a:p>
        </p:txBody>
      </p:sp>
      <p:pic>
        <p:nvPicPr>
          <p:cNvPr id="100" name="Google Shape;100;p1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158844" y="936471"/>
            <a:ext cx="5335959" cy="5257998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G:\КВВУ\Фото\приказ.jpg" id="101" name="Google Shape;101;p14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7005875" y="936471"/>
            <a:ext cx="3710678" cy="525799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383" name="Shape 3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4" name="Google Shape;384;p32"/>
          <p:cNvSpPr txBox="1"/>
          <p:nvPr/>
        </p:nvSpPr>
        <p:spPr>
          <a:xfrm>
            <a:off x="0" y="156724"/>
            <a:ext cx="12192000" cy="4801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>
                <a:solidFill>
                  <a:srgbClr val="DDEAF6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Олимпиады и спортивная жизнь курсантов</a:t>
            </a:r>
            <a:endParaRPr sz="2800">
              <a:solidFill>
                <a:srgbClr val="DDEAF6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pic>
        <p:nvPicPr>
          <p:cNvPr id="385" name="Google Shape;385;p3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1561221" y="6374441"/>
            <a:ext cx="509539" cy="444044"/>
          </a:xfrm>
          <a:prstGeom prst="rect">
            <a:avLst/>
          </a:prstGeom>
          <a:noFill/>
          <a:ln>
            <a:noFill/>
          </a:ln>
        </p:spPr>
      </p:pic>
      <p:sp>
        <p:nvSpPr>
          <p:cNvPr id="386" name="Google Shape;386;p32"/>
          <p:cNvSpPr txBox="1"/>
          <p:nvPr>
            <p:ph idx="12" type="sldNum"/>
          </p:nvPr>
        </p:nvSpPr>
        <p:spPr>
          <a:xfrm>
            <a:off x="11561220" y="6374442"/>
            <a:ext cx="509539" cy="4440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z="2000">
                <a:solidFill>
                  <a:srgbClr val="DDEAF6"/>
                </a:solidFill>
                <a:latin typeface="Bookman Old Style"/>
                <a:ea typeface="Bookman Old Style"/>
                <a:cs typeface="Bookman Old Style"/>
                <a:sym typeface="Bookman Old Style"/>
              </a:rPr>
              <a:t>‹#›</a:t>
            </a:fld>
            <a:endParaRPr sz="2000">
              <a:solidFill>
                <a:srgbClr val="DDEAF6"/>
              </a:solidFill>
              <a:latin typeface="Bookman Old Style"/>
              <a:ea typeface="Bookman Old Style"/>
              <a:cs typeface="Bookman Old Style"/>
              <a:sym typeface="Bookman Old Style"/>
            </a:endParaRPr>
          </a:p>
        </p:txBody>
      </p:sp>
      <p:sp>
        <p:nvSpPr>
          <p:cNvPr id="387" name="Google Shape;387;p32"/>
          <p:cNvSpPr/>
          <p:nvPr/>
        </p:nvSpPr>
        <p:spPr>
          <a:xfrm>
            <a:off x="290626" y="1359412"/>
            <a:ext cx="5776799" cy="3135676"/>
          </a:xfrm>
          <a:prstGeom prst="roundRect">
            <a:avLst>
              <a:gd fmla="val 16667" name="adj"/>
            </a:avLst>
          </a:prstGeom>
          <a:gradFill>
            <a:gsLst>
              <a:gs pos="0">
                <a:srgbClr val="9CC2E5"/>
              </a:gs>
              <a:gs pos="50000">
                <a:srgbClr val="BBD6EE"/>
              </a:gs>
              <a:gs pos="100000">
                <a:schemeClr val="lt1"/>
              </a:gs>
            </a:gsLst>
            <a:lin ang="18900000" scaled="0"/>
          </a:gradFill>
          <a:ln cap="flat" cmpd="sng" w="28575">
            <a:solidFill>
              <a:srgbClr val="1E4E79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85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388" name="Google Shape;388;p32"/>
          <p:cNvSpPr txBox="1"/>
          <p:nvPr/>
        </p:nvSpPr>
        <p:spPr>
          <a:xfrm>
            <a:off x="380999" y="1544394"/>
            <a:ext cx="5581651" cy="286232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447675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200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Участие во всероссийских </a:t>
            </a:r>
            <a:br>
              <a:rPr b="1" lang="ru-RU" sz="200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1" lang="ru-RU" sz="200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и международных олимпиадах</a:t>
            </a:r>
            <a:r>
              <a:rPr b="1" lang="ru-RU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:</a:t>
            </a:r>
            <a:endParaRPr/>
          </a:p>
          <a:p>
            <a:pPr indent="447675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Математика;</a:t>
            </a:r>
            <a:endParaRPr/>
          </a:p>
          <a:p>
            <a:pPr indent="447675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Информатика;</a:t>
            </a:r>
            <a:endParaRPr/>
          </a:p>
          <a:p>
            <a:pPr indent="447675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Программирование;</a:t>
            </a:r>
            <a:endParaRPr/>
          </a:p>
          <a:p>
            <a:pPr indent="447675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Физика;</a:t>
            </a:r>
            <a:endParaRPr/>
          </a:p>
          <a:p>
            <a:pPr indent="447675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Иностранные языки;</a:t>
            </a:r>
            <a:endParaRPr/>
          </a:p>
          <a:p>
            <a:pPr indent="447675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Военно-профессиональная подготовка.</a:t>
            </a:r>
            <a:endParaRPr b="1" sz="2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9" name="Google Shape;389;p32"/>
          <p:cNvSpPr/>
          <p:nvPr/>
        </p:nvSpPr>
        <p:spPr>
          <a:xfrm>
            <a:off x="6481876" y="1359411"/>
            <a:ext cx="5505563" cy="4357725"/>
          </a:xfrm>
          <a:prstGeom prst="roundRect">
            <a:avLst>
              <a:gd fmla="val 16667" name="adj"/>
            </a:avLst>
          </a:prstGeom>
          <a:gradFill>
            <a:gsLst>
              <a:gs pos="0">
                <a:srgbClr val="9CC2E5"/>
              </a:gs>
              <a:gs pos="50000">
                <a:srgbClr val="BBD6EE"/>
              </a:gs>
              <a:gs pos="100000">
                <a:schemeClr val="lt1"/>
              </a:gs>
            </a:gsLst>
            <a:lin ang="18900000" scaled="0"/>
          </a:gradFill>
          <a:ln cap="flat" cmpd="sng" w="28575">
            <a:solidFill>
              <a:srgbClr val="1E4E79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85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390" name="Google Shape;390;p32"/>
          <p:cNvSpPr txBox="1"/>
          <p:nvPr/>
        </p:nvSpPr>
        <p:spPr>
          <a:xfrm>
            <a:off x="6572250" y="1519300"/>
            <a:ext cx="5314950" cy="409342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447675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200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Участие в ежегодных чемпионатах и спартакиадах</a:t>
            </a:r>
            <a:r>
              <a:rPr b="1" lang="ru-RU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:</a:t>
            </a:r>
            <a:endParaRPr/>
          </a:p>
          <a:p>
            <a:pPr indent="447675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Волейбол;</a:t>
            </a:r>
            <a:endParaRPr/>
          </a:p>
          <a:p>
            <a:pPr indent="447675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Мини-футбол;</a:t>
            </a:r>
            <a:endParaRPr/>
          </a:p>
          <a:p>
            <a:pPr indent="447675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Плавание;</a:t>
            </a:r>
            <a:endParaRPr/>
          </a:p>
          <a:p>
            <a:pPr indent="447675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Рукопашный бой;</a:t>
            </a:r>
            <a:endParaRPr/>
          </a:p>
          <a:p>
            <a:pPr indent="447675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Самбо;</a:t>
            </a:r>
            <a:endParaRPr/>
          </a:p>
          <a:p>
            <a:pPr indent="447675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Гиревой спорт;</a:t>
            </a:r>
            <a:endParaRPr/>
          </a:p>
          <a:p>
            <a:pPr indent="447675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Спортивное ориентирование;</a:t>
            </a:r>
            <a:endParaRPr/>
          </a:p>
          <a:p>
            <a:pPr indent="447675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Офицерское троеборье;</a:t>
            </a:r>
            <a:endParaRPr/>
          </a:p>
          <a:p>
            <a:pPr indent="447675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Военное пятиборье;</a:t>
            </a:r>
            <a:endParaRPr/>
          </a:p>
          <a:p>
            <a:pPr indent="447675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Курсантский бросок;</a:t>
            </a:r>
            <a:endParaRPr/>
          </a:p>
          <a:p>
            <a:pPr indent="447675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Стрельба из штатного оружия.</a:t>
            </a:r>
            <a:endParaRPr/>
          </a:p>
        </p:txBody>
      </p:sp>
      <p:pic>
        <p:nvPicPr>
          <p:cNvPr id="391" name="Google Shape;391;p32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829424" y="2198611"/>
            <a:ext cx="241743" cy="240691"/>
          </a:xfrm>
          <a:prstGeom prst="rect">
            <a:avLst/>
          </a:prstGeom>
          <a:noFill/>
          <a:ln>
            <a:noFill/>
          </a:ln>
        </p:spPr>
      </p:pic>
      <p:pic>
        <p:nvPicPr>
          <p:cNvPr id="392" name="Google Shape;392;p32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829424" y="2512761"/>
            <a:ext cx="241743" cy="240691"/>
          </a:xfrm>
          <a:prstGeom prst="rect">
            <a:avLst/>
          </a:prstGeom>
          <a:noFill/>
          <a:ln>
            <a:noFill/>
          </a:ln>
        </p:spPr>
      </p:pic>
      <p:pic>
        <p:nvPicPr>
          <p:cNvPr id="393" name="Google Shape;393;p32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829424" y="2831094"/>
            <a:ext cx="241743" cy="240691"/>
          </a:xfrm>
          <a:prstGeom prst="rect">
            <a:avLst/>
          </a:prstGeom>
          <a:noFill/>
          <a:ln>
            <a:noFill/>
          </a:ln>
        </p:spPr>
      </p:pic>
      <p:pic>
        <p:nvPicPr>
          <p:cNvPr id="394" name="Google Shape;394;p32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829424" y="3125064"/>
            <a:ext cx="241743" cy="240691"/>
          </a:xfrm>
          <a:prstGeom prst="rect">
            <a:avLst/>
          </a:prstGeom>
          <a:noFill/>
          <a:ln>
            <a:noFill/>
          </a:ln>
        </p:spPr>
      </p:pic>
      <p:pic>
        <p:nvPicPr>
          <p:cNvPr id="395" name="Google Shape;395;p32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823516" y="3422289"/>
            <a:ext cx="241743" cy="240691"/>
          </a:xfrm>
          <a:prstGeom prst="rect">
            <a:avLst/>
          </a:prstGeom>
          <a:noFill/>
          <a:ln>
            <a:noFill/>
          </a:ln>
        </p:spPr>
      </p:pic>
      <p:pic>
        <p:nvPicPr>
          <p:cNvPr id="396" name="Google Shape;396;p32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823515" y="3717768"/>
            <a:ext cx="241743" cy="240691"/>
          </a:xfrm>
          <a:prstGeom prst="rect">
            <a:avLst/>
          </a:prstGeom>
          <a:noFill/>
          <a:ln>
            <a:noFill/>
          </a:ln>
        </p:spPr>
      </p:pic>
      <p:pic>
        <p:nvPicPr>
          <p:cNvPr id="397" name="Google Shape;397;p32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823515" y="4031918"/>
            <a:ext cx="241743" cy="240691"/>
          </a:xfrm>
          <a:prstGeom prst="rect">
            <a:avLst/>
          </a:prstGeom>
          <a:noFill/>
          <a:ln>
            <a:noFill/>
          </a:ln>
        </p:spPr>
      </p:pic>
      <p:pic>
        <p:nvPicPr>
          <p:cNvPr id="398" name="Google Shape;398;p32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823514" y="4348012"/>
            <a:ext cx="241743" cy="240691"/>
          </a:xfrm>
          <a:prstGeom prst="rect">
            <a:avLst/>
          </a:prstGeom>
          <a:noFill/>
          <a:ln>
            <a:noFill/>
          </a:ln>
        </p:spPr>
      </p:pic>
      <p:pic>
        <p:nvPicPr>
          <p:cNvPr id="399" name="Google Shape;399;p32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823514" y="4643316"/>
            <a:ext cx="241743" cy="240691"/>
          </a:xfrm>
          <a:prstGeom prst="rect">
            <a:avLst/>
          </a:prstGeom>
          <a:noFill/>
          <a:ln>
            <a:noFill/>
          </a:ln>
        </p:spPr>
      </p:pic>
      <p:pic>
        <p:nvPicPr>
          <p:cNvPr id="400" name="Google Shape;400;p32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823514" y="4946495"/>
            <a:ext cx="241743" cy="240691"/>
          </a:xfrm>
          <a:prstGeom prst="rect">
            <a:avLst/>
          </a:prstGeom>
          <a:noFill/>
          <a:ln>
            <a:noFill/>
          </a:ln>
        </p:spPr>
      </p:pic>
      <p:pic>
        <p:nvPicPr>
          <p:cNvPr id="401" name="Google Shape;401;p32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823513" y="5234686"/>
            <a:ext cx="241743" cy="240691"/>
          </a:xfrm>
          <a:prstGeom prst="rect">
            <a:avLst/>
          </a:prstGeom>
          <a:noFill/>
          <a:ln>
            <a:noFill/>
          </a:ln>
        </p:spPr>
      </p:pic>
      <p:pic>
        <p:nvPicPr>
          <p:cNvPr id="402" name="Google Shape;402;p32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35881" y="2229124"/>
            <a:ext cx="241743" cy="240691"/>
          </a:xfrm>
          <a:prstGeom prst="rect">
            <a:avLst/>
          </a:prstGeom>
          <a:noFill/>
          <a:ln>
            <a:noFill/>
          </a:ln>
        </p:spPr>
      </p:pic>
      <p:pic>
        <p:nvPicPr>
          <p:cNvPr id="403" name="Google Shape;403;p32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23401" y="2530109"/>
            <a:ext cx="241743" cy="240691"/>
          </a:xfrm>
          <a:prstGeom prst="rect">
            <a:avLst/>
          </a:prstGeom>
          <a:noFill/>
          <a:ln>
            <a:noFill/>
          </a:ln>
        </p:spPr>
      </p:pic>
      <p:pic>
        <p:nvPicPr>
          <p:cNvPr id="404" name="Google Shape;404;p32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23400" y="2831094"/>
            <a:ext cx="241743" cy="240691"/>
          </a:xfrm>
          <a:prstGeom prst="rect">
            <a:avLst/>
          </a:prstGeom>
          <a:noFill/>
          <a:ln>
            <a:noFill/>
          </a:ln>
        </p:spPr>
      </p:pic>
      <p:pic>
        <p:nvPicPr>
          <p:cNvPr id="405" name="Google Shape;405;p32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23398" y="3132079"/>
            <a:ext cx="241743" cy="240691"/>
          </a:xfrm>
          <a:prstGeom prst="rect">
            <a:avLst/>
          </a:prstGeom>
          <a:noFill/>
          <a:ln>
            <a:noFill/>
          </a:ln>
        </p:spPr>
      </p:pic>
      <p:pic>
        <p:nvPicPr>
          <p:cNvPr id="406" name="Google Shape;406;p32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23397" y="3422288"/>
            <a:ext cx="241743" cy="240691"/>
          </a:xfrm>
          <a:prstGeom prst="rect">
            <a:avLst/>
          </a:prstGeom>
          <a:noFill/>
          <a:ln>
            <a:noFill/>
          </a:ln>
        </p:spPr>
      </p:pic>
      <p:pic>
        <p:nvPicPr>
          <p:cNvPr id="407" name="Google Shape;407;p32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23398" y="3733156"/>
            <a:ext cx="241743" cy="24069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411" name="Shape 4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2" name="Google Shape;412;p33"/>
          <p:cNvSpPr txBox="1"/>
          <p:nvPr/>
        </p:nvSpPr>
        <p:spPr>
          <a:xfrm>
            <a:off x="0" y="5798"/>
            <a:ext cx="12192000" cy="86793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>
                <a:solidFill>
                  <a:srgbClr val="DDEAF6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Получение удостоверений на право управления  </a:t>
            </a:r>
            <a:br>
              <a:rPr lang="ru-RU" sz="2800">
                <a:solidFill>
                  <a:srgbClr val="DDEAF6"/>
                </a:solidFill>
                <a:latin typeface="Libre Franklin"/>
                <a:ea typeface="Libre Franklin"/>
                <a:cs typeface="Libre Franklin"/>
                <a:sym typeface="Libre Franklin"/>
              </a:rPr>
            </a:br>
            <a:r>
              <a:rPr lang="ru-RU" sz="2800">
                <a:solidFill>
                  <a:srgbClr val="DDEAF6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транспортными средствами и маломерными судами</a:t>
            </a:r>
            <a:endParaRPr sz="2800">
              <a:solidFill>
                <a:srgbClr val="DDEAF6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pic>
        <p:nvPicPr>
          <p:cNvPr id="413" name="Google Shape;413;p3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1561221" y="6374441"/>
            <a:ext cx="509539" cy="444044"/>
          </a:xfrm>
          <a:prstGeom prst="rect">
            <a:avLst/>
          </a:prstGeom>
          <a:noFill/>
          <a:ln>
            <a:noFill/>
          </a:ln>
        </p:spPr>
      </p:pic>
      <p:sp>
        <p:nvSpPr>
          <p:cNvPr id="414" name="Google Shape;414;p33"/>
          <p:cNvSpPr txBox="1"/>
          <p:nvPr>
            <p:ph idx="12" type="sldNum"/>
          </p:nvPr>
        </p:nvSpPr>
        <p:spPr>
          <a:xfrm>
            <a:off x="11561220" y="6374442"/>
            <a:ext cx="509539" cy="4440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z="2000">
                <a:solidFill>
                  <a:srgbClr val="DDEAF6"/>
                </a:solidFill>
                <a:latin typeface="Bookman Old Style"/>
                <a:ea typeface="Bookman Old Style"/>
                <a:cs typeface="Bookman Old Style"/>
                <a:sym typeface="Bookman Old Style"/>
              </a:rPr>
              <a:t>‹#›</a:t>
            </a:fld>
            <a:endParaRPr sz="2000">
              <a:solidFill>
                <a:srgbClr val="DDEAF6"/>
              </a:solidFill>
              <a:latin typeface="Bookman Old Style"/>
              <a:ea typeface="Bookman Old Style"/>
              <a:cs typeface="Bookman Old Style"/>
              <a:sym typeface="Bookman Old Style"/>
            </a:endParaRPr>
          </a:p>
        </p:txBody>
      </p:sp>
      <p:pic>
        <p:nvPicPr>
          <p:cNvPr id="415" name="Google Shape;415;p33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90500" y="1057275"/>
            <a:ext cx="2867025" cy="1745945"/>
          </a:xfrm>
          <a:prstGeom prst="roundRect">
            <a:avLst>
              <a:gd fmla="val 16667" name="adj"/>
            </a:avLst>
          </a:prstGeom>
          <a:noFill/>
          <a:ln>
            <a:noFill/>
          </a:ln>
          <a:effectLst>
            <a:outerShdw blurRad="76200" rotWithShape="0" algn="tl" dir="7800000" dist="38100">
              <a:srgbClr val="000000">
                <a:alpha val="40000"/>
              </a:srgbClr>
            </a:outerShdw>
          </a:effectLst>
        </p:spPr>
      </p:pic>
      <p:pic>
        <p:nvPicPr>
          <p:cNvPr id="416" name="Google Shape;416;p33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9203734" y="1057274"/>
            <a:ext cx="2867025" cy="1745945"/>
          </a:xfrm>
          <a:prstGeom prst="roundRect">
            <a:avLst>
              <a:gd fmla="val 16667" name="adj"/>
            </a:avLst>
          </a:prstGeom>
          <a:noFill/>
          <a:ln>
            <a:noFill/>
          </a:ln>
          <a:effectLst>
            <a:outerShdw blurRad="76200" rotWithShape="0" algn="tl" dir="7800000" dist="38100">
              <a:srgbClr val="000000">
                <a:alpha val="40000"/>
              </a:srgbClr>
            </a:outerShdw>
          </a:effectLst>
        </p:spPr>
      </p:pic>
      <p:sp>
        <p:nvSpPr>
          <p:cNvPr id="417" name="Google Shape;417;p33"/>
          <p:cNvSpPr/>
          <p:nvPr/>
        </p:nvSpPr>
        <p:spPr>
          <a:xfrm>
            <a:off x="1595437" y="2534853"/>
            <a:ext cx="292805" cy="160721"/>
          </a:xfrm>
          <a:prstGeom prst="rect">
            <a:avLst/>
          </a:prstGeom>
          <a:noFill/>
          <a:ln cap="flat" cmpd="sng" w="57150">
            <a:solidFill>
              <a:srgbClr val="C0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18" name="Google Shape;418;p33"/>
          <p:cNvPicPr preferRelativeResize="0"/>
          <p:nvPr/>
        </p:nvPicPr>
        <p:blipFill rotWithShape="1">
          <a:blip r:embed="rId5">
            <a:alphaModFix/>
          </a:blip>
          <a:srcRect b="6842" l="48718" r="40704" t="84474"/>
          <a:stretch/>
        </p:blipFill>
        <p:spPr>
          <a:xfrm>
            <a:off x="2166939" y="2255044"/>
            <a:ext cx="747712" cy="373857"/>
          </a:xfrm>
          <a:prstGeom prst="rect">
            <a:avLst/>
          </a:prstGeom>
          <a:noFill/>
          <a:ln>
            <a:noFill/>
          </a:ln>
        </p:spPr>
      </p:pic>
      <p:sp>
        <p:nvSpPr>
          <p:cNvPr id="419" name="Google Shape;419;p33"/>
          <p:cNvSpPr/>
          <p:nvPr/>
        </p:nvSpPr>
        <p:spPr>
          <a:xfrm>
            <a:off x="2185989" y="2255044"/>
            <a:ext cx="699973" cy="359569"/>
          </a:xfrm>
          <a:prstGeom prst="rect">
            <a:avLst/>
          </a:prstGeom>
          <a:noFill/>
          <a:ln cap="flat" cmpd="sng" w="57150">
            <a:solidFill>
              <a:srgbClr val="C0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0" name="Google Shape;420;p33"/>
          <p:cNvSpPr/>
          <p:nvPr/>
        </p:nvSpPr>
        <p:spPr>
          <a:xfrm>
            <a:off x="10315575" y="2544378"/>
            <a:ext cx="304800" cy="151196"/>
          </a:xfrm>
          <a:prstGeom prst="rect">
            <a:avLst/>
          </a:prstGeom>
          <a:noFill/>
          <a:ln cap="flat" cmpd="sng" w="57150">
            <a:solidFill>
              <a:srgbClr val="C0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21" name="Google Shape;421;p33"/>
          <p:cNvPicPr preferRelativeResize="0"/>
          <p:nvPr/>
        </p:nvPicPr>
        <p:blipFill rotWithShape="1">
          <a:blip r:embed="rId5">
            <a:alphaModFix/>
          </a:blip>
          <a:srcRect b="6727" l="39353" r="50676" t="84643"/>
          <a:stretch/>
        </p:blipFill>
        <p:spPr>
          <a:xfrm>
            <a:off x="11210926" y="2248875"/>
            <a:ext cx="704850" cy="371475"/>
          </a:xfrm>
          <a:prstGeom prst="rect">
            <a:avLst/>
          </a:prstGeom>
          <a:noFill/>
          <a:ln>
            <a:noFill/>
          </a:ln>
        </p:spPr>
      </p:pic>
      <p:sp>
        <p:nvSpPr>
          <p:cNvPr id="422" name="Google Shape;422;p33"/>
          <p:cNvSpPr/>
          <p:nvPr/>
        </p:nvSpPr>
        <p:spPr>
          <a:xfrm>
            <a:off x="11201513" y="2262187"/>
            <a:ext cx="714149" cy="359569"/>
          </a:xfrm>
          <a:prstGeom prst="rect">
            <a:avLst/>
          </a:prstGeom>
          <a:noFill/>
          <a:ln cap="flat" cmpd="sng" w="57150">
            <a:solidFill>
              <a:srgbClr val="C0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3" name="Google Shape;423;p33"/>
          <p:cNvSpPr/>
          <p:nvPr/>
        </p:nvSpPr>
        <p:spPr>
          <a:xfrm>
            <a:off x="3338626" y="1260511"/>
            <a:ext cx="5693545" cy="1491431"/>
          </a:xfrm>
          <a:prstGeom prst="roundRect">
            <a:avLst>
              <a:gd fmla="val 16667" name="adj"/>
            </a:avLst>
          </a:prstGeom>
          <a:gradFill>
            <a:gsLst>
              <a:gs pos="0">
                <a:srgbClr val="9CC2E5"/>
              </a:gs>
              <a:gs pos="50000">
                <a:srgbClr val="BBD6EE"/>
              </a:gs>
              <a:gs pos="100000">
                <a:schemeClr val="lt1"/>
              </a:gs>
            </a:gsLst>
            <a:lin ang="18900000" scaled="0"/>
          </a:gradFill>
          <a:ln cap="flat" cmpd="sng" w="28575">
            <a:solidFill>
              <a:srgbClr val="1E4E79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85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424" name="Google Shape;424;p33"/>
          <p:cNvSpPr txBox="1"/>
          <p:nvPr/>
        </p:nvSpPr>
        <p:spPr>
          <a:xfrm>
            <a:off x="3401226" y="1360400"/>
            <a:ext cx="5547738" cy="132343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447675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Получение ВУ в ГИБДД (курсанты общевойскового отделения):</a:t>
            </a:r>
            <a:endParaRPr/>
          </a:p>
          <a:p>
            <a:pPr indent="447675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Категория «С, С1» – </a:t>
            </a:r>
            <a:r>
              <a:rPr b="1" lang="ru-RU" sz="200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в 4 семестре</a:t>
            </a:r>
            <a:endParaRPr/>
          </a:p>
          <a:p>
            <a:pPr indent="447675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Категория «В, В1» – </a:t>
            </a:r>
            <a:r>
              <a:rPr b="1" lang="ru-RU" sz="200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в 5 семестре</a:t>
            </a:r>
            <a:endParaRPr b="1" sz="2000">
              <a:solidFill>
                <a:srgbClr val="C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25" name="Google Shape;425;p33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3571874" y="2020708"/>
            <a:ext cx="311703" cy="310346"/>
          </a:xfrm>
          <a:prstGeom prst="rect">
            <a:avLst/>
          </a:prstGeom>
          <a:noFill/>
          <a:ln>
            <a:noFill/>
          </a:ln>
        </p:spPr>
      </p:pic>
      <p:pic>
        <p:nvPicPr>
          <p:cNvPr id="426" name="Google Shape;426;p33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3571874" y="2305348"/>
            <a:ext cx="311703" cy="310346"/>
          </a:xfrm>
          <a:prstGeom prst="rect">
            <a:avLst/>
          </a:prstGeom>
          <a:noFill/>
          <a:ln>
            <a:noFill/>
          </a:ln>
        </p:spPr>
      </p:pic>
      <p:pic>
        <p:nvPicPr>
          <p:cNvPr id="427" name="Google Shape;427;p33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128390" y="3085286"/>
            <a:ext cx="3724668" cy="2642186"/>
          </a:xfrm>
          <a:prstGeom prst="rect">
            <a:avLst/>
          </a:prstGeom>
          <a:noFill/>
          <a:ln>
            <a:noFill/>
          </a:ln>
        </p:spPr>
      </p:pic>
      <p:sp>
        <p:nvSpPr>
          <p:cNvPr id="428" name="Google Shape;428;p33"/>
          <p:cNvSpPr/>
          <p:nvPr/>
        </p:nvSpPr>
        <p:spPr>
          <a:xfrm>
            <a:off x="3978827" y="3390900"/>
            <a:ext cx="4786539" cy="1838325"/>
          </a:xfrm>
          <a:prstGeom prst="roundRect">
            <a:avLst>
              <a:gd fmla="val 16667" name="adj"/>
            </a:avLst>
          </a:prstGeom>
          <a:gradFill>
            <a:gsLst>
              <a:gs pos="0">
                <a:srgbClr val="9CC2E5"/>
              </a:gs>
              <a:gs pos="50000">
                <a:srgbClr val="BBD6EE"/>
              </a:gs>
              <a:gs pos="100000">
                <a:schemeClr val="lt1"/>
              </a:gs>
            </a:gsLst>
            <a:lin ang="18900000" scaled="0"/>
          </a:gradFill>
          <a:ln cap="flat" cmpd="sng" w="28575">
            <a:solidFill>
              <a:srgbClr val="1E4E79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85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429" name="Google Shape;429;p33"/>
          <p:cNvSpPr txBox="1"/>
          <p:nvPr/>
        </p:nvSpPr>
        <p:spPr>
          <a:xfrm>
            <a:off x="4113570" y="3530950"/>
            <a:ext cx="4526230" cy="16312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447675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Получение удостоверения </a:t>
            </a:r>
            <a:br>
              <a:rPr b="1" lang="ru-RU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1" lang="ru-RU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на право управления маломерным судном (курсанты военно-морского отделения) </a:t>
            </a:r>
            <a:br>
              <a:rPr b="1" lang="ru-RU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1" lang="ru-RU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в ГИМС – </a:t>
            </a:r>
            <a:r>
              <a:rPr b="1" lang="ru-RU" sz="200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в 4 семестре</a:t>
            </a:r>
            <a:endParaRPr/>
          </a:p>
        </p:txBody>
      </p:sp>
      <p:sp>
        <p:nvSpPr>
          <p:cNvPr id="430" name="Google Shape;430;p33"/>
          <p:cNvSpPr/>
          <p:nvPr/>
        </p:nvSpPr>
        <p:spPr>
          <a:xfrm>
            <a:off x="8906606" y="3085286"/>
            <a:ext cx="3164154" cy="2776823"/>
          </a:xfrm>
          <a:prstGeom prst="roundRect">
            <a:avLst>
              <a:gd fmla="val 16667" name="adj"/>
            </a:avLst>
          </a:prstGeom>
          <a:solidFill>
            <a:srgbClr val="F19375"/>
          </a:solidFill>
          <a:ln cap="flat" cmpd="sng" w="28575">
            <a:solidFill>
              <a:srgbClr val="1E4E79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85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431" name="Google Shape;431;p33"/>
          <p:cNvSpPr txBox="1"/>
          <p:nvPr/>
        </p:nvSpPr>
        <p:spPr>
          <a:xfrm>
            <a:off x="8898060" y="3172649"/>
            <a:ext cx="3182841" cy="25545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179388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Во избежание гибели и травматизма, с учетом недостаточного опыта управления ТС, водительские удостоверения сдаются курсантами на хранение   в училище</a:t>
            </a:r>
            <a:endParaRPr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435" name="Shape 4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6" name="Google Shape;436;p34"/>
          <p:cNvSpPr txBox="1"/>
          <p:nvPr/>
        </p:nvSpPr>
        <p:spPr>
          <a:xfrm>
            <a:off x="0" y="156724"/>
            <a:ext cx="12192000" cy="4801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>
                <a:solidFill>
                  <a:srgbClr val="DDEAF6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Каникулярный отпуск курсантов</a:t>
            </a:r>
            <a:endParaRPr sz="2800">
              <a:solidFill>
                <a:srgbClr val="DDEAF6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pic>
        <p:nvPicPr>
          <p:cNvPr id="437" name="Google Shape;437;p3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1561221" y="6374441"/>
            <a:ext cx="509539" cy="444044"/>
          </a:xfrm>
          <a:prstGeom prst="rect">
            <a:avLst/>
          </a:prstGeom>
          <a:noFill/>
          <a:ln>
            <a:noFill/>
          </a:ln>
        </p:spPr>
      </p:pic>
      <p:sp>
        <p:nvSpPr>
          <p:cNvPr id="438" name="Google Shape;438;p34"/>
          <p:cNvSpPr txBox="1"/>
          <p:nvPr>
            <p:ph idx="12" type="sldNum"/>
          </p:nvPr>
        </p:nvSpPr>
        <p:spPr>
          <a:xfrm>
            <a:off x="11561220" y="6374442"/>
            <a:ext cx="509539" cy="4440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z="2000">
                <a:solidFill>
                  <a:srgbClr val="DDEAF6"/>
                </a:solidFill>
                <a:latin typeface="Bookman Old Style"/>
                <a:ea typeface="Bookman Old Style"/>
                <a:cs typeface="Bookman Old Style"/>
                <a:sym typeface="Bookman Old Style"/>
              </a:rPr>
              <a:t>‹#›</a:t>
            </a:fld>
            <a:endParaRPr sz="2000">
              <a:solidFill>
                <a:srgbClr val="DDEAF6"/>
              </a:solidFill>
              <a:latin typeface="Bookman Old Style"/>
              <a:ea typeface="Bookman Old Style"/>
              <a:cs typeface="Bookman Old Style"/>
              <a:sym typeface="Bookman Old Style"/>
            </a:endParaRPr>
          </a:p>
        </p:txBody>
      </p:sp>
      <p:pic>
        <p:nvPicPr>
          <p:cNvPr id="439" name="Google Shape;439;p34"/>
          <p:cNvPicPr preferRelativeResize="0"/>
          <p:nvPr/>
        </p:nvPicPr>
        <p:blipFill rotWithShape="1">
          <a:blip r:embed="rId5">
            <a:alphaModFix/>
          </a:blip>
          <a:srcRect b="0" l="2260" r="5888" t="0"/>
          <a:stretch/>
        </p:blipFill>
        <p:spPr>
          <a:xfrm>
            <a:off x="6427773" y="4132426"/>
            <a:ext cx="3533910" cy="1539830"/>
          </a:xfrm>
          <a:prstGeom prst="rect">
            <a:avLst/>
          </a:prstGeom>
          <a:noFill/>
          <a:ln>
            <a:noFill/>
          </a:ln>
          <a:effectLst>
            <a:outerShdw blurRad="190500" rotWithShape="0" algn="tl">
              <a:srgbClr val="000000">
                <a:alpha val="69803"/>
              </a:srgbClr>
            </a:outerShdw>
          </a:effectLst>
        </p:spPr>
      </p:pic>
      <p:pic>
        <p:nvPicPr>
          <p:cNvPr id="440" name="Google Shape;440;p34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10105459" y="3782575"/>
            <a:ext cx="1987263" cy="2399398"/>
          </a:xfrm>
          <a:prstGeom prst="rect">
            <a:avLst/>
          </a:prstGeom>
          <a:noFill/>
          <a:ln>
            <a:noFill/>
          </a:ln>
          <a:effectLst>
            <a:outerShdw blurRad="190500" rotWithShape="0" algn="tl">
              <a:srgbClr val="000000">
                <a:alpha val="69803"/>
              </a:srgbClr>
            </a:outerShdw>
          </a:effectLst>
        </p:spPr>
      </p:pic>
      <p:sp>
        <p:nvSpPr>
          <p:cNvPr id="441" name="Google Shape;441;p34"/>
          <p:cNvSpPr/>
          <p:nvPr/>
        </p:nvSpPr>
        <p:spPr>
          <a:xfrm>
            <a:off x="977562" y="1046885"/>
            <a:ext cx="10252413" cy="754380"/>
          </a:xfrm>
          <a:prstGeom prst="roundRect">
            <a:avLst>
              <a:gd fmla="val 16667" name="adj"/>
            </a:avLst>
          </a:prstGeom>
          <a:gradFill>
            <a:gsLst>
              <a:gs pos="0">
                <a:srgbClr val="9CC2E5"/>
              </a:gs>
              <a:gs pos="50000">
                <a:srgbClr val="BBD6EE"/>
              </a:gs>
              <a:gs pos="100000">
                <a:schemeClr val="lt1"/>
              </a:gs>
            </a:gsLst>
            <a:lin ang="18900000" scaled="0"/>
          </a:gradFill>
          <a:ln cap="flat" cmpd="sng" w="28575">
            <a:solidFill>
              <a:srgbClr val="1E4E79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85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442" name="Google Shape;442;p34"/>
          <p:cNvSpPr txBox="1"/>
          <p:nvPr/>
        </p:nvSpPr>
        <p:spPr>
          <a:xfrm>
            <a:off x="1054194" y="1193242"/>
            <a:ext cx="10175779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Летний каникулярный отпуск продолжительностью </a:t>
            </a:r>
            <a:r>
              <a:rPr b="1" lang="ru-RU" sz="240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30 суток</a:t>
            </a:r>
            <a:endParaRPr b="1" sz="2400">
              <a:solidFill>
                <a:srgbClr val="C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3" name="Google Shape;443;p34"/>
          <p:cNvSpPr/>
          <p:nvPr/>
        </p:nvSpPr>
        <p:spPr>
          <a:xfrm>
            <a:off x="977560" y="1896354"/>
            <a:ext cx="10252413" cy="754380"/>
          </a:xfrm>
          <a:prstGeom prst="roundRect">
            <a:avLst>
              <a:gd fmla="val 16667" name="adj"/>
            </a:avLst>
          </a:prstGeom>
          <a:gradFill>
            <a:gsLst>
              <a:gs pos="0">
                <a:srgbClr val="9CC2E5"/>
              </a:gs>
              <a:gs pos="50000">
                <a:srgbClr val="BBD6EE"/>
              </a:gs>
              <a:gs pos="100000">
                <a:schemeClr val="lt1"/>
              </a:gs>
            </a:gsLst>
            <a:lin ang="18900000" scaled="0"/>
          </a:gradFill>
          <a:ln cap="flat" cmpd="sng" w="28575">
            <a:solidFill>
              <a:srgbClr val="1E4E79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85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444" name="Google Shape;444;p34"/>
          <p:cNvSpPr txBox="1"/>
          <p:nvPr/>
        </p:nvSpPr>
        <p:spPr>
          <a:xfrm>
            <a:off x="1054193" y="2041193"/>
            <a:ext cx="10055339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Зимний каникулярный отпуск продолжительностью </a:t>
            </a:r>
            <a:r>
              <a:rPr b="1" lang="ru-RU" sz="240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15 суток</a:t>
            </a:r>
            <a:endParaRPr b="1" sz="2400">
              <a:solidFill>
                <a:srgbClr val="C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5" name="Google Shape;445;p34"/>
          <p:cNvSpPr/>
          <p:nvPr/>
        </p:nvSpPr>
        <p:spPr>
          <a:xfrm>
            <a:off x="977560" y="2755348"/>
            <a:ext cx="10252413" cy="938020"/>
          </a:xfrm>
          <a:prstGeom prst="roundRect">
            <a:avLst>
              <a:gd fmla="val 16667" name="adj"/>
            </a:avLst>
          </a:prstGeom>
          <a:gradFill>
            <a:gsLst>
              <a:gs pos="0">
                <a:srgbClr val="9CC2E5"/>
              </a:gs>
              <a:gs pos="50000">
                <a:srgbClr val="BBD6EE"/>
              </a:gs>
              <a:gs pos="100000">
                <a:schemeClr val="lt1"/>
              </a:gs>
            </a:gsLst>
            <a:lin ang="18900000" scaled="0"/>
          </a:gradFill>
          <a:ln cap="flat" cmpd="sng" w="28575">
            <a:solidFill>
              <a:srgbClr val="1E4E79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85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446" name="Google Shape;446;p34"/>
          <p:cNvSpPr txBox="1"/>
          <p:nvPr/>
        </p:nvSpPr>
        <p:spPr>
          <a:xfrm>
            <a:off x="977560" y="2796930"/>
            <a:ext cx="10131972" cy="8309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447675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240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Дополнительные дни к отпуску курсантам, показывающим знания на «отлично»</a:t>
            </a:r>
            <a:endParaRPr b="1" sz="2400">
              <a:solidFill>
                <a:srgbClr val="C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7" name="Google Shape;447;p34"/>
          <p:cNvSpPr/>
          <p:nvPr/>
        </p:nvSpPr>
        <p:spPr>
          <a:xfrm>
            <a:off x="78918" y="3967383"/>
            <a:ext cx="6252704" cy="1822093"/>
          </a:xfrm>
          <a:prstGeom prst="roundRect">
            <a:avLst>
              <a:gd fmla="val 16667" name="adj"/>
            </a:avLst>
          </a:prstGeom>
          <a:gradFill>
            <a:gsLst>
              <a:gs pos="0">
                <a:srgbClr val="9CC2E5"/>
              </a:gs>
              <a:gs pos="50000">
                <a:srgbClr val="BBD6EE"/>
              </a:gs>
              <a:gs pos="100000">
                <a:schemeClr val="lt1"/>
              </a:gs>
            </a:gsLst>
            <a:lin ang="18900000" scaled="0"/>
          </a:gradFill>
          <a:ln cap="flat" cmpd="sng" w="28575">
            <a:solidFill>
              <a:srgbClr val="1E4E79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85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448" name="Google Shape;448;p34"/>
          <p:cNvSpPr txBox="1"/>
          <p:nvPr/>
        </p:nvSpPr>
        <p:spPr>
          <a:xfrm>
            <a:off x="184594" y="4102596"/>
            <a:ext cx="5984201" cy="15696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447675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Курсантам 1 курса (проходящим военную службу по призыву) </a:t>
            </a:r>
            <a:br>
              <a:rPr b="1" lang="ru-RU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1" lang="ru-RU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для льготного проезда выдаются воинские перевозочные документы</a:t>
            </a:r>
            <a:endParaRPr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452" name="Shape 4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3" name="Google Shape;453;p35"/>
          <p:cNvSpPr txBox="1"/>
          <p:nvPr/>
        </p:nvSpPr>
        <p:spPr>
          <a:xfrm>
            <a:off x="0" y="156724"/>
            <a:ext cx="12192000" cy="4801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>
                <a:solidFill>
                  <a:srgbClr val="DDEAF6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Государственная итоговая аттестация и выпуск из вуза</a:t>
            </a:r>
            <a:endParaRPr sz="2800">
              <a:solidFill>
                <a:srgbClr val="DDEAF6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pic>
        <p:nvPicPr>
          <p:cNvPr id="454" name="Google Shape;454;p3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1561221" y="6374441"/>
            <a:ext cx="509539" cy="444044"/>
          </a:xfrm>
          <a:prstGeom prst="rect">
            <a:avLst/>
          </a:prstGeom>
          <a:noFill/>
          <a:ln>
            <a:noFill/>
          </a:ln>
        </p:spPr>
      </p:pic>
      <p:sp>
        <p:nvSpPr>
          <p:cNvPr id="455" name="Google Shape;455;p35"/>
          <p:cNvSpPr txBox="1"/>
          <p:nvPr>
            <p:ph idx="12" type="sldNum"/>
          </p:nvPr>
        </p:nvSpPr>
        <p:spPr>
          <a:xfrm>
            <a:off x="11561220" y="6374442"/>
            <a:ext cx="509539" cy="4440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z="2000">
                <a:solidFill>
                  <a:srgbClr val="DDEAF6"/>
                </a:solidFill>
                <a:latin typeface="Bookman Old Style"/>
                <a:ea typeface="Bookman Old Style"/>
                <a:cs typeface="Bookman Old Style"/>
                <a:sym typeface="Bookman Old Style"/>
              </a:rPr>
              <a:t>‹#›</a:t>
            </a:fld>
            <a:endParaRPr sz="2000">
              <a:solidFill>
                <a:srgbClr val="DDEAF6"/>
              </a:solidFill>
              <a:latin typeface="Bookman Old Style"/>
              <a:ea typeface="Bookman Old Style"/>
              <a:cs typeface="Bookman Old Style"/>
              <a:sym typeface="Bookman Old Style"/>
            </a:endParaRPr>
          </a:p>
        </p:txBody>
      </p:sp>
      <p:pic>
        <p:nvPicPr>
          <p:cNvPr id="456" name="Google Shape;456;p35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7990" y="1257713"/>
            <a:ext cx="4852846" cy="3228097"/>
          </a:xfrm>
          <a:prstGeom prst="roundRect">
            <a:avLst>
              <a:gd fmla="val 8594" name="adj"/>
            </a:avLst>
          </a:prstGeom>
          <a:solidFill>
            <a:srgbClr val="ECECEC"/>
          </a:solidFill>
          <a:ln>
            <a:noFill/>
          </a:ln>
          <a:effectLst>
            <a:reflection blurRad="0" dir="5400000" dist="5000" endA="0" endPos="28000" kx="0" rotWithShape="0" algn="bl" stA="38000" stPos="0" sy="-100000" ky="0"/>
          </a:effectLst>
        </p:spPr>
      </p:pic>
      <p:sp>
        <p:nvSpPr>
          <p:cNvPr id="457" name="Google Shape;457;p35"/>
          <p:cNvSpPr/>
          <p:nvPr/>
        </p:nvSpPr>
        <p:spPr>
          <a:xfrm>
            <a:off x="4931507" y="1096738"/>
            <a:ext cx="304432" cy="550540"/>
          </a:xfrm>
          <a:prstGeom prst="rightArrow">
            <a:avLst>
              <a:gd fmla="val 50996" name="adj1"/>
              <a:gd fmla="val 57973" name="adj2"/>
            </a:avLst>
          </a:prstGeom>
          <a:solidFill>
            <a:srgbClr val="9CC2E5"/>
          </a:solidFill>
          <a:ln cap="flat" cmpd="sng" w="19050">
            <a:solidFill>
              <a:srgbClr val="1E4E7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58" name="Google Shape;458;p35"/>
          <p:cNvSpPr txBox="1"/>
          <p:nvPr/>
        </p:nvSpPr>
        <p:spPr>
          <a:xfrm rot="-5400000">
            <a:off x="4898338" y="1264780"/>
            <a:ext cx="280753" cy="214430"/>
          </a:xfrm>
          <a:prstGeom prst="rect">
            <a:avLst/>
          </a:prstGeom>
          <a:noFill/>
          <a:ln>
            <a:noFill/>
          </a:ln>
        </p:spPr>
        <p:txBody>
          <a:bodyPr anchorCtr="0" anchor="t" bIns="38950" lIns="77925" spcFirstLastPara="1" rIns="77925" wrap="square" tIns="3895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5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9" name="Google Shape;459;p35"/>
          <p:cNvSpPr/>
          <p:nvPr/>
        </p:nvSpPr>
        <p:spPr>
          <a:xfrm>
            <a:off x="5301443" y="2399313"/>
            <a:ext cx="6760621" cy="687944"/>
          </a:xfrm>
          <a:prstGeom prst="roundRect">
            <a:avLst>
              <a:gd fmla="val 16667" name="adj"/>
            </a:avLst>
          </a:prstGeom>
          <a:gradFill>
            <a:gsLst>
              <a:gs pos="0">
                <a:srgbClr val="9CC2E5"/>
              </a:gs>
              <a:gs pos="50000">
                <a:srgbClr val="BBD6EE"/>
              </a:gs>
              <a:gs pos="100000">
                <a:schemeClr val="lt1"/>
              </a:gs>
            </a:gsLst>
            <a:lin ang="18900000" scaled="0"/>
          </a:gradFill>
          <a:ln cap="flat" cmpd="sng" w="28575">
            <a:solidFill>
              <a:srgbClr val="1E4E79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85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460" name="Google Shape;460;p35"/>
          <p:cNvSpPr txBox="1"/>
          <p:nvPr/>
        </p:nvSpPr>
        <p:spPr>
          <a:xfrm>
            <a:off x="5370660" y="2452850"/>
            <a:ext cx="6658017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180975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Научно-технический комитет (Службы защиты государственной тайны Вооруженных Сил Российской Федерации)</a:t>
            </a:r>
            <a:endParaRPr/>
          </a:p>
        </p:txBody>
      </p:sp>
      <p:sp>
        <p:nvSpPr>
          <p:cNvPr id="461" name="Google Shape;461;p35"/>
          <p:cNvSpPr/>
          <p:nvPr/>
        </p:nvSpPr>
        <p:spPr>
          <a:xfrm>
            <a:off x="5291918" y="1694692"/>
            <a:ext cx="6745454" cy="658878"/>
          </a:xfrm>
          <a:prstGeom prst="roundRect">
            <a:avLst>
              <a:gd fmla="val 16667" name="adj"/>
            </a:avLst>
          </a:prstGeom>
          <a:gradFill>
            <a:gsLst>
              <a:gs pos="0">
                <a:srgbClr val="9CC2E5"/>
              </a:gs>
              <a:gs pos="50000">
                <a:srgbClr val="BBD6EE"/>
              </a:gs>
              <a:gs pos="100000">
                <a:schemeClr val="lt1"/>
              </a:gs>
            </a:gsLst>
            <a:lin ang="18900000" scaled="0"/>
          </a:gradFill>
          <a:ln cap="flat" cmpd="sng" w="28575">
            <a:solidFill>
              <a:srgbClr val="1E4E79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85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462" name="Google Shape;462;p35"/>
          <p:cNvSpPr txBox="1"/>
          <p:nvPr/>
        </p:nvSpPr>
        <p:spPr>
          <a:xfrm>
            <a:off x="5361135" y="1740220"/>
            <a:ext cx="6629442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180975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88 Главный центр Министерства обороны Российской Федерации</a:t>
            </a:r>
            <a:endParaRPr/>
          </a:p>
        </p:txBody>
      </p:sp>
      <p:sp>
        <p:nvSpPr>
          <p:cNvPr id="463" name="Google Shape;463;p35"/>
          <p:cNvSpPr/>
          <p:nvPr/>
        </p:nvSpPr>
        <p:spPr>
          <a:xfrm>
            <a:off x="5291918" y="960276"/>
            <a:ext cx="6745454" cy="687944"/>
          </a:xfrm>
          <a:prstGeom prst="roundRect">
            <a:avLst>
              <a:gd fmla="val 16667" name="adj"/>
            </a:avLst>
          </a:prstGeom>
          <a:gradFill>
            <a:gsLst>
              <a:gs pos="0">
                <a:srgbClr val="9CC2E5"/>
              </a:gs>
              <a:gs pos="50000">
                <a:srgbClr val="BBD6EE"/>
              </a:gs>
              <a:gs pos="100000">
                <a:schemeClr val="lt1"/>
              </a:gs>
            </a:gsLst>
            <a:lin ang="18900000" scaled="0"/>
          </a:gradFill>
          <a:ln cap="flat" cmpd="sng" w="28575">
            <a:solidFill>
              <a:srgbClr val="1E4E79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85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464" name="Google Shape;464;p35"/>
          <p:cNvSpPr txBox="1"/>
          <p:nvPr/>
        </p:nvSpPr>
        <p:spPr>
          <a:xfrm>
            <a:off x="5361135" y="1018065"/>
            <a:ext cx="6629442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180975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Восьмое управление Генерального штаба Вооруженных Сил Российской Федерации</a:t>
            </a:r>
            <a:endParaRPr/>
          </a:p>
        </p:txBody>
      </p:sp>
      <p:sp>
        <p:nvSpPr>
          <p:cNvPr id="465" name="Google Shape;465;p35"/>
          <p:cNvSpPr/>
          <p:nvPr/>
        </p:nvSpPr>
        <p:spPr>
          <a:xfrm>
            <a:off x="5310138" y="3141008"/>
            <a:ext cx="6760621" cy="859394"/>
          </a:xfrm>
          <a:prstGeom prst="roundRect">
            <a:avLst>
              <a:gd fmla="val 16667" name="adj"/>
            </a:avLst>
          </a:prstGeom>
          <a:gradFill>
            <a:gsLst>
              <a:gs pos="0">
                <a:srgbClr val="9CC2E5"/>
              </a:gs>
              <a:gs pos="50000">
                <a:srgbClr val="BBD6EE"/>
              </a:gs>
              <a:gs pos="100000">
                <a:schemeClr val="lt1"/>
              </a:gs>
            </a:gsLst>
            <a:lin ang="18900000" scaled="0"/>
          </a:gradFill>
          <a:ln cap="flat" cmpd="sng" w="28575">
            <a:solidFill>
              <a:srgbClr val="1E4E79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85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466" name="Google Shape;466;p35"/>
          <p:cNvSpPr txBox="1"/>
          <p:nvPr/>
        </p:nvSpPr>
        <p:spPr>
          <a:xfrm>
            <a:off x="5379355" y="3165970"/>
            <a:ext cx="6658017" cy="8309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180975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Служба защиты государственной тайны штабов военных округов, видов и родов войск Вооруженных Сил Российской Федерации)</a:t>
            </a:r>
            <a:endParaRPr/>
          </a:p>
        </p:txBody>
      </p:sp>
      <p:sp>
        <p:nvSpPr>
          <p:cNvPr id="467" name="Google Shape;467;p35"/>
          <p:cNvSpPr/>
          <p:nvPr/>
        </p:nvSpPr>
        <p:spPr>
          <a:xfrm>
            <a:off x="4931507" y="1771285"/>
            <a:ext cx="304432" cy="550540"/>
          </a:xfrm>
          <a:prstGeom prst="rightArrow">
            <a:avLst>
              <a:gd fmla="val 50996" name="adj1"/>
              <a:gd fmla="val 57973" name="adj2"/>
            </a:avLst>
          </a:prstGeom>
          <a:solidFill>
            <a:srgbClr val="9CC2E5"/>
          </a:solidFill>
          <a:ln cap="flat" cmpd="sng" w="19050">
            <a:solidFill>
              <a:srgbClr val="1E4E7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68" name="Google Shape;468;p35"/>
          <p:cNvSpPr txBox="1"/>
          <p:nvPr/>
        </p:nvSpPr>
        <p:spPr>
          <a:xfrm rot="-5400000">
            <a:off x="4898338" y="1939330"/>
            <a:ext cx="280753" cy="214430"/>
          </a:xfrm>
          <a:prstGeom prst="rect">
            <a:avLst/>
          </a:prstGeom>
          <a:noFill/>
          <a:ln>
            <a:noFill/>
          </a:ln>
        </p:spPr>
        <p:txBody>
          <a:bodyPr anchorCtr="0" anchor="t" bIns="38950" lIns="77925" spcFirstLastPara="1" rIns="77925" wrap="square" tIns="3895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5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9" name="Google Shape;469;p35"/>
          <p:cNvSpPr/>
          <p:nvPr/>
        </p:nvSpPr>
        <p:spPr>
          <a:xfrm>
            <a:off x="4931507" y="2479550"/>
            <a:ext cx="322162" cy="550540"/>
          </a:xfrm>
          <a:prstGeom prst="rightArrow">
            <a:avLst>
              <a:gd fmla="val 50996" name="adj1"/>
              <a:gd fmla="val 57973" name="adj2"/>
            </a:avLst>
          </a:prstGeom>
          <a:solidFill>
            <a:srgbClr val="9CC2E5"/>
          </a:solidFill>
          <a:ln cap="flat" cmpd="sng" w="19050">
            <a:solidFill>
              <a:srgbClr val="1E4E7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70" name="Google Shape;470;p35"/>
          <p:cNvSpPr txBox="1"/>
          <p:nvPr/>
        </p:nvSpPr>
        <p:spPr>
          <a:xfrm rot="-5400000">
            <a:off x="4904582" y="2641361"/>
            <a:ext cx="280753" cy="226918"/>
          </a:xfrm>
          <a:prstGeom prst="rect">
            <a:avLst/>
          </a:prstGeom>
          <a:noFill/>
          <a:ln>
            <a:noFill/>
          </a:ln>
        </p:spPr>
        <p:txBody>
          <a:bodyPr anchorCtr="0" anchor="t" bIns="38950" lIns="77925" spcFirstLastPara="1" rIns="77925" wrap="square" tIns="3895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5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1" name="Google Shape;471;p35"/>
          <p:cNvSpPr/>
          <p:nvPr/>
        </p:nvSpPr>
        <p:spPr>
          <a:xfrm>
            <a:off x="4931507" y="3295435"/>
            <a:ext cx="304432" cy="550540"/>
          </a:xfrm>
          <a:prstGeom prst="rightArrow">
            <a:avLst>
              <a:gd fmla="val 50996" name="adj1"/>
              <a:gd fmla="val 57973" name="adj2"/>
            </a:avLst>
          </a:prstGeom>
          <a:solidFill>
            <a:srgbClr val="9CC2E5"/>
          </a:solidFill>
          <a:ln cap="flat" cmpd="sng" w="19050">
            <a:solidFill>
              <a:srgbClr val="1E4E7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72" name="Google Shape;472;p35"/>
          <p:cNvSpPr txBox="1"/>
          <p:nvPr/>
        </p:nvSpPr>
        <p:spPr>
          <a:xfrm rot="-5400000">
            <a:off x="4898338" y="3463480"/>
            <a:ext cx="280753" cy="214430"/>
          </a:xfrm>
          <a:prstGeom prst="rect">
            <a:avLst/>
          </a:prstGeom>
          <a:noFill/>
          <a:ln>
            <a:noFill/>
          </a:ln>
        </p:spPr>
        <p:txBody>
          <a:bodyPr anchorCtr="0" anchor="t" bIns="38950" lIns="77925" spcFirstLastPara="1" rIns="77925" wrap="square" tIns="3895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5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3" name="Google Shape;473;p35"/>
          <p:cNvSpPr txBox="1"/>
          <p:nvPr/>
        </p:nvSpPr>
        <p:spPr>
          <a:xfrm>
            <a:off x="3299575" y="5189840"/>
            <a:ext cx="1863112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1600">
                <a:solidFill>
                  <a:srgbClr val="F4B081"/>
                </a:solidFill>
                <a:latin typeface="Arial"/>
                <a:ea typeface="Arial"/>
                <a:cs typeface="Arial"/>
                <a:sym typeface="Arial"/>
              </a:rPr>
              <a:t>«рейтинговое» распределение</a:t>
            </a:r>
            <a:endParaRPr/>
          </a:p>
        </p:txBody>
      </p:sp>
      <p:sp>
        <p:nvSpPr>
          <p:cNvPr id="474" name="Google Shape;474;p35"/>
          <p:cNvSpPr/>
          <p:nvPr/>
        </p:nvSpPr>
        <p:spPr>
          <a:xfrm>
            <a:off x="5245122" y="4786961"/>
            <a:ext cx="6816941" cy="1431884"/>
          </a:xfrm>
          <a:prstGeom prst="roundRect">
            <a:avLst>
              <a:gd fmla="val 16667" name="adj"/>
            </a:avLst>
          </a:prstGeom>
          <a:gradFill>
            <a:gsLst>
              <a:gs pos="0">
                <a:srgbClr val="9CC2E5"/>
              </a:gs>
              <a:gs pos="50000">
                <a:srgbClr val="BBD6EE"/>
              </a:gs>
              <a:gs pos="100000">
                <a:schemeClr val="lt1"/>
              </a:gs>
            </a:gsLst>
            <a:lin ang="18900000" scaled="0"/>
          </a:gradFill>
          <a:ln cap="flat" cmpd="sng" w="28575">
            <a:solidFill>
              <a:srgbClr val="1E4E79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85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475" name="Google Shape;475;p35"/>
          <p:cNvSpPr txBox="1"/>
          <p:nvPr/>
        </p:nvSpPr>
        <p:spPr>
          <a:xfrm>
            <a:off x="5379355" y="4808259"/>
            <a:ext cx="6611222" cy="132343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180975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160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Основные составляющие </a:t>
            </a:r>
            <a:r>
              <a:rPr b="1" lang="ru-RU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рейтинга курсанта:</a:t>
            </a:r>
            <a:endParaRPr/>
          </a:p>
          <a:p>
            <a:pPr indent="180975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успеваемость;</a:t>
            </a:r>
            <a:endParaRPr/>
          </a:p>
          <a:p>
            <a:pPr indent="180975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военно-научная работа;</a:t>
            </a:r>
            <a:endParaRPr/>
          </a:p>
          <a:p>
            <a:pPr indent="180975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достижения в олимпиадах и спорте;</a:t>
            </a:r>
            <a:endParaRPr/>
          </a:p>
          <a:p>
            <a:pPr indent="180975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личная дисциплинированность.</a:t>
            </a:r>
            <a:endParaRPr/>
          </a:p>
        </p:txBody>
      </p:sp>
      <p:pic>
        <p:nvPicPr>
          <p:cNvPr id="476" name="Google Shape;476;p35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5379355" y="5120774"/>
            <a:ext cx="207525" cy="212714"/>
          </a:xfrm>
          <a:prstGeom prst="rect">
            <a:avLst/>
          </a:prstGeom>
          <a:noFill/>
          <a:ln>
            <a:noFill/>
          </a:ln>
        </p:spPr>
      </p:pic>
      <p:pic>
        <p:nvPicPr>
          <p:cNvPr id="477" name="Google Shape;477;p35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5379355" y="5357141"/>
            <a:ext cx="207525" cy="212714"/>
          </a:xfrm>
          <a:prstGeom prst="rect">
            <a:avLst/>
          </a:prstGeom>
          <a:noFill/>
          <a:ln>
            <a:noFill/>
          </a:ln>
        </p:spPr>
      </p:pic>
      <p:pic>
        <p:nvPicPr>
          <p:cNvPr id="478" name="Google Shape;478;p35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5361135" y="5607903"/>
            <a:ext cx="207525" cy="212714"/>
          </a:xfrm>
          <a:prstGeom prst="rect">
            <a:avLst/>
          </a:prstGeom>
          <a:noFill/>
          <a:ln>
            <a:noFill/>
          </a:ln>
        </p:spPr>
      </p:pic>
      <p:pic>
        <p:nvPicPr>
          <p:cNvPr id="479" name="Google Shape;479;p35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5370660" y="5860436"/>
            <a:ext cx="207525" cy="212714"/>
          </a:xfrm>
          <a:prstGeom prst="rect">
            <a:avLst/>
          </a:prstGeom>
          <a:noFill/>
          <a:ln>
            <a:noFill/>
          </a:ln>
        </p:spPr>
      </p:pic>
      <p:sp>
        <p:nvSpPr>
          <p:cNvPr id="480" name="Google Shape;480;p35"/>
          <p:cNvSpPr/>
          <p:nvPr/>
        </p:nvSpPr>
        <p:spPr>
          <a:xfrm>
            <a:off x="5301442" y="4039892"/>
            <a:ext cx="6760621" cy="687944"/>
          </a:xfrm>
          <a:prstGeom prst="roundRect">
            <a:avLst>
              <a:gd fmla="val 16667" name="adj"/>
            </a:avLst>
          </a:prstGeom>
          <a:gradFill>
            <a:gsLst>
              <a:gs pos="0">
                <a:srgbClr val="9CC2E5"/>
              </a:gs>
              <a:gs pos="50000">
                <a:srgbClr val="BBD6EE"/>
              </a:gs>
              <a:gs pos="100000">
                <a:schemeClr val="lt1"/>
              </a:gs>
            </a:gsLst>
            <a:lin ang="18900000" scaled="0"/>
          </a:gradFill>
          <a:ln cap="flat" cmpd="sng" w="28575">
            <a:solidFill>
              <a:srgbClr val="1E4E79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85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481" name="Google Shape;481;p35"/>
          <p:cNvSpPr txBox="1"/>
          <p:nvPr/>
        </p:nvSpPr>
        <p:spPr>
          <a:xfrm>
            <a:off x="5370659" y="4093429"/>
            <a:ext cx="6658017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180975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Главное организационно-мобилизационное управление Генерального штаба Вооруженных Сил Российской Федерации</a:t>
            </a:r>
            <a:endParaRPr/>
          </a:p>
        </p:txBody>
      </p:sp>
      <p:sp>
        <p:nvSpPr>
          <p:cNvPr id="482" name="Google Shape;482;p35"/>
          <p:cNvSpPr/>
          <p:nvPr/>
        </p:nvSpPr>
        <p:spPr>
          <a:xfrm>
            <a:off x="4931506" y="4120129"/>
            <a:ext cx="322161" cy="550540"/>
          </a:xfrm>
          <a:prstGeom prst="rightArrow">
            <a:avLst>
              <a:gd fmla="val 50996" name="adj1"/>
              <a:gd fmla="val 57973" name="adj2"/>
            </a:avLst>
          </a:prstGeom>
          <a:solidFill>
            <a:srgbClr val="9CC2E5"/>
          </a:solidFill>
          <a:ln cap="flat" cmpd="sng" w="19050">
            <a:solidFill>
              <a:srgbClr val="1E4E7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83" name="Google Shape;483;p35"/>
          <p:cNvSpPr txBox="1"/>
          <p:nvPr/>
        </p:nvSpPr>
        <p:spPr>
          <a:xfrm rot="-5400000">
            <a:off x="4904582" y="4281936"/>
            <a:ext cx="280753" cy="226918"/>
          </a:xfrm>
          <a:prstGeom prst="rect">
            <a:avLst/>
          </a:prstGeom>
          <a:noFill/>
          <a:ln>
            <a:noFill/>
          </a:ln>
        </p:spPr>
        <p:txBody>
          <a:bodyPr anchorCtr="0" anchor="t" bIns="38950" lIns="77925" spcFirstLastPara="1" rIns="77925" wrap="square" tIns="3895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5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487" name="Shape 4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8" name="Google Shape;488;p36"/>
          <p:cNvSpPr txBox="1"/>
          <p:nvPr/>
        </p:nvSpPr>
        <p:spPr>
          <a:xfrm>
            <a:off x="0" y="-19871"/>
            <a:ext cx="12192000" cy="86793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>
                <a:solidFill>
                  <a:srgbClr val="DDEAF6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Прохождение военной службы выпускников </a:t>
            </a:r>
            <a:br>
              <a:rPr lang="ru-RU" sz="2800">
                <a:solidFill>
                  <a:srgbClr val="DDEAF6"/>
                </a:solidFill>
                <a:latin typeface="Libre Franklin"/>
                <a:ea typeface="Libre Franklin"/>
                <a:cs typeface="Libre Franklin"/>
                <a:sym typeface="Libre Franklin"/>
              </a:rPr>
            </a:br>
            <a:r>
              <a:rPr lang="ru-RU" sz="2800">
                <a:solidFill>
                  <a:srgbClr val="DDEAF6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Краснодарского высшего военного училища</a:t>
            </a:r>
            <a:endParaRPr sz="2800">
              <a:solidFill>
                <a:srgbClr val="DDEAF6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pic>
        <p:nvPicPr>
          <p:cNvPr id="489" name="Google Shape;489;p3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1561221" y="6374441"/>
            <a:ext cx="509539" cy="444044"/>
          </a:xfrm>
          <a:prstGeom prst="rect">
            <a:avLst/>
          </a:prstGeom>
          <a:noFill/>
          <a:ln>
            <a:noFill/>
          </a:ln>
        </p:spPr>
      </p:pic>
      <p:sp>
        <p:nvSpPr>
          <p:cNvPr id="490" name="Google Shape;490;p36"/>
          <p:cNvSpPr txBox="1"/>
          <p:nvPr>
            <p:ph idx="12" type="sldNum"/>
          </p:nvPr>
        </p:nvSpPr>
        <p:spPr>
          <a:xfrm>
            <a:off x="11561220" y="6374442"/>
            <a:ext cx="509539" cy="4440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z="2000">
                <a:solidFill>
                  <a:srgbClr val="DDEAF6"/>
                </a:solidFill>
                <a:latin typeface="Bookman Old Style"/>
                <a:ea typeface="Bookman Old Style"/>
                <a:cs typeface="Bookman Old Style"/>
                <a:sym typeface="Bookman Old Style"/>
              </a:rPr>
              <a:t>‹#›</a:t>
            </a:fld>
            <a:endParaRPr sz="2000">
              <a:solidFill>
                <a:srgbClr val="DDEAF6"/>
              </a:solidFill>
              <a:latin typeface="Bookman Old Style"/>
              <a:ea typeface="Bookman Old Style"/>
              <a:cs typeface="Bookman Old Style"/>
              <a:sym typeface="Bookman Old Style"/>
            </a:endParaRPr>
          </a:p>
        </p:txBody>
      </p:sp>
      <p:sp>
        <p:nvSpPr>
          <p:cNvPr id="491" name="Google Shape;491;p36"/>
          <p:cNvSpPr txBox="1"/>
          <p:nvPr/>
        </p:nvSpPr>
        <p:spPr>
          <a:xfrm>
            <a:off x="178904" y="1268496"/>
            <a:ext cx="11638578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92" name="Google Shape;492;p36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50323" y="1145869"/>
            <a:ext cx="9509677" cy="4986687"/>
          </a:xfrm>
          <a:prstGeom prst="rect">
            <a:avLst/>
          </a:prstGeom>
          <a:noFill/>
          <a:ln>
            <a:noFill/>
          </a:ln>
        </p:spPr>
      </p:pic>
      <p:sp>
        <p:nvSpPr>
          <p:cNvPr id="493" name="Google Shape;493;p36"/>
          <p:cNvSpPr/>
          <p:nvPr/>
        </p:nvSpPr>
        <p:spPr>
          <a:xfrm>
            <a:off x="1882419" y="5891950"/>
            <a:ext cx="9737738" cy="497361"/>
          </a:xfrm>
          <a:prstGeom prst="roundRect">
            <a:avLst>
              <a:gd fmla="val 16667" name="adj"/>
            </a:avLst>
          </a:prstGeom>
          <a:gradFill>
            <a:gsLst>
              <a:gs pos="0">
                <a:srgbClr val="9CC2E5"/>
              </a:gs>
              <a:gs pos="50000">
                <a:srgbClr val="BBD6EE"/>
              </a:gs>
              <a:gs pos="100000">
                <a:schemeClr val="lt1"/>
              </a:gs>
            </a:gsLst>
            <a:lin ang="18900000" scaled="0"/>
          </a:gradFill>
          <a:ln cap="flat" cmpd="sng" w="28575">
            <a:solidFill>
              <a:srgbClr val="1E4E79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900" u="sng">
                <a:solidFill>
                  <a:srgbClr val="FF0000"/>
                </a:solidFill>
                <a:latin typeface="Georgia"/>
                <a:ea typeface="Georgia"/>
                <a:cs typeface="Georgia"/>
                <a:sym typeface="Georgia"/>
              </a:rPr>
              <a:t>Военная служба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i="1" lang="ru-RU" sz="900">
                <a:solidFill>
                  <a:srgbClr val="7030A0"/>
                </a:solidFill>
                <a:latin typeface="Georgia"/>
                <a:ea typeface="Georgia"/>
                <a:cs typeface="Georgia"/>
                <a:sym typeface="Georgia"/>
              </a:rPr>
              <a:t>начальник </a:t>
            </a:r>
            <a:r>
              <a:rPr lang="ru-RU" sz="9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8 Управления Генерального штаба Вооруженных Сил Российской Федерации</a:t>
            </a:r>
            <a:endParaRPr sz="9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cxnSp>
        <p:nvCxnSpPr>
          <p:cNvPr id="494" name="Google Shape;494;p36"/>
          <p:cNvCxnSpPr/>
          <p:nvPr/>
        </p:nvCxnSpPr>
        <p:spPr>
          <a:xfrm>
            <a:off x="0" y="1970045"/>
            <a:ext cx="12119697" cy="0"/>
          </a:xfrm>
          <a:prstGeom prst="straightConnector1">
            <a:avLst/>
          </a:prstGeom>
          <a:noFill/>
          <a:ln cap="flat" cmpd="sng" w="19050">
            <a:solidFill>
              <a:schemeClr val="lt1"/>
            </a:solidFill>
            <a:prstDash val="dash"/>
            <a:miter lim="800000"/>
            <a:headEnd len="sm" w="sm" type="none"/>
            <a:tailEnd len="sm" w="sm" type="none"/>
          </a:ln>
        </p:spPr>
      </p:cxnSp>
      <p:sp>
        <p:nvSpPr>
          <p:cNvPr id="495" name="Google Shape;495;p36"/>
          <p:cNvSpPr/>
          <p:nvPr/>
        </p:nvSpPr>
        <p:spPr>
          <a:xfrm rot="5400000">
            <a:off x="1748154" y="3874022"/>
            <a:ext cx="3762798" cy="547246"/>
          </a:xfrm>
          <a:prstGeom prst="rightArrow">
            <a:avLst>
              <a:gd fmla="val 50000" name="adj1"/>
              <a:gd fmla="val 52602" name="adj2"/>
            </a:avLst>
          </a:prstGeom>
          <a:gradFill>
            <a:gsLst>
              <a:gs pos="0">
                <a:srgbClr val="EF4036"/>
              </a:gs>
              <a:gs pos="9000">
                <a:srgbClr val="EF4036"/>
              </a:gs>
              <a:gs pos="44000">
                <a:srgbClr val="5F9DD6"/>
              </a:gs>
              <a:gs pos="78000">
                <a:schemeClr val="lt1"/>
              </a:gs>
              <a:gs pos="100000">
                <a:schemeClr val="lt1"/>
              </a:gs>
            </a:gsLst>
            <a:lin ang="8100000" scaled="0"/>
          </a:gradFill>
          <a:ln>
            <a:noFill/>
          </a:ln>
          <a:effectLst>
            <a:outerShdw blurRad="225425" algn="ctr" dir="5220000" dist="50800">
              <a:srgbClr val="000000">
                <a:alpha val="32941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6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6" name="Google Shape;496;p36"/>
          <p:cNvSpPr/>
          <p:nvPr/>
        </p:nvSpPr>
        <p:spPr>
          <a:xfrm rot="5400000">
            <a:off x="4536133" y="3437907"/>
            <a:ext cx="4635034" cy="547246"/>
          </a:xfrm>
          <a:prstGeom prst="rightArrow">
            <a:avLst>
              <a:gd fmla="val 50000" name="adj1"/>
              <a:gd fmla="val 52602" name="adj2"/>
            </a:avLst>
          </a:prstGeom>
          <a:gradFill>
            <a:gsLst>
              <a:gs pos="0">
                <a:srgbClr val="EF4036"/>
              </a:gs>
              <a:gs pos="9000">
                <a:srgbClr val="EF4036"/>
              </a:gs>
              <a:gs pos="44000">
                <a:srgbClr val="5F9DD6"/>
              </a:gs>
              <a:gs pos="78000">
                <a:schemeClr val="lt1"/>
              </a:gs>
              <a:gs pos="100000">
                <a:schemeClr val="lt1"/>
              </a:gs>
            </a:gsLst>
            <a:lin ang="8100000" scaled="0"/>
          </a:gradFill>
          <a:ln>
            <a:noFill/>
          </a:ln>
          <a:effectLst>
            <a:outerShdw blurRad="225425" algn="ctr" dir="5220000" dist="50800">
              <a:srgbClr val="000000">
                <a:alpha val="32941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6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7" name="Google Shape;497;p36"/>
          <p:cNvSpPr/>
          <p:nvPr/>
        </p:nvSpPr>
        <p:spPr>
          <a:xfrm rot="5400000">
            <a:off x="7915580" y="3452280"/>
            <a:ext cx="4606288" cy="547246"/>
          </a:xfrm>
          <a:prstGeom prst="rightArrow">
            <a:avLst>
              <a:gd fmla="val 50000" name="adj1"/>
              <a:gd fmla="val 52602" name="adj2"/>
            </a:avLst>
          </a:prstGeom>
          <a:gradFill>
            <a:gsLst>
              <a:gs pos="0">
                <a:srgbClr val="EF4036"/>
              </a:gs>
              <a:gs pos="9000">
                <a:srgbClr val="EF4036"/>
              </a:gs>
              <a:gs pos="44000">
                <a:srgbClr val="5F9DD6"/>
              </a:gs>
              <a:gs pos="78000">
                <a:schemeClr val="lt1"/>
              </a:gs>
              <a:gs pos="100000">
                <a:schemeClr val="lt1"/>
              </a:gs>
            </a:gsLst>
            <a:lin ang="8100000" scaled="0"/>
          </a:gradFill>
          <a:ln>
            <a:noFill/>
          </a:ln>
          <a:effectLst>
            <a:outerShdw blurRad="225425" algn="ctr" dir="5220000" dist="50800">
              <a:srgbClr val="000000">
                <a:alpha val="32941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6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8" name="Google Shape;498;p36"/>
          <p:cNvSpPr/>
          <p:nvPr/>
        </p:nvSpPr>
        <p:spPr>
          <a:xfrm rot="10800000">
            <a:off x="5052183" y="5029023"/>
            <a:ext cx="369679" cy="277751"/>
          </a:xfrm>
          <a:prstGeom prst="rightArrow">
            <a:avLst>
              <a:gd fmla="val 50000" name="adj1"/>
              <a:gd fmla="val 52602" name="adj2"/>
            </a:avLst>
          </a:prstGeom>
          <a:gradFill>
            <a:gsLst>
              <a:gs pos="0">
                <a:srgbClr val="EF4036"/>
              </a:gs>
              <a:gs pos="9000">
                <a:srgbClr val="EF4036"/>
              </a:gs>
              <a:gs pos="44000">
                <a:srgbClr val="5F9DD6"/>
              </a:gs>
              <a:gs pos="78000">
                <a:schemeClr val="lt1"/>
              </a:gs>
              <a:gs pos="100000">
                <a:schemeClr val="lt1"/>
              </a:gs>
            </a:gsLst>
            <a:lin ang="16200000" scaled="0"/>
          </a:gradFill>
          <a:ln>
            <a:noFill/>
          </a:ln>
          <a:effectLst>
            <a:outerShdw blurRad="225425" algn="ctr" dir="5220000" dist="50800">
              <a:srgbClr val="000000">
                <a:alpha val="32941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6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499" name="Google Shape;499;p36"/>
          <p:cNvCxnSpPr/>
          <p:nvPr/>
        </p:nvCxnSpPr>
        <p:spPr>
          <a:xfrm>
            <a:off x="0" y="1442559"/>
            <a:ext cx="12120523" cy="0"/>
          </a:xfrm>
          <a:prstGeom prst="straightConnector1">
            <a:avLst/>
          </a:prstGeom>
          <a:noFill/>
          <a:ln cap="flat" cmpd="sng" w="19050">
            <a:solidFill>
              <a:schemeClr val="lt1"/>
            </a:solidFill>
            <a:prstDash val="dash"/>
            <a:miter lim="800000"/>
            <a:headEnd len="sm" w="sm" type="none"/>
            <a:tailEnd len="sm" w="sm" type="none"/>
          </a:ln>
        </p:spPr>
      </p:cxnSp>
      <p:cxnSp>
        <p:nvCxnSpPr>
          <p:cNvPr id="500" name="Google Shape;500;p36"/>
          <p:cNvCxnSpPr/>
          <p:nvPr/>
        </p:nvCxnSpPr>
        <p:spPr>
          <a:xfrm>
            <a:off x="0" y="2748449"/>
            <a:ext cx="12123094" cy="0"/>
          </a:xfrm>
          <a:prstGeom prst="straightConnector1">
            <a:avLst/>
          </a:prstGeom>
          <a:noFill/>
          <a:ln cap="flat" cmpd="sng" w="19050">
            <a:solidFill>
              <a:schemeClr val="lt1"/>
            </a:solidFill>
            <a:prstDash val="dash"/>
            <a:miter lim="800000"/>
            <a:headEnd len="sm" w="sm" type="none"/>
            <a:tailEnd len="sm" w="sm" type="none"/>
          </a:ln>
        </p:spPr>
      </p:cxnSp>
      <p:cxnSp>
        <p:nvCxnSpPr>
          <p:cNvPr id="501" name="Google Shape;501;p36"/>
          <p:cNvCxnSpPr/>
          <p:nvPr/>
        </p:nvCxnSpPr>
        <p:spPr>
          <a:xfrm>
            <a:off x="0" y="2308234"/>
            <a:ext cx="12121554" cy="0"/>
          </a:xfrm>
          <a:prstGeom prst="straightConnector1">
            <a:avLst/>
          </a:prstGeom>
          <a:noFill/>
          <a:ln cap="flat" cmpd="sng" w="19050">
            <a:solidFill>
              <a:schemeClr val="lt1"/>
            </a:solidFill>
            <a:prstDash val="dash"/>
            <a:miter lim="800000"/>
            <a:headEnd len="sm" w="sm" type="none"/>
            <a:tailEnd len="sm" w="sm" type="none"/>
          </a:ln>
        </p:spPr>
      </p:cxnSp>
      <p:cxnSp>
        <p:nvCxnSpPr>
          <p:cNvPr id="502" name="Google Shape;502;p36"/>
          <p:cNvCxnSpPr/>
          <p:nvPr/>
        </p:nvCxnSpPr>
        <p:spPr>
          <a:xfrm>
            <a:off x="0" y="1731495"/>
            <a:ext cx="12123721" cy="0"/>
          </a:xfrm>
          <a:prstGeom prst="straightConnector1">
            <a:avLst/>
          </a:prstGeom>
          <a:noFill/>
          <a:ln cap="flat" cmpd="sng" w="19050">
            <a:solidFill>
              <a:schemeClr val="lt1"/>
            </a:solidFill>
            <a:prstDash val="dash"/>
            <a:miter lim="800000"/>
            <a:headEnd len="sm" w="sm" type="none"/>
            <a:tailEnd len="sm" w="sm" type="none"/>
          </a:ln>
        </p:spPr>
      </p:cxnSp>
      <p:cxnSp>
        <p:nvCxnSpPr>
          <p:cNvPr id="503" name="Google Shape;503;p36"/>
          <p:cNvCxnSpPr/>
          <p:nvPr/>
        </p:nvCxnSpPr>
        <p:spPr>
          <a:xfrm>
            <a:off x="0" y="3198049"/>
            <a:ext cx="12123094" cy="0"/>
          </a:xfrm>
          <a:prstGeom prst="straightConnector1">
            <a:avLst/>
          </a:prstGeom>
          <a:noFill/>
          <a:ln cap="flat" cmpd="sng" w="19050">
            <a:solidFill>
              <a:schemeClr val="lt1"/>
            </a:solidFill>
            <a:prstDash val="dash"/>
            <a:miter lim="800000"/>
            <a:headEnd len="sm" w="sm" type="none"/>
            <a:tailEnd len="sm" w="sm" type="none"/>
          </a:ln>
        </p:spPr>
      </p:cxnSp>
      <p:cxnSp>
        <p:nvCxnSpPr>
          <p:cNvPr id="504" name="Google Shape;504;p36"/>
          <p:cNvCxnSpPr/>
          <p:nvPr/>
        </p:nvCxnSpPr>
        <p:spPr>
          <a:xfrm>
            <a:off x="0" y="3926042"/>
            <a:ext cx="12123721" cy="0"/>
          </a:xfrm>
          <a:prstGeom prst="straightConnector1">
            <a:avLst/>
          </a:prstGeom>
          <a:noFill/>
          <a:ln cap="flat" cmpd="sng" w="19050">
            <a:solidFill>
              <a:schemeClr val="lt1"/>
            </a:solidFill>
            <a:prstDash val="dash"/>
            <a:miter lim="800000"/>
            <a:headEnd len="sm" w="sm" type="none"/>
            <a:tailEnd len="sm" w="sm" type="none"/>
          </a:ln>
        </p:spPr>
      </p:cxnSp>
      <p:cxnSp>
        <p:nvCxnSpPr>
          <p:cNvPr id="505" name="Google Shape;505;p36"/>
          <p:cNvCxnSpPr/>
          <p:nvPr/>
        </p:nvCxnSpPr>
        <p:spPr>
          <a:xfrm>
            <a:off x="0" y="4881472"/>
            <a:ext cx="12121609" cy="0"/>
          </a:xfrm>
          <a:prstGeom prst="straightConnector1">
            <a:avLst/>
          </a:prstGeom>
          <a:noFill/>
          <a:ln cap="flat" cmpd="sng" w="19050">
            <a:solidFill>
              <a:schemeClr val="lt1"/>
            </a:solidFill>
            <a:prstDash val="dash"/>
            <a:miter lim="800000"/>
            <a:headEnd len="sm" w="sm" type="none"/>
            <a:tailEnd len="sm" w="sm" type="none"/>
          </a:ln>
        </p:spPr>
      </p:cxnSp>
      <p:cxnSp>
        <p:nvCxnSpPr>
          <p:cNvPr id="506" name="Google Shape;506;p36"/>
          <p:cNvCxnSpPr/>
          <p:nvPr/>
        </p:nvCxnSpPr>
        <p:spPr>
          <a:xfrm>
            <a:off x="0" y="5216217"/>
            <a:ext cx="12117047" cy="0"/>
          </a:xfrm>
          <a:prstGeom prst="straightConnector1">
            <a:avLst/>
          </a:prstGeom>
          <a:noFill/>
          <a:ln cap="flat" cmpd="sng" w="19050">
            <a:solidFill>
              <a:schemeClr val="lt1"/>
            </a:solidFill>
            <a:prstDash val="dash"/>
            <a:miter lim="800000"/>
            <a:headEnd len="sm" w="sm" type="none"/>
            <a:tailEnd len="sm" w="sm" type="none"/>
          </a:ln>
        </p:spPr>
      </p:cxnSp>
      <p:sp>
        <p:nvSpPr>
          <p:cNvPr id="507" name="Google Shape;507;p36"/>
          <p:cNvSpPr/>
          <p:nvPr/>
        </p:nvSpPr>
        <p:spPr>
          <a:xfrm>
            <a:off x="1476603" y="1000947"/>
            <a:ext cx="3477747" cy="382550"/>
          </a:xfrm>
          <a:prstGeom prst="roundRect">
            <a:avLst>
              <a:gd fmla="val 16667" name="adj"/>
            </a:avLst>
          </a:prstGeom>
          <a:gradFill>
            <a:gsLst>
              <a:gs pos="0">
                <a:srgbClr val="F4B081"/>
              </a:gs>
              <a:gs pos="50000">
                <a:srgbClr val="F7CAAC"/>
              </a:gs>
              <a:gs pos="100000">
                <a:schemeClr val="lt1"/>
              </a:gs>
            </a:gsLst>
            <a:lin ang="18900000" scaled="0"/>
          </a:gradFill>
          <a:ln cap="flat" cmpd="sng" w="28575">
            <a:solidFill>
              <a:srgbClr val="833C0B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900">
                <a:solidFill>
                  <a:srgbClr val="FF0000"/>
                </a:solidFill>
                <a:latin typeface="Georgia"/>
                <a:ea typeface="Georgia"/>
                <a:cs typeface="Georgia"/>
                <a:sym typeface="Georgia"/>
              </a:rPr>
              <a:t>СРЕДНЯЯ ВОЕННО-СПЕЦИАЛЬНАЯ ПОДГОТОВКА</a:t>
            </a:r>
            <a:endParaRPr/>
          </a:p>
          <a:p>
            <a:pPr indent="0" lvl="0" marL="0" marR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9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(КВВУ, вузы МО РФ по родственным специальностям СЗГТ)</a:t>
            </a:r>
            <a:endParaRPr sz="9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508" name="Google Shape;508;p36"/>
          <p:cNvSpPr/>
          <p:nvPr/>
        </p:nvSpPr>
        <p:spPr>
          <a:xfrm>
            <a:off x="1460572" y="1451079"/>
            <a:ext cx="3493778" cy="488715"/>
          </a:xfrm>
          <a:prstGeom prst="roundRect">
            <a:avLst>
              <a:gd fmla="val 16667" name="adj"/>
            </a:avLst>
          </a:prstGeom>
          <a:gradFill>
            <a:gsLst>
              <a:gs pos="0">
                <a:srgbClr val="9CC2E5"/>
              </a:gs>
              <a:gs pos="50000">
                <a:srgbClr val="BBD6EE"/>
              </a:gs>
              <a:gs pos="100000">
                <a:schemeClr val="lt1"/>
              </a:gs>
            </a:gsLst>
            <a:lin ang="18900000" scaled="0"/>
          </a:gradFill>
          <a:ln cap="flat" cmpd="sng" w="28575">
            <a:solidFill>
              <a:srgbClr val="1E4E79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900" u="sng">
                <a:solidFill>
                  <a:srgbClr val="FF0000"/>
                </a:solidFill>
                <a:latin typeface="Georgia"/>
                <a:ea typeface="Georgia"/>
                <a:cs typeface="Georgia"/>
                <a:sym typeface="Georgia"/>
              </a:rPr>
              <a:t>Военная служба (высшее образование заочно)</a:t>
            </a:r>
            <a:endParaRPr sz="900" u="sng">
              <a:solidFill>
                <a:srgbClr val="FF0000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indent="0" lvl="0" marL="0" marR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1" lang="ru-RU" sz="900">
                <a:solidFill>
                  <a:srgbClr val="7030A0"/>
                </a:solidFill>
                <a:latin typeface="Georgia"/>
                <a:ea typeface="Georgia"/>
                <a:cs typeface="Georgia"/>
                <a:sym typeface="Georgia"/>
              </a:rPr>
              <a:t>техник, начальник поста СПС, начальник аппаратной</a:t>
            </a:r>
            <a:endParaRPr/>
          </a:p>
          <a:p>
            <a:pPr indent="0" lvl="0" marL="0" marR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9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воинской части, соединения, организации, ОВУ</a:t>
            </a:r>
            <a:endParaRPr sz="9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509" name="Google Shape;509;p36"/>
          <p:cNvSpPr/>
          <p:nvPr/>
        </p:nvSpPr>
        <p:spPr>
          <a:xfrm>
            <a:off x="5059845" y="1655484"/>
            <a:ext cx="6893082" cy="325790"/>
          </a:xfrm>
          <a:prstGeom prst="roundRect">
            <a:avLst>
              <a:gd fmla="val 16667" name="adj"/>
            </a:avLst>
          </a:prstGeom>
          <a:gradFill>
            <a:gsLst>
              <a:gs pos="0">
                <a:srgbClr val="9CC2E5"/>
              </a:gs>
              <a:gs pos="50000">
                <a:srgbClr val="BBD6EE"/>
              </a:gs>
              <a:gs pos="100000">
                <a:schemeClr val="lt1"/>
              </a:gs>
            </a:gsLst>
            <a:lin ang="18900000" scaled="0"/>
          </a:gradFill>
          <a:ln cap="flat" cmpd="sng" w="28575">
            <a:solidFill>
              <a:srgbClr val="1E4E79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900" u="sng">
                <a:solidFill>
                  <a:srgbClr val="FF0000"/>
                </a:solidFill>
                <a:latin typeface="Georgia"/>
                <a:ea typeface="Georgia"/>
                <a:cs typeface="Georgia"/>
                <a:sym typeface="Georgia"/>
              </a:rPr>
              <a:t>Военная служба</a:t>
            </a:r>
            <a:endParaRPr/>
          </a:p>
          <a:p>
            <a:pPr indent="0" lvl="0" marL="0" marR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1" lang="ru-RU" sz="900">
                <a:solidFill>
                  <a:srgbClr val="7030A0"/>
                </a:solidFill>
                <a:latin typeface="Georgia"/>
                <a:ea typeface="Georgia"/>
                <a:cs typeface="Georgia"/>
                <a:sym typeface="Georgia"/>
              </a:rPr>
              <a:t>офицер, ст. офицер</a:t>
            </a:r>
            <a:endParaRPr/>
          </a:p>
          <a:p>
            <a:pPr indent="0" lvl="0" marL="0" marR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9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полк, бригада, дивизия, вуз, НИИ, АК, ВМБ, центр 88 ГЦ</a:t>
            </a:r>
            <a:endParaRPr/>
          </a:p>
        </p:txBody>
      </p:sp>
      <p:sp>
        <p:nvSpPr>
          <p:cNvPr id="510" name="Google Shape;510;p36"/>
          <p:cNvSpPr/>
          <p:nvPr/>
        </p:nvSpPr>
        <p:spPr>
          <a:xfrm>
            <a:off x="8635730" y="2019271"/>
            <a:ext cx="3292070" cy="324152"/>
          </a:xfrm>
          <a:prstGeom prst="roundRect">
            <a:avLst>
              <a:gd fmla="val 16667" name="adj"/>
            </a:avLst>
          </a:prstGeom>
          <a:gradFill>
            <a:gsLst>
              <a:gs pos="0">
                <a:srgbClr val="BF9000"/>
              </a:gs>
              <a:gs pos="50000">
                <a:srgbClr val="FEE599"/>
              </a:gs>
              <a:gs pos="100000">
                <a:schemeClr val="lt1"/>
              </a:gs>
            </a:gsLst>
            <a:lin ang="18900000" scaled="0"/>
          </a:gradFill>
          <a:ln cap="flat" cmpd="sng" w="28575">
            <a:solidFill>
              <a:srgbClr val="7F6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800">
                <a:solidFill>
                  <a:srgbClr val="FF0000"/>
                </a:solidFill>
                <a:latin typeface="Georgia"/>
                <a:ea typeface="Georgia"/>
                <a:cs typeface="Georgia"/>
                <a:sym typeface="Georgia"/>
              </a:rPr>
              <a:t>ПОДГОТОВКА НАУЧНО-ПЕДАГОГИЧЕСКИХ</a:t>
            </a:r>
            <a:br>
              <a:rPr lang="ru-RU" sz="800">
                <a:solidFill>
                  <a:srgbClr val="FF0000"/>
                </a:solidFill>
                <a:latin typeface="Georgia"/>
                <a:ea typeface="Georgia"/>
                <a:cs typeface="Georgia"/>
                <a:sym typeface="Georgia"/>
              </a:rPr>
            </a:br>
            <a:r>
              <a:rPr lang="ru-RU" sz="800">
                <a:solidFill>
                  <a:srgbClr val="FF0000"/>
                </a:solidFill>
                <a:latin typeface="Georgia"/>
                <a:ea typeface="Georgia"/>
                <a:cs typeface="Georgia"/>
                <a:sym typeface="Georgia"/>
              </a:rPr>
              <a:t>(НАУЧНЫХ) КАДРОВ</a:t>
            </a:r>
            <a:endParaRPr/>
          </a:p>
          <a:p>
            <a:pPr indent="0" lvl="0" marL="0" marR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1" lang="ru-RU" sz="8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(Адъюнктура или соискательство)</a:t>
            </a:r>
            <a:endParaRPr i="1" sz="8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511" name="Google Shape;511;p36"/>
          <p:cNvSpPr/>
          <p:nvPr/>
        </p:nvSpPr>
        <p:spPr>
          <a:xfrm>
            <a:off x="8632097" y="2375540"/>
            <a:ext cx="3292071" cy="223902"/>
          </a:xfrm>
          <a:prstGeom prst="roundRect">
            <a:avLst>
              <a:gd fmla="val 16667" name="adj"/>
            </a:avLst>
          </a:prstGeom>
          <a:gradFill>
            <a:gsLst>
              <a:gs pos="0">
                <a:srgbClr val="A8D08C"/>
              </a:gs>
              <a:gs pos="50000">
                <a:srgbClr val="C4E0B2"/>
              </a:gs>
              <a:gs pos="100000">
                <a:schemeClr val="lt1"/>
              </a:gs>
            </a:gsLst>
            <a:lin ang="18900000" scaled="0"/>
          </a:gradFill>
          <a:ln cap="flat" cmpd="sng" w="28575">
            <a:solidFill>
              <a:srgbClr val="385623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800" u="sng">
                <a:solidFill>
                  <a:srgbClr val="2F5496"/>
                </a:solidFill>
                <a:latin typeface="Georgia"/>
                <a:ea typeface="Georgia"/>
                <a:cs typeface="Georgia"/>
                <a:sym typeface="Georgia"/>
              </a:rPr>
              <a:t>Научная и образовательная деятельность</a:t>
            </a:r>
            <a:endParaRPr/>
          </a:p>
          <a:p>
            <a:pPr indent="0" lvl="0" marL="0" marR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8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КВВУ (вузы МО РФ) НИЦ, НТК, 8 УГШ ВС РФ</a:t>
            </a:r>
            <a:endParaRPr sz="8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512" name="Google Shape;512;p36"/>
          <p:cNvSpPr/>
          <p:nvPr/>
        </p:nvSpPr>
        <p:spPr>
          <a:xfrm>
            <a:off x="8624530" y="2646728"/>
            <a:ext cx="3292070" cy="364034"/>
          </a:xfrm>
          <a:prstGeom prst="roundRect">
            <a:avLst>
              <a:gd fmla="val 16667" name="adj"/>
            </a:avLst>
          </a:prstGeom>
          <a:gradFill>
            <a:gsLst>
              <a:gs pos="0">
                <a:srgbClr val="9CC2E5"/>
              </a:gs>
              <a:gs pos="50000">
                <a:srgbClr val="BBD6EE"/>
              </a:gs>
              <a:gs pos="100000">
                <a:schemeClr val="lt1"/>
              </a:gs>
            </a:gsLst>
            <a:lin ang="18900000" scaled="0"/>
          </a:gradFill>
          <a:ln cap="flat" cmpd="sng" w="28575">
            <a:solidFill>
              <a:srgbClr val="1E4E79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800" u="sng">
                <a:solidFill>
                  <a:srgbClr val="FF0000"/>
                </a:solidFill>
                <a:latin typeface="Georgia"/>
                <a:ea typeface="Georgia"/>
                <a:cs typeface="Georgia"/>
                <a:sym typeface="Georgia"/>
              </a:rPr>
              <a:t>Военная служба </a:t>
            </a:r>
            <a:endParaRPr/>
          </a:p>
          <a:p>
            <a:pPr indent="0" lvl="0" marL="0" marR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1" lang="ru-RU" sz="800">
                <a:solidFill>
                  <a:srgbClr val="7030A0"/>
                </a:solidFill>
                <a:latin typeface="Georgia"/>
                <a:ea typeface="Georgia"/>
                <a:cs typeface="Georgia"/>
                <a:sym typeface="Georgia"/>
              </a:rPr>
              <a:t>офицер, начальник отделения, начальник службы ЗГТ</a:t>
            </a:r>
            <a:endParaRPr i="1" sz="800">
              <a:solidFill>
                <a:srgbClr val="7030A0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indent="0" lvl="0" marL="0" marR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8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дивизия, армия, флотилия, РСО 88 ГЦ</a:t>
            </a:r>
            <a:endParaRPr sz="8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513" name="Google Shape;513;p36"/>
          <p:cNvSpPr/>
          <p:nvPr/>
        </p:nvSpPr>
        <p:spPr>
          <a:xfrm>
            <a:off x="8624530" y="3128669"/>
            <a:ext cx="3276936" cy="332635"/>
          </a:xfrm>
          <a:prstGeom prst="roundRect">
            <a:avLst>
              <a:gd fmla="val 16667" name="adj"/>
            </a:avLst>
          </a:prstGeom>
          <a:gradFill>
            <a:gsLst>
              <a:gs pos="0">
                <a:srgbClr val="F4B081"/>
              </a:gs>
              <a:gs pos="50000">
                <a:srgbClr val="F7CAAC"/>
              </a:gs>
              <a:gs pos="100000">
                <a:schemeClr val="lt1"/>
              </a:gs>
            </a:gsLst>
            <a:lin ang="18900000" scaled="0"/>
          </a:gradFill>
          <a:ln cap="flat" cmpd="sng" w="28575">
            <a:solidFill>
              <a:srgbClr val="833C0B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800">
                <a:solidFill>
                  <a:srgbClr val="FF0000"/>
                </a:solidFill>
                <a:latin typeface="Georgia"/>
                <a:ea typeface="Georgia"/>
                <a:cs typeface="Georgia"/>
                <a:sym typeface="Georgia"/>
              </a:rPr>
              <a:t>ВЫСШАЯ ВОЕННО ОПЕРАТИВНО-</a:t>
            </a:r>
            <a:br>
              <a:rPr lang="ru-RU" sz="800">
                <a:solidFill>
                  <a:srgbClr val="FF0000"/>
                </a:solidFill>
                <a:latin typeface="Georgia"/>
                <a:ea typeface="Georgia"/>
                <a:cs typeface="Georgia"/>
                <a:sym typeface="Georgia"/>
              </a:rPr>
            </a:br>
            <a:r>
              <a:rPr lang="ru-RU" sz="800">
                <a:solidFill>
                  <a:srgbClr val="FF0000"/>
                </a:solidFill>
                <a:latin typeface="Georgia"/>
                <a:ea typeface="Georgia"/>
                <a:cs typeface="Georgia"/>
                <a:sym typeface="Georgia"/>
              </a:rPr>
              <a:t>ТАКТИЧЕСКАЯ ПОДГОТОВКА</a:t>
            </a:r>
            <a:endParaRPr/>
          </a:p>
          <a:p>
            <a:pPr indent="0" lvl="0" marL="0" marR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1" lang="ru-RU" sz="8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(Магистратура)</a:t>
            </a:r>
            <a:endParaRPr/>
          </a:p>
        </p:txBody>
      </p:sp>
      <p:sp>
        <p:nvSpPr>
          <p:cNvPr id="514" name="Google Shape;514;p36"/>
          <p:cNvSpPr/>
          <p:nvPr/>
        </p:nvSpPr>
        <p:spPr>
          <a:xfrm>
            <a:off x="8632097" y="3544306"/>
            <a:ext cx="3276936" cy="305779"/>
          </a:xfrm>
          <a:prstGeom prst="roundRect">
            <a:avLst>
              <a:gd fmla="val 16667" name="adj"/>
            </a:avLst>
          </a:prstGeom>
          <a:gradFill>
            <a:gsLst>
              <a:gs pos="0">
                <a:srgbClr val="A8D08C"/>
              </a:gs>
              <a:gs pos="50000">
                <a:srgbClr val="C4E0B2"/>
              </a:gs>
              <a:gs pos="100000">
                <a:schemeClr val="lt1"/>
              </a:gs>
            </a:gsLst>
            <a:lin ang="18900000" scaled="0"/>
          </a:gradFill>
          <a:ln cap="flat" cmpd="sng" w="28575">
            <a:solidFill>
              <a:srgbClr val="385623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800" u="sng">
                <a:solidFill>
                  <a:srgbClr val="2F5496"/>
                </a:solidFill>
                <a:latin typeface="Georgia"/>
                <a:ea typeface="Georgia"/>
                <a:cs typeface="Georgia"/>
                <a:sym typeface="Georgia"/>
              </a:rPr>
              <a:t>Научная и образовательная деятельность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8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КВВУ (вузы МО РФ) НИЦ, НТК</a:t>
            </a:r>
            <a:endParaRPr sz="8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515" name="Google Shape;515;p36"/>
          <p:cNvSpPr/>
          <p:nvPr/>
        </p:nvSpPr>
        <p:spPr>
          <a:xfrm>
            <a:off x="5474511" y="3561592"/>
            <a:ext cx="2964400" cy="335331"/>
          </a:xfrm>
          <a:prstGeom prst="roundRect">
            <a:avLst>
              <a:gd fmla="val 16667" name="adj"/>
            </a:avLst>
          </a:prstGeom>
          <a:gradFill>
            <a:gsLst>
              <a:gs pos="0">
                <a:srgbClr val="BF9000"/>
              </a:gs>
              <a:gs pos="50000">
                <a:srgbClr val="FEE599"/>
              </a:gs>
              <a:gs pos="100000">
                <a:schemeClr val="lt1"/>
              </a:gs>
            </a:gsLst>
            <a:lin ang="18900000" scaled="0"/>
          </a:gradFill>
          <a:ln cap="flat" cmpd="sng" w="28575">
            <a:solidFill>
              <a:srgbClr val="7F6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800">
                <a:solidFill>
                  <a:srgbClr val="FF0000"/>
                </a:solidFill>
                <a:latin typeface="Georgia"/>
                <a:ea typeface="Georgia"/>
                <a:cs typeface="Georgia"/>
                <a:sym typeface="Georgia"/>
              </a:rPr>
              <a:t>ПОДГОТОВКА НАУЧНО-ПЕДАГОГИЧЕСКИХ (НАУЧНЫХ) КАДРОВ</a:t>
            </a:r>
            <a:endParaRPr/>
          </a:p>
          <a:p>
            <a:pPr indent="0" lvl="0" marL="0" marR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1" lang="ru-RU" sz="8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(Адъюнктура или соискательство)</a:t>
            </a:r>
            <a:endParaRPr i="1" sz="8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516" name="Google Shape;516;p36"/>
          <p:cNvSpPr/>
          <p:nvPr/>
        </p:nvSpPr>
        <p:spPr>
          <a:xfrm>
            <a:off x="5474511" y="3943664"/>
            <a:ext cx="2964400" cy="288403"/>
          </a:xfrm>
          <a:prstGeom prst="roundRect">
            <a:avLst>
              <a:gd fmla="val 16667" name="adj"/>
            </a:avLst>
          </a:prstGeom>
          <a:gradFill>
            <a:gsLst>
              <a:gs pos="0">
                <a:srgbClr val="A8D08C"/>
              </a:gs>
              <a:gs pos="50000">
                <a:srgbClr val="C4E0B2"/>
              </a:gs>
              <a:gs pos="100000">
                <a:schemeClr val="lt1"/>
              </a:gs>
            </a:gsLst>
            <a:lin ang="18900000" scaled="0"/>
          </a:gradFill>
          <a:ln cap="flat" cmpd="sng" w="28575">
            <a:solidFill>
              <a:srgbClr val="385623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900" u="sng">
                <a:solidFill>
                  <a:srgbClr val="2F5496"/>
                </a:solidFill>
                <a:latin typeface="Georgia"/>
                <a:ea typeface="Georgia"/>
                <a:cs typeface="Georgia"/>
                <a:sym typeface="Georgia"/>
              </a:rPr>
              <a:t>Научная и образовательная деятельность</a:t>
            </a:r>
            <a:endParaRPr/>
          </a:p>
          <a:p>
            <a:pPr indent="0" lvl="0" marL="0" marR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9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КВВУ (вузы МО РФ) НИЦ, НТК</a:t>
            </a:r>
            <a:endParaRPr sz="9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517" name="Google Shape;517;p36"/>
          <p:cNvSpPr/>
          <p:nvPr/>
        </p:nvSpPr>
        <p:spPr>
          <a:xfrm>
            <a:off x="5476820" y="3135190"/>
            <a:ext cx="2964399" cy="379661"/>
          </a:xfrm>
          <a:prstGeom prst="roundRect">
            <a:avLst>
              <a:gd fmla="val 16667" name="adj"/>
            </a:avLst>
          </a:prstGeom>
          <a:gradFill>
            <a:gsLst>
              <a:gs pos="0">
                <a:srgbClr val="9CC2E5"/>
              </a:gs>
              <a:gs pos="50000">
                <a:srgbClr val="BBD6EE"/>
              </a:gs>
              <a:gs pos="100000">
                <a:schemeClr val="lt1"/>
              </a:gs>
            </a:gsLst>
            <a:lin ang="18900000" scaled="0"/>
          </a:gradFill>
          <a:ln cap="flat" cmpd="sng" w="28575">
            <a:solidFill>
              <a:srgbClr val="1E4E79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800" u="sng">
                <a:solidFill>
                  <a:srgbClr val="FF0000"/>
                </a:solidFill>
                <a:latin typeface="Georgia"/>
                <a:ea typeface="Georgia"/>
                <a:cs typeface="Georgia"/>
                <a:sym typeface="Georgia"/>
              </a:rPr>
              <a:t>Военная служба </a:t>
            </a:r>
            <a:endParaRPr/>
          </a:p>
          <a:p>
            <a:pPr indent="0" lvl="0" marL="0" marR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1" lang="ru-RU" sz="800">
                <a:solidFill>
                  <a:srgbClr val="7030A0"/>
                </a:solidFill>
                <a:latin typeface="Georgia"/>
                <a:ea typeface="Georgia"/>
                <a:cs typeface="Georgia"/>
                <a:sym typeface="Georgia"/>
              </a:rPr>
              <a:t>начальник службы ЗГТ</a:t>
            </a:r>
            <a:endParaRPr/>
          </a:p>
          <a:p>
            <a:pPr indent="0" lvl="0" marL="0" marR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8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дивизия, армия, флотилия, РСО 88 ГЦ</a:t>
            </a:r>
            <a:endParaRPr sz="8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518" name="Google Shape;518;p36"/>
          <p:cNvSpPr/>
          <p:nvPr/>
        </p:nvSpPr>
        <p:spPr>
          <a:xfrm>
            <a:off x="5476820" y="4302210"/>
            <a:ext cx="6424646" cy="286587"/>
          </a:xfrm>
          <a:prstGeom prst="roundRect">
            <a:avLst>
              <a:gd fmla="val 16667" name="adj"/>
            </a:avLst>
          </a:prstGeom>
          <a:gradFill>
            <a:gsLst>
              <a:gs pos="0">
                <a:srgbClr val="BF9000"/>
              </a:gs>
              <a:gs pos="50000">
                <a:srgbClr val="FEE599"/>
              </a:gs>
              <a:gs pos="100000">
                <a:schemeClr val="lt1"/>
              </a:gs>
            </a:gsLst>
            <a:lin ang="18900000" scaled="0"/>
          </a:gradFill>
          <a:ln cap="flat" cmpd="sng" w="28575">
            <a:solidFill>
              <a:srgbClr val="7F6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900">
                <a:solidFill>
                  <a:srgbClr val="FF0000"/>
                </a:solidFill>
                <a:latin typeface="Georgia"/>
                <a:ea typeface="Georgia"/>
                <a:cs typeface="Georgia"/>
                <a:sym typeface="Georgia"/>
              </a:rPr>
              <a:t>ПОДГОТОВКА НАУЧНЫХ КАДРОВ</a:t>
            </a:r>
            <a:endParaRPr/>
          </a:p>
          <a:p>
            <a:pPr indent="0" lvl="0" marL="0" marR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1" lang="ru-RU" sz="9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(Докторантура)</a:t>
            </a:r>
            <a:endParaRPr/>
          </a:p>
        </p:txBody>
      </p:sp>
      <p:sp>
        <p:nvSpPr>
          <p:cNvPr id="519" name="Google Shape;519;p36"/>
          <p:cNvSpPr/>
          <p:nvPr/>
        </p:nvSpPr>
        <p:spPr>
          <a:xfrm>
            <a:off x="5469178" y="4675441"/>
            <a:ext cx="6437407" cy="292027"/>
          </a:xfrm>
          <a:prstGeom prst="roundRect">
            <a:avLst>
              <a:gd fmla="val 16667" name="adj"/>
            </a:avLst>
          </a:prstGeom>
          <a:gradFill>
            <a:gsLst>
              <a:gs pos="0">
                <a:srgbClr val="A8D08C"/>
              </a:gs>
              <a:gs pos="50000">
                <a:srgbClr val="C4E0B2"/>
              </a:gs>
              <a:gs pos="100000">
                <a:schemeClr val="lt1"/>
              </a:gs>
            </a:gsLst>
            <a:lin ang="18900000" scaled="0"/>
          </a:gradFill>
          <a:ln cap="flat" cmpd="sng" w="28575">
            <a:solidFill>
              <a:srgbClr val="385623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900" u="sng">
                <a:solidFill>
                  <a:srgbClr val="2F5496"/>
                </a:solidFill>
                <a:latin typeface="Georgia"/>
                <a:ea typeface="Georgia"/>
                <a:cs typeface="Georgia"/>
                <a:sym typeface="Georgia"/>
              </a:rPr>
              <a:t>Руководство научной и образовательной деятельностью</a:t>
            </a:r>
            <a:endParaRPr/>
          </a:p>
          <a:p>
            <a:pPr indent="0" lvl="0" marL="0" marR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9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КВВУ (вузы МО РФ), НИЦ, НТК, 8 УГШ ВС РФ</a:t>
            </a:r>
            <a:endParaRPr sz="9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520" name="Google Shape;520;p36"/>
          <p:cNvSpPr/>
          <p:nvPr/>
        </p:nvSpPr>
        <p:spPr>
          <a:xfrm>
            <a:off x="5455198" y="5036360"/>
            <a:ext cx="6432288" cy="278378"/>
          </a:xfrm>
          <a:prstGeom prst="roundRect">
            <a:avLst>
              <a:gd fmla="val 16667" name="adj"/>
            </a:avLst>
          </a:prstGeom>
          <a:gradFill>
            <a:gsLst>
              <a:gs pos="0">
                <a:srgbClr val="F4B081"/>
              </a:gs>
              <a:gs pos="50000">
                <a:srgbClr val="F7CAAC"/>
              </a:gs>
              <a:gs pos="100000">
                <a:schemeClr val="lt1"/>
              </a:gs>
            </a:gsLst>
            <a:lin ang="18900000" scaled="0"/>
          </a:gradFill>
          <a:ln cap="flat" cmpd="sng" w="28575">
            <a:solidFill>
              <a:srgbClr val="833C0B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900">
                <a:solidFill>
                  <a:srgbClr val="FF0000"/>
                </a:solidFill>
                <a:latin typeface="Georgia"/>
                <a:ea typeface="Georgia"/>
                <a:cs typeface="Georgia"/>
                <a:sym typeface="Georgia"/>
              </a:rPr>
              <a:t>ВЫСШАЯ ОПЕРАТИВНО-СТРАТЕГИЧЕСКАЯ ПОДГОТОВКА</a:t>
            </a:r>
            <a:endParaRPr/>
          </a:p>
          <a:p>
            <a:pPr indent="0" lvl="0" marL="0" marR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1" lang="ru-RU" sz="9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(ВА ГШ)</a:t>
            </a:r>
            <a:endParaRPr/>
          </a:p>
        </p:txBody>
      </p:sp>
      <p:sp>
        <p:nvSpPr>
          <p:cNvPr id="521" name="Google Shape;521;p36"/>
          <p:cNvSpPr/>
          <p:nvPr/>
        </p:nvSpPr>
        <p:spPr>
          <a:xfrm>
            <a:off x="5476820" y="5368375"/>
            <a:ext cx="6432289" cy="277819"/>
          </a:xfrm>
          <a:prstGeom prst="roundRect">
            <a:avLst>
              <a:gd fmla="val 16667" name="adj"/>
            </a:avLst>
          </a:prstGeom>
          <a:gradFill>
            <a:gsLst>
              <a:gs pos="0">
                <a:srgbClr val="A8D08C"/>
              </a:gs>
              <a:gs pos="50000">
                <a:srgbClr val="C4E0B2"/>
              </a:gs>
              <a:gs pos="100000">
                <a:schemeClr val="lt1"/>
              </a:gs>
            </a:gsLst>
            <a:lin ang="18900000" scaled="0"/>
          </a:gradFill>
          <a:ln cap="flat" cmpd="sng" w="28575">
            <a:solidFill>
              <a:srgbClr val="385623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900" u="sng">
                <a:solidFill>
                  <a:srgbClr val="2F5496"/>
                </a:solidFill>
                <a:latin typeface="Georgia"/>
                <a:ea typeface="Georgia"/>
                <a:cs typeface="Georgia"/>
                <a:sym typeface="Georgia"/>
              </a:rPr>
              <a:t>Руководство научной и образовательной деятельностью</a:t>
            </a:r>
            <a:endParaRPr/>
          </a:p>
          <a:p>
            <a:pPr indent="0" lvl="0" marL="0" marR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9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Начальник КВВУ</a:t>
            </a:r>
            <a:endParaRPr/>
          </a:p>
        </p:txBody>
      </p:sp>
      <p:sp>
        <p:nvSpPr>
          <p:cNvPr id="522" name="Google Shape;522;p36"/>
          <p:cNvSpPr/>
          <p:nvPr/>
        </p:nvSpPr>
        <p:spPr>
          <a:xfrm>
            <a:off x="1475118" y="2664006"/>
            <a:ext cx="6966353" cy="361116"/>
          </a:xfrm>
          <a:prstGeom prst="roundRect">
            <a:avLst>
              <a:gd fmla="val 16667" name="adj"/>
            </a:avLst>
          </a:prstGeom>
          <a:gradFill>
            <a:gsLst>
              <a:gs pos="0">
                <a:srgbClr val="F4B081"/>
              </a:gs>
              <a:gs pos="50000">
                <a:srgbClr val="F7CAAC"/>
              </a:gs>
              <a:gs pos="100000">
                <a:schemeClr val="lt1"/>
              </a:gs>
            </a:gsLst>
            <a:lin ang="18900000" scaled="0"/>
          </a:gradFill>
          <a:ln cap="flat" cmpd="sng" w="28575">
            <a:solidFill>
              <a:srgbClr val="833C0B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900">
                <a:solidFill>
                  <a:srgbClr val="FF0000"/>
                </a:solidFill>
                <a:latin typeface="Georgia"/>
                <a:ea typeface="Georgia"/>
                <a:cs typeface="Georgia"/>
                <a:sym typeface="Georgia"/>
              </a:rPr>
              <a:t>ВЫСШАЯ ВОЕННАЯ ОПЕРАТИВНО-ТАКТИЧЕСКАЯ ПОДГОТОВКА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i="1" lang="ru-RU" sz="9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(Магистратура)</a:t>
            </a:r>
            <a:endParaRPr/>
          </a:p>
        </p:txBody>
      </p:sp>
      <p:sp>
        <p:nvSpPr>
          <p:cNvPr id="523" name="Google Shape;523;p36"/>
          <p:cNvSpPr/>
          <p:nvPr/>
        </p:nvSpPr>
        <p:spPr>
          <a:xfrm>
            <a:off x="1466877" y="3069555"/>
            <a:ext cx="3790149" cy="550846"/>
          </a:xfrm>
          <a:prstGeom prst="roundRect">
            <a:avLst>
              <a:gd fmla="val 16667" name="adj"/>
            </a:avLst>
          </a:prstGeom>
          <a:gradFill>
            <a:gsLst>
              <a:gs pos="0">
                <a:srgbClr val="9CC2E5"/>
              </a:gs>
              <a:gs pos="50000">
                <a:srgbClr val="BBD6EE"/>
              </a:gs>
              <a:gs pos="100000">
                <a:schemeClr val="lt1"/>
              </a:gs>
            </a:gsLst>
            <a:lin ang="18900000" scaled="0"/>
          </a:gradFill>
          <a:ln cap="flat" cmpd="sng" w="28575">
            <a:solidFill>
              <a:srgbClr val="1E4E79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850" u="sng">
                <a:solidFill>
                  <a:srgbClr val="FF0000"/>
                </a:solidFill>
                <a:latin typeface="Georgia"/>
                <a:ea typeface="Georgia"/>
                <a:cs typeface="Georgia"/>
                <a:sym typeface="Georgia"/>
              </a:rPr>
              <a:t>Военная служба</a:t>
            </a:r>
            <a:endParaRPr/>
          </a:p>
          <a:p>
            <a:pPr indent="0" lvl="0" marL="0" marR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1" lang="ru-RU" sz="850">
                <a:solidFill>
                  <a:srgbClr val="7030A0"/>
                </a:solidFill>
                <a:latin typeface="Georgia"/>
                <a:ea typeface="Georgia"/>
                <a:cs typeface="Georgia"/>
                <a:sym typeface="Georgia"/>
              </a:rPr>
              <a:t>начальник службы ЗГТ</a:t>
            </a:r>
            <a:endParaRPr/>
          </a:p>
          <a:p>
            <a:pPr indent="0" lvl="0" marL="0" marR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85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дивизия, армия, флотилия, РСО 88 ГЦ</a:t>
            </a:r>
            <a:endParaRPr/>
          </a:p>
          <a:p>
            <a:pPr indent="0" lvl="0" marL="0" marR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1" lang="ru-RU" sz="85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далее –</a:t>
            </a:r>
            <a:r>
              <a:rPr lang="ru-RU" sz="85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 </a:t>
            </a:r>
            <a:endParaRPr/>
          </a:p>
          <a:p>
            <a:pPr indent="0" lvl="0" marL="0" marR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1" lang="ru-RU" sz="850">
                <a:solidFill>
                  <a:srgbClr val="7030A0"/>
                </a:solidFill>
                <a:latin typeface="Georgia"/>
                <a:ea typeface="Georgia"/>
                <a:cs typeface="Georgia"/>
                <a:sym typeface="Georgia"/>
              </a:rPr>
              <a:t>зам. НС ЗГТ </a:t>
            </a:r>
            <a:r>
              <a:rPr lang="ru-RU" sz="85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ОСК ВО, СФ, </a:t>
            </a:r>
            <a:r>
              <a:rPr i="1" lang="ru-RU" sz="850">
                <a:solidFill>
                  <a:srgbClr val="7030A0"/>
                </a:solidFill>
                <a:latin typeface="Georgia"/>
                <a:ea typeface="Georgia"/>
                <a:cs typeface="Georgia"/>
                <a:sym typeface="Georgia"/>
              </a:rPr>
              <a:t>нач. центра </a:t>
            </a:r>
            <a:r>
              <a:rPr lang="ru-RU" sz="85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88 ГЦ, </a:t>
            </a:r>
            <a:r>
              <a:rPr i="1" lang="ru-RU" sz="850">
                <a:solidFill>
                  <a:srgbClr val="7030A0"/>
                </a:solidFill>
                <a:latin typeface="Georgia"/>
                <a:ea typeface="Georgia"/>
                <a:cs typeface="Georgia"/>
                <a:sym typeface="Georgia"/>
              </a:rPr>
              <a:t>нач. гр. </a:t>
            </a:r>
            <a:r>
              <a:rPr lang="ru-RU" sz="85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8УГШ</a:t>
            </a:r>
            <a:endParaRPr sz="85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524" name="Google Shape;524;p36"/>
          <p:cNvSpPr/>
          <p:nvPr/>
        </p:nvSpPr>
        <p:spPr>
          <a:xfrm>
            <a:off x="1459836" y="4388654"/>
            <a:ext cx="3802309" cy="350979"/>
          </a:xfrm>
          <a:prstGeom prst="roundRect">
            <a:avLst>
              <a:gd fmla="val 16667" name="adj"/>
            </a:avLst>
          </a:prstGeom>
          <a:gradFill>
            <a:gsLst>
              <a:gs pos="0">
                <a:srgbClr val="F4B081"/>
              </a:gs>
              <a:gs pos="50000">
                <a:srgbClr val="F7CAAC"/>
              </a:gs>
              <a:gs pos="100000">
                <a:schemeClr val="lt1"/>
              </a:gs>
            </a:gsLst>
            <a:lin ang="18900000" scaled="0"/>
          </a:gradFill>
          <a:ln cap="flat" cmpd="sng" w="28575">
            <a:solidFill>
              <a:srgbClr val="833C0B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800">
                <a:solidFill>
                  <a:srgbClr val="FF0000"/>
                </a:solidFill>
                <a:latin typeface="Georgia"/>
                <a:ea typeface="Georgia"/>
                <a:cs typeface="Georgia"/>
                <a:sym typeface="Georgia"/>
              </a:rPr>
              <a:t>ВЫСШАЯ ВОЕННАЯ ОПЕРАТИВНО-</a:t>
            </a:r>
            <a:endParaRPr/>
          </a:p>
          <a:p>
            <a:pPr indent="0" lvl="0" marL="0" marR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800">
                <a:solidFill>
                  <a:srgbClr val="FF0000"/>
                </a:solidFill>
                <a:latin typeface="Georgia"/>
                <a:ea typeface="Georgia"/>
                <a:cs typeface="Georgia"/>
                <a:sym typeface="Georgia"/>
              </a:rPr>
              <a:t>СТРАТЕГИЧЕСКАЯ ПОДГОТОВКА</a:t>
            </a:r>
            <a:endParaRPr/>
          </a:p>
          <a:p>
            <a:pPr indent="0" lvl="0" marL="0" marR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1" lang="ru-RU" sz="8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(ВА ГШ)</a:t>
            </a:r>
            <a:endParaRPr/>
          </a:p>
        </p:txBody>
      </p:sp>
      <p:sp>
        <p:nvSpPr>
          <p:cNvPr id="525" name="Google Shape;525;p36"/>
          <p:cNvSpPr/>
          <p:nvPr/>
        </p:nvSpPr>
        <p:spPr>
          <a:xfrm>
            <a:off x="1593850" y="4845125"/>
            <a:ext cx="3455195" cy="829880"/>
          </a:xfrm>
          <a:prstGeom prst="roundRect">
            <a:avLst>
              <a:gd fmla="val 16667" name="adj"/>
            </a:avLst>
          </a:prstGeom>
          <a:gradFill>
            <a:gsLst>
              <a:gs pos="0">
                <a:srgbClr val="9CC2E5"/>
              </a:gs>
              <a:gs pos="50000">
                <a:srgbClr val="BBD6EE"/>
              </a:gs>
              <a:gs pos="100000">
                <a:schemeClr val="lt1"/>
              </a:gs>
            </a:gsLst>
            <a:lin ang="18900000" scaled="0"/>
          </a:gradFill>
          <a:ln cap="flat" cmpd="sng" w="28575">
            <a:solidFill>
              <a:srgbClr val="1E4E79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900" u="sng">
                <a:solidFill>
                  <a:srgbClr val="FF0000"/>
                </a:solidFill>
                <a:latin typeface="Georgia"/>
                <a:ea typeface="Georgia"/>
                <a:cs typeface="Georgia"/>
                <a:sym typeface="Georgia"/>
              </a:rPr>
              <a:t>Военная служба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i="1" lang="ru-RU" sz="900">
                <a:solidFill>
                  <a:srgbClr val="7030A0"/>
                </a:solidFill>
                <a:latin typeface="Georgia"/>
                <a:ea typeface="Georgia"/>
                <a:cs typeface="Georgia"/>
                <a:sym typeface="Georgia"/>
              </a:rPr>
              <a:t>начальник службы ЗГТ </a:t>
            </a:r>
            <a:r>
              <a:rPr lang="ru-RU" sz="9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вида (рода) ВС,</a:t>
            </a:r>
            <a:endParaRPr i="1" sz="9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i="1" lang="ru-RU" sz="900">
                <a:solidFill>
                  <a:srgbClr val="7030A0"/>
                </a:solidFill>
                <a:latin typeface="Georgia"/>
                <a:ea typeface="Georgia"/>
                <a:cs typeface="Georgia"/>
                <a:sym typeface="Georgia"/>
              </a:rPr>
              <a:t>заместитель начальника</a:t>
            </a:r>
            <a:r>
              <a:rPr lang="ru-RU" sz="900">
                <a:solidFill>
                  <a:srgbClr val="FF0000"/>
                </a:solidFill>
                <a:latin typeface="Georgia"/>
                <a:ea typeface="Georgia"/>
                <a:cs typeface="Georgia"/>
                <a:sym typeface="Georgia"/>
              </a:rPr>
              <a:t> </a:t>
            </a:r>
            <a:r>
              <a:rPr lang="ru-RU" sz="9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8 УГШ ВС РФ, </a:t>
            </a:r>
            <a:r>
              <a:rPr i="1" lang="ru-RU" sz="900">
                <a:solidFill>
                  <a:srgbClr val="7030A0"/>
                </a:solidFill>
                <a:latin typeface="Georgia"/>
                <a:ea typeface="Georgia"/>
                <a:cs typeface="Georgia"/>
                <a:sym typeface="Georgia"/>
              </a:rPr>
              <a:t>НГЦ-ЗНУ</a:t>
            </a:r>
            <a:endParaRPr sz="9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526" name="Google Shape;526;p36"/>
          <p:cNvSpPr/>
          <p:nvPr/>
        </p:nvSpPr>
        <p:spPr>
          <a:xfrm flipH="1">
            <a:off x="439476" y="1006513"/>
            <a:ext cx="1279485" cy="461665"/>
          </a:xfrm>
          <a:prstGeom prst="rect">
            <a:avLst/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10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курсант,</a:t>
            </a:r>
            <a:endParaRPr/>
          </a:p>
          <a:p>
            <a:pPr indent="0" lvl="0" marL="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10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оператор НР,</a:t>
            </a:r>
            <a:endParaRPr/>
          </a:p>
          <a:p>
            <a:pPr indent="0" lvl="0" marL="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10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студент</a:t>
            </a:r>
            <a:endParaRPr b="1" sz="10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7" name="Google Shape;527;p36"/>
          <p:cNvSpPr/>
          <p:nvPr/>
        </p:nvSpPr>
        <p:spPr>
          <a:xfrm flipH="1">
            <a:off x="438960" y="1742113"/>
            <a:ext cx="1229549" cy="223138"/>
          </a:xfrm>
          <a:prstGeom prst="rect">
            <a:avLst/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10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лейтенант</a:t>
            </a:r>
            <a:endParaRPr/>
          </a:p>
        </p:txBody>
      </p:sp>
      <p:sp>
        <p:nvSpPr>
          <p:cNvPr id="528" name="Google Shape;528;p36"/>
          <p:cNvSpPr/>
          <p:nvPr/>
        </p:nvSpPr>
        <p:spPr>
          <a:xfrm flipH="1">
            <a:off x="439367" y="1979633"/>
            <a:ext cx="1410878" cy="223138"/>
          </a:xfrm>
          <a:prstGeom prst="rect">
            <a:avLst/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10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ст. лейтенант</a:t>
            </a:r>
            <a:endParaRPr/>
          </a:p>
        </p:txBody>
      </p:sp>
      <p:sp>
        <p:nvSpPr>
          <p:cNvPr id="529" name="Google Shape;529;p36"/>
          <p:cNvSpPr/>
          <p:nvPr/>
        </p:nvSpPr>
        <p:spPr>
          <a:xfrm flipH="1">
            <a:off x="439411" y="2300902"/>
            <a:ext cx="1410878" cy="223138"/>
          </a:xfrm>
          <a:prstGeom prst="rect">
            <a:avLst/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10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капитан</a:t>
            </a:r>
            <a:endParaRPr/>
          </a:p>
        </p:txBody>
      </p:sp>
      <p:sp>
        <p:nvSpPr>
          <p:cNvPr id="530" name="Google Shape;530;p36"/>
          <p:cNvSpPr/>
          <p:nvPr/>
        </p:nvSpPr>
        <p:spPr>
          <a:xfrm flipH="1">
            <a:off x="438097" y="2726329"/>
            <a:ext cx="1410878" cy="223138"/>
          </a:xfrm>
          <a:prstGeom prst="rect">
            <a:avLst/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10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майор</a:t>
            </a:r>
            <a:endParaRPr/>
          </a:p>
        </p:txBody>
      </p:sp>
      <p:sp>
        <p:nvSpPr>
          <p:cNvPr id="531" name="Google Shape;531;p36"/>
          <p:cNvSpPr/>
          <p:nvPr/>
        </p:nvSpPr>
        <p:spPr>
          <a:xfrm flipH="1">
            <a:off x="438505" y="3198983"/>
            <a:ext cx="1583053" cy="223138"/>
          </a:xfrm>
          <a:prstGeom prst="rect">
            <a:avLst/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10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подполковник</a:t>
            </a:r>
            <a:endParaRPr/>
          </a:p>
        </p:txBody>
      </p:sp>
      <p:sp>
        <p:nvSpPr>
          <p:cNvPr id="532" name="Google Shape;532;p36"/>
          <p:cNvSpPr/>
          <p:nvPr/>
        </p:nvSpPr>
        <p:spPr>
          <a:xfrm flipH="1">
            <a:off x="438338" y="3951248"/>
            <a:ext cx="1583053" cy="223138"/>
          </a:xfrm>
          <a:prstGeom prst="rect">
            <a:avLst/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10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полковник</a:t>
            </a:r>
            <a:endParaRPr/>
          </a:p>
        </p:txBody>
      </p:sp>
      <p:sp>
        <p:nvSpPr>
          <p:cNvPr id="533" name="Google Shape;533;p36"/>
          <p:cNvSpPr/>
          <p:nvPr/>
        </p:nvSpPr>
        <p:spPr>
          <a:xfrm flipH="1">
            <a:off x="438309" y="4884502"/>
            <a:ext cx="1583053" cy="346249"/>
          </a:xfrm>
          <a:prstGeom prst="rect">
            <a:avLst/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10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генерал-</a:t>
            </a:r>
            <a:endParaRPr/>
          </a:p>
          <a:p>
            <a:pPr indent="0" lvl="0" marL="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10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майор</a:t>
            </a:r>
            <a:endParaRPr b="1" sz="10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4" name="Google Shape;534;p36"/>
          <p:cNvSpPr/>
          <p:nvPr/>
        </p:nvSpPr>
        <p:spPr>
          <a:xfrm flipH="1">
            <a:off x="438265" y="5181289"/>
            <a:ext cx="1909867" cy="346249"/>
          </a:xfrm>
          <a:prstGeom prst="rect">
            <a:avLst/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10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генерал-</a:t>
            </a:r>
            <a:endParaRPr/>
          </a:p>
          <a:p>
            <a:pPr indent="0" lvl="0" marL="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10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лейтенант</a:t>
            </a:r>
            <a:endParaRPr b="1" sz="10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5" name="Google Shape;535;p36"/>
          <p:cNvSpPr/>
          <p:nvPr/>
        </p:nvSpPr>
        <p:spPr>
          <a:xfrm flipH="1">
            <a:off x="7904747" y="2827578"/>
            <a:ext cx="542803" cy="20313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 года</a:t>
            </a:r>
            <a:endParaRPr b="1" sz="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6" name="Google Shape;536;p36"/>
          <p:cNvSpPr/>
          <p:nvPr/>
        </p:nvSpPr>
        <p:spPr>
          <a:xfrm flipH="1">
            <a:off x="4616760" y="4572759"/>
            <a:ext cx="842314" cy="20313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 года</a:t>
            </a:r>
            <a:endParaRPr b="1" sz="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7" name="Google Shape;537;p36"/>
          <p:cNvSpPr/>
          <p:nvPr/>
        </p:nvSpPr>
        <p:spPr>
          <a:xfrm flipH="1">
            <a:off x="7811642" y="3726119"/>
            <a:ext cx="842314" cy="20313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3 года</a:t>
            </a:r>
            <a:endParaRPr b="1" sz="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8" name="Google Shape;538;p36"/>
          <p:cNvSpPr/>
          <p:nvPr/>
        </p:nvSpPr>
        <p:spPr>
          <a:xfrm flipH="1">
            <a:off x="11261193" y="3291217"/>
            <a:ext cx="842314" cy="20313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 года</a:t>
            </a:r>
            <a:endParaRPr b="1" sz="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9" name="Google Shape;539;p36"/>
          <p:cNvSpPr/>
          <p:nvPr/>
        </p:nvSpPr>
        <p:spPr>
          <a:xfrm flipH="1">
            <a:off x="11413633" y="2174936"/>
            <a:ext cx="576797" cy="21005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3-5 лет</a:t>
            </a:r>
            <a:endParaRPr b="1" sz="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0" name="Google Shape;540;p36"/>
          <p:cNvSpPr/>
          <p:nvPr/>
        </p:nvSpPr>
        <p:spPr>
          <a:xfrm flipH="1">
            <a:off x="11238883" y="4395752"/>
            <a:ext cx="842314" cy="2154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3 года</a:t>
            </a:r>
            <a:endParaRPr b="1" sz="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1" name="Google Shape;541;p36"/>
          <p:cNvSpPr/>
          <p:nvPr/>
        </p:nvSpPr>
        <p:spPr>
          <a:xfrm flipH="1">
            <a:off x="11261005" y="5143039"/>
            <a:ext cx="842314" cy="21005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 года</a:t>
            </a:r>
            <a:endParaRPr b="1" sz="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2" name="Google Shape;542;p36"/>
          <p:cNvSpPr/>
          <p:nvPr/>
        </p:nvSpPr>
        <p:spPr>
          <a:xfrm rot="5400000">
            <a:off x="4707171" y="1406124"/>
            <a:ext cx="275920" cy="188112"/>
          </a:xfrm>
          <a:prstGeom prst="rightArrow">
            <a:avLst>
              <a:gd fmla="val 50000" name="adj1"/>
              <a:gd fmla="val 52602" name="adj2"/>
            </a:avLst>
          </a:prstGeom>
          <a:gradFill>
            <a:gsLst>
              <a:gs pos="0">
                <a:srgbClr val="EF4036"/>
              </a:gs>
              <a:gs pos="9000">
                <a:srgbClr val="EF4036"/>
              </a:gs>
              <a:gs pos="44000">
                <a:srgbClr val="5F9DD6"/>
              </a:gs>
              <a:gs pos="78000">
                <a:schemeClr val="lt1"/>
              </a:gs>
              <a:gs pos="100000">
                <a:schemeClr val="lt1"/>
              </a:gs>
            </a:gsLst>
            <a:lin ang="8100000" scaled="0"/>
          </a:gradFill>
          <a:ln>
            <a:noFill/>
          </a:ln>
          <a:effectLst>
            <a:outerShdw blurRad="225425" algn="ctr" dir="5220000" dist="50800">
              <a:srgbClr val="000000">
                <a:alpha val="32941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6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3" name="Google Shape;543;p36"/>
          <p:cNvSpPr/>
          <p:nvPr/>
        </p:nvSpPr>
        <p:spPr>
          <a:xfrm flipH="1">
            <a:off x="3974333" y="1224328"/>
            <a:ext cx="918952" cy="20313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 года, 10 м.</a:t>
            </a:r>
            <a:endParaRPr b="1" sz="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4" name="Google Shape;544;p36"/>
          <p:cNvSpPr/>
          <p:nvPr/>
        </p:nvSpPr>
        <p:spPr>
          <a:xfrm>
            <a:off x="5028639" y="995984"/>
            <a:ext cx="3477747" cy="527102"/>
          </a:xfrm>
          <a:prstGeom prst="roundRect">
            <a:avLst>
              <a:gd fmla="val 16667" name="adj"/>
            </a:avLst>
          </a:prstGeom>
          <a:gradFill>
            <a:gsLst>
              <a:gs pos="0">
                <a:srgbClr val="F4B081"/>
              </a:gs>
              <a:gs pos="50000">
                <a:srgbClr val="F7CAAC"/>
              </a:gs>
              <a:gs pos="100000">
                <a:schemeClr val="lt1"/>
              </a:gs>
            </a:gsLst>
            <a:lin ang="18900000" scaled="0"/>
          </a:gradFill>
          <a:ln cap="flat" cmpd="sng" w="28575">
            <a:solidFill>
              <a:srgbClr val="833C0B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900">
                <a:solidFill>
                  <a:srgbClr val="FF0000"/>
                </a:solidFill>
                <a:latin typeface="Georgia"/>
                <a:ea typeface="Georgia"/>
                <a:cs typeface="Georgia"/>
                <a:sym typeface="Georgia"/>
              </a:rPr>
              <a:t>ПОЛНАЯ ВОЕННО-СПЕЦИАЛЬНАЯ ПОДГОТОВКА</a:t>
            </a:r>
            <a:endParaRPr/>
          </a:p>
          <a:p>
            <a:pPr indent="0" lvl="0" marL="0" marR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9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(КВВУ, вузы МО РФ по родственным специальностям СЗГТ)</a:t>
            </a:r>
            <a:endParaRPr sz="9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545" name="Google Shape;545;p36"/>
          <p:cNvSpPr/>
          <p:nvPr/>
        </p:nvSpPr>
        <p:spPr>
          <a:xfrm flipH="1">
            <a:off x="7831385" y="1323896"/>
            <a:ext cx="918952" cy="21005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5 лет</a:t>
            </a:r>
            <a:endParaRPr b="1" sz="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6" name="Google Shape;546;p36"/>
          <p:cNvSpPr/>
          <p:nvPr/>
        </p:nvSpPr>
        <p:spPr>
          <a:xfrm>
            <a:off x="8564193" y="994872"/>
            <a:ext cx="3477747" cy="539444"/>
          </a:xfrm>
          <a:prstGeom prst="roundRect">
            <a:avLst>
              <a:gd fmla="val 16667" name="adj"/>
            </a:avLst>
          </a:prstGeom>
          <a:gradFill>
            <a:gsLst>
              <a:gs pos="0">
                <a:srgbClr val="F4B081"/>
              </a:gs>
              <a:gs pos="50000">
                <a:srgbClr val="F7CAAC"/>
              </a:gs>
              <a:gs pos="100000">
                <a:schemeClr val="lt1"/>
              </a:gs>
            </a:gsLst>
            <a:lin ang="18900000" scaled="0"/>
          </a:gradFill>
          <a:ln cap="flat" cmpd="sng" w="28575">
            <a:solidFill>
              <a:srgbClr val="833C0B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900">
                <a:solidFill>
                  <a:srgbClr val="FF0000"/>
                </a:solidFill>
                <a:latin typeface="Georgia"/>
                <a:ea typeface="Georgia"/>
                <a:cs typeface="Georgia"/>
                <a:sym typeface="Georgia"/>
              </a:rPr>
              <a:t>СПЕЦИАЛИТЕТ, БАКАЛАВРИАТ</a:t>
            </a:r>
            <a:endParaRPr/>
          </a:p>
          <a:p>
            <a:pPr indent="0" lvl="0" marL="0" marR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9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по родственным специальностям СЗГТ</a:t>
            </a:r>
            <a:endParaRPr/>
          </a:p>
          <a:p>
            <a:pPr indent="0" lvl="0" marL="0" marR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9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(Научные роты МО РФ, УЦ (специалистов СЗГТ) КВВУ,</a:t>
            </a:r>
            <a:endParaRPr/>
          </a:p>
          <a:p>
            <a:pPr indent="0" lvl="0" marL="0" marR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9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военные учебные центры и вузы РФ)</a:t>
            </a:r>
            <a:endParaRPr sz="9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547" name="Google Shape;547;p36"/>
          <p:cNvSpPr/>
          <p:nvPr/>
        </p:nvSpPr>
        <p:spPr>
          <a:xfrm flipH="1">
            <a:off x="11379641" y="1348889"/>
            <a:ext cx="918952" cy="21005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5 лет</a:t>
            </a:r>
            <a:endParaRPr b="1" sz="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8" name="Google Shape;548;p36"/>
          <p:cNvSpPr/>
          <p:nvPr/>
        </p:nvSpPr>
        <p:spPr>
          <a:xfrm>
            <a:off x="4881654" y="1651766"/>
            <a:ext cx="275920" cy="166976"/>
          </a:xfrm>
          <a:prstGeom prst="rightArrow">
            <a:avLst>
              <a:gd fmla="val 50000" name="adj1"/>
              <a:gd fmla="val 52602" name="adj2"/>
            </a:avLst>
          </a:prstGeom>
          <a:gradFill>
            <a:gsLst>
              <a:gs pos="0">
                <a:srgbClr val="EF4036"/>
              </a:gs>
              <a:gs pos="9000">
                <a:srgbClr val="EF4036"/>
              </a:gs>
              <a:gs pos="44000">
                <a:srgbClr val="5F9DD6"/>
              </a:gs>
              <a:gs pos="78000">
                <a:schemeClr val="lt1"/>
              </a:gs>
              <a:gs pos="100000">
                <a:schemeClr val="lt1"/>
              </a:gs>
            </a:gsLst>
            <a:lin ang="8100000" scaled="0"/>
          </a:gradFill>
          <a:ln>
            <a:noFill/>
          </a:ln>
          <a:effectLst>
            <a:outerShdw blurRad="225425" algn="ctr" dir="5220000" dist="50800">
              <a:srgbClr val="000000">
                <a:alpha val="32941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6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9" name="Google Shape;549;p36"/>
          <p:cNvSpPr/>
          <p:nvPr/>
        </p:nvSpPr>
        <p:spPr>
          <a:xfrm flipH="1">
            <a:off x="441064" y="1405997"/>
            <a:ext cx="1279485" cy="346249"/>
          </a:xfrm>
          <a:prstGeom prst="rect">
            <a:avLst/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10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прапорщик,</a:t>
            </a:r>
            <a:br>
              <a:rPr b="1" lang="ru-RU" sz="10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1" lang="ru-RU" sz="10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мл. лейтенант</a:t>
            </a:r>
            <a:endParaRPr b="1" sz="10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0" name="Google Shape;550;p36"/>
          <p:cNvSpPr/>
          <p:nvPr/>
        </p:nvSpPr>
        <p:spPr>
          <a:xfrm>
            <a:off x="1478772" y="2056400"/>
            <a:ext cx="6954806" cy="488641"/>
          </a:xfrm>
          <a:prstGeom prst="roundRect">
            <a:avLst>
              <a:gd fmla="val 16667" name="adj"/>
            </a:avLst>
          </a:prstGeom>
          <a:gradFill>
            <a:gsLst>
              <a:gs pos="0">
                <a:srgbClr val="9CC2E5"/>
              </a:gs>
              <a:gs pos="50000">
                <a:srgbClr val="BBD6EE"/>
              </a:gs>
              <a:gs pos="100000">
                <a:schemeClr val="lt1"/>
              </a:gs>
            </a:gsLst>
            <a:lin ang="18900000" scaled="0"/>
          </a:gradFill>
          <a:ln cap="flat" cmpd="sng" w="28575">
            <a:solidFill>
              <a:srgbClr val="1E4E79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900" u="sng">
                <a:solidFill>
                  <a:srgbClr val="FF0000"/>
                </a:solidFill>
                <a:latin typeface="Georgia"/>
                <a:ea typeface="Georgia"/>
                <a:cs typeface="Georgia"/>
                <a:sym typeface="Georgia"/>
              </a:rPr>
              <a:t>Военная служба</a:t>
            </a:r>
            <a:endParaRPr/>
          </a:p>
          <a:p>
            <a:pPr indent="0" lvl="0" marL="0" marR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1" lang="ru-RU" sz="900">
                <a:solidFill>
                  <a:srgbClr val="7030A0"/>
                </a:solidFill>
                <a:latin typeface="Georgia"/>
                <a:ea typeface="Georgia"/>
                <a:cs typeface="Georgia"/>
                <a:sym typeface="Georgia"/>
              </a:rPr>
              <a:t>нач. отделения, начальник службы ЗГТ </a:t>
            </a:r>
            <a:r>
              <a:rPr lang="ru-RU" sz="9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полка, бригады</a:t>
            </a:r>
            <a:endParaRPr sz="9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551" name="Google Shape;551;p36"/>
          <p:cNvSpPr/>
          <p:nvPr/>
        </p:nvSpPr>
        <p:spPr>
          <a:xfrm>
            <a:off x="1461370" y="3669187"/>
            <a:ext cx="3795655" cy="277097"/>
          </a:xfrm>
          <a:prstGeom prst="roundRect">
            <a:avLst>
              <a:gd fmla="val 16667" name="adj"/>
            </a:avLst>
          </a:prstGeom>
          <a:gradFill>
            <a:gsLst>
              <a:gs pos="0">
                <a:srgbClr val="A8D08C"/>
              </a:gs>
              <a:gs pos="50000">
                <a:srgbClr val="C4E0B2"/>
              </a:gs>
              <a:gs pos="100000">
                <a:schemeClr val="lt1"/>
              </a:gs>
            </a:gsLst>
            <a:lin ang="18900000" scaled="0"/>
          </a:gradFill>
          <a:ln cap="flat" cmpd="sng" w="28575">
            <a:solidFill>
              <a:srgbClr val="385623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900" u="sng">
                <a:solidFill>
                  <a:srgbClr val="2F5496"/>
                </a:solidFill>
                <a:latin typeface="Georgia"/>
                <a:ea typeface="Georgia"/>
                <a:cs typeface="Georgia"/>
                <a:sym typeface="Georgia"/>
              </a:rPr>
              <a:t>Научная и образовательная деятельность</a:t>
            </a:r>
            <a:endParaRPr/>
          </a:p>
          <a:p>
            <a:pPr indent="0" lvl="0" marL="0" marR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9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КВВУ (вузы МО РФ) НИЦ, НТК</a:t>
            </a:r>
            <a:endParaRPr sz="9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552" name="Google Shape;552;p36"/>
          <p:cNvSpPr/>
          <p:nvPr/>
        </p:nvSpPr>
        <p:spPr>
          <a:xfrm>
            <a:off x="1460572" y="3969911"/>
            <a:ext cx="3790149" cy="377812"/>
          </a:xfrm>
          <a:prstGeom prst="roundRect">
            <a:avLst>
              <a:gd fmla="val 16667" name="adj"/>
            </a:avLst>
          </a:prstGeom>
          <a:gradFill>
            <a:gsLst>
              <a:gs pos="0">
                <a:srgbClr val="9CC2E5"/>
              </a:gs>
              <a:gs pos="50000">
                <a:srgbClr val="BBD6EE"/>
              </a:gs>
              <a:gs pos="100000">
                <a:schemeClr val="lt1"/>
              </a:gs>
            </a:gsLst>
            <a:lin ang="18900000" scaled="0"/>
          </a:gradFill>
          <a:ln cap="flat" cmpd="sng" w="28575">
            <a:solidFill>
              <a:srgbClr val="1E4E79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900" u="sng">
                <a:solidFill>
                  <a:srgbClr val="FF0000"/>
                </a:solidFill>
                <a:latin typeface="Georgia"/>
                <a:ea typeface="Georgia"/>
                <a:cs typeface="Georgia"/>
                <a:sym typeface="Georgia"/>
              </a:rPr>
              <a:t>Военная служба</a:t>
            </a:r>
            <a:endParaRPr/>
          </a:p>
          <a:p>
            <a:pPr indent="0" lvl="0" marL="0" marR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1" lang="ru-RU" sz="900">
                <a:solidFill>
                  <a:srgbClr val="7030A0"/>
                </a:solidFill>
                <a:latin typeface="Georgia"/>
                <a:ea typeface="Georgia"/>
                <a:cs typeface="Georgia"/>
                <a:sym typeface="Georgia"/>
              </a:rPr>
              <a:t>начальник отдела </a:t>
            </a:r>
            <a:r>
              <a:rPr lang="ru-RU" sz="9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8 УГШ</a:t>
            </a:r>
            <a:endParaRPr i="1" sz="900">
              <a:solidFill>
                <a:srgbClr val="7030A0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indent="0" lvl="0" marL="0" marR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1" lang="ru-RU" sz="900">
                <a:solidFill>
                  <a:srgbClr val="7030A0"/>
                </a:solidFill>
                <a:latin typeface="Georgia"/>
                <a:ea typeface="Georgia"/>
                <a:cs typeface="Georgia"/>
                <a:sym typeface="Georgia"/>
              </a:rPr>
              <a:t>начальник службы ЗГТ </a:t>
            </a:r>
            <a:r>
              <a:rPr lang="ru-RU" sz="9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ОСК ВО, СФ, вида (рода) ВС</a:t>
            </a:r>
            <a:endParaRPr i="1" sz="900">
              <a:solidFill>
                <a:srgbClr val="7030A0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553" name="Google Shape;553;p36"/>
          <p:cNvSpPr/>
          <p:nvPr/>
        </p:nvSpPr>
        <p:spPr>
          <a:xfrm flipH="1">
            <a:off x="11433090" y="2432780"/>
            <a:ext cx="562886" cy="20313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3 года</a:t>
            </a:r>
            <a:endParaRPr b="1" sz="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4" name="Google Shape;554;p36"/>
          <p:cNvSpPr/>
          <p:nvPr/>
        </p:nvSpPr>
        <p:spPr>
          <a:xfrm flipH="1">
            <a:off x="7889790" y="2360064"/>
            <a:ext cx="594730" cy="20313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3-5 лет</a:t>
            </a:r>
            <a:endParaRPr b="1" sz="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5" name="Google Shape;555;p36"/>
          <p:cNvSpPr/>
          <p:nvPr/>
        </p:nvSpPr>
        <p:spPr>
          <a:xfrm>
            <a:off x="8616963" y="3925189"/>
            <a:ext cx="3292070" cy="315004"/>
          </a:xfrm>
          <a:prstGeom prst="roundRect">
            <a:avLst>
              <a:gd fmla="val 16667" name="adj"/>
            </a:avLst>
          </a:prstGeom>
          <a:gradFill>
            <a:gsLst>
              <a:gs pos="0">
                <a:srgbClr val="9CC2E5"/>
              </a:gs>
              <a:gs pos="50000">
                <a:srgbClr val="BBD6EE"/>
              </a:gs>
              <a:gs pos="100000">
                <a:schemeClr val="lt1"/>
              </a:gs>
            </a:gsLst>
            <a:lin ang="18900000" scaled="0"/>
          </a:gradFill>
          <a:ln cap="flat" cmpd="sng" w="28575">
            <a:solidFill>
              <a:srgbClr val="1E4E79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800" u="sng">
                <a:solidFill>
                  <a:srgbClr val="FF0000"/>
                </a:solidFill>
                <a:latin typeface="Georgia"/>
                <a:ea typeface="Georgia"/>
                <a:cs typeface="Georgia"/>
                <a:sym typeface="Georgia"/>
              </a:rPr>
              <a:t>Военная служба </a:t>
            </a:r>
            <a:endParaRPr/>
          </a:p>
          <a:p>
            <a:pPr indent="0" lvl="0" marL="0" marR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1" lang="ru-RU" sz="800">
                <a:solidFill>
                  <a:srgbClr val="7030A0"/>
                </a:solidFill>
                <a:latin typeface="Georgia"/>
                <a:ea typeface="Georgia"/>
                <a:cs typeface="Georgia"/>
                <a:sym typeface="Georgia"/>
              </a:rPr>
              <a:t>зам.нач.СЗГТ </a:t>
            </a:r>
            <a:r>
              <a:rPr lang="ru-RU" sz="8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ОСК ВО, СФ,</a:t>
            </a:r>
            <a:r>
              <a:rPr i="1" lang="ru-RU" sz="800">
                <a:solidFill>
                  <a:srgbClr val="7030A0"/>
                </a:solidFill>
                <a:latin typeface="Georgia"/>
                <a:ea typeface="Georgia"/>
                <a:cs typeface="Georgia"/>
                <a:sym typeface="Georgia"/>
              </a:rPr>
              <a:t> нач.центра</a:t>
            </a:r>
            <a:r>
              <a:rPr lang="ru-RU" sz="8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 88 ГЦ, НТК, 8 УГШ</a:t>
            </a:r>
            <a:endParaRPr sz="8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556" name="Google Shape;556;p36"/>
          <p:cNvSpPr/>
          <p:nvPr/>
        </p:nvSpPr>
        <p:spPr>
          <a:xfrm rot="5400000">
            <a:off x="8527510" y="3575717"/>
            <a:ext cx="600275" cy="188112"/>
          </a:xfrm>
          <a:prstGeom prst="rightArrow">
            <a:avLst>
              <a:gd fmla="val 50000" name="adj1"/>
              <a:gd fmla="val 52602" name="adj2"/>
            </a:avLst>
          </a:prstGeom>
          <a:gradFill>
            <a:gsLst>
              <a:gs pos="0">
                <a:srgbClr val="EF4036">
                  <a:alpha val="53725"/>
                </a:srgbClr>
              </a:gs>
              <a:gs pos="9000">
                <a:srgbClr val="EF4036">
                  <a:alpha val="53725"/>
                </a:srgbClr>
              </a:gs>
              <a:gs pos="44000">
                <a:srgbClr val="5F9DD6">
                  <a:alpha val="45882"/>
                </a:srgbClr>
              </a:gs>
              <a:gs pos="78000">
                <a:srgbClr val="FFFFFF">
                  <a:alpha val="52941"/>
                </a:srgbClr>
              </a:gs>
              <a:gs pos="100000">
                <a:srgbClr val="FFFFFF">
                  <a:alpha val="52941"/>
                </a:srgbClr>
              </a:gs>
            </a:gsLst>
            <a:lin ang="8100000" scaled="0"/>
          </a:gradFill>
          <a:ln>
            <a:noFill/>
          </a:ln>
          <a:effectLst>
            <a:outerShdw blurRad="225425" algn="ctr" dir="5220000" dist="50800">
              <a:srgbClr val="000000">
                <a:alpha val="32941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6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7" name="Google Shape;557;p36"/>
          <p:cNvSpPr/>
          <p:nvPr/>
        </p:nvSpPr>
        <p:spPr>
          <a:xfrm rot="5400000">
            <a:off x="10744969" y="4419091"/>
            <a:ext cx="638603" cy="188112"/>
          </a:xfrm>
          <a:prstGeom prst="rightArrow">
            <a:avLst>
              <a:gd fmla="val 50000" name="adj1"/>
              <a:gd fmla="val 52602" name="adj2"/>
            </a:avLst>
          </a:prstGeom>
          <a:gradFill>
            <a:gsLst>
              <a:gs pos="0">
                <a:srgbClr val="EF4036">
                  <a:alpha val="53725"/>
                </a:srgbClr>
              </a:gs>
              <a:gs pos="9000">
                <a:srgbClr val="EF4036">
                  <a:alpha val="53725"/>
                </a:srgbClr>
              </a:gs>
              <a:gs pos="44000">
                <a:srgbClr val="5F9DD6">
                  <a:alpha val="45882"/>
                </a:srgbClr>
              </a:gs>
              <a:gs pos="78000">
                <a:srgbClr val="FFFFFF">
                  <a:alpha val="52941"/>
                </a:srgbClr>
              </a:gs>
              <a:gs pos="100000">
                <a:srgbClr val="FFFFFF">
                  <a:alpha val="52941"/>
                </a:srgbClr>
              </a:gs>
            </a:gsLst>
            <a:lin ang="8100000" scaled="0"/>
          </a:gradFill>
          <a:ln>
            <a:noFill/>
          </a:ln>
          <a:effectLst>
            <a:outerShdw blurRad="225425" algn="ctr" dir="5220000" dist="50800">
              <a:srgbClr val="000000">
                <a:alpha val="32941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6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8" name="Google Shape;558;p36"/>
          <p:cNvSpPr/>
          <p:nvPr/>
        </p:nvSpPr>
        <p:spPr>
          <a:xfrm flipH="1">
            <a:off x="11215600" y="4775223"/>
            <a:ext cx="842314" cy="21005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3-4 года</a:t>
            </a:r>
            <a:endParaRPr b="1" sz="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9" name="Google Shape;559;p36"/>
          <p:cNvSpPr/>
          <p:nvPr/>
        </p:nvSpPr>
        <p:spPr>
          <a:xfrm flipH="1">
            <a:off x="11224043" y="3902761"/>
            <a:ext cx="842314" cy="21005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3-4 года</a:t>
            </a:r>
            <a:endParaRPr b="1" sz="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0" name="Google Shape;560;p36"/>
          <p:cNvSpPr/>
          <p:nvPr/>
        </p:nvSpPr>
        <p:spPr>
          <a:xfrm flipH="1">
            <a:off x="11215109" y="3678815"/>
            <a:ext cx="842314" cy="21005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3-4 года</a:t>
            </a:r>
            <a:endParaRPr b="1" sz="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1" name="Google Shape;561;p36"/>
          <p:cNvSpPr/>
          <p:nvPr/>
        </p:nvSpPr>
        <p:spPr>
          <a:xfrm flipH="1">
            <a:off x="11231405" y="2833994"/>
            <a:ext cx="842314" cy="21005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3-4 года</a:t>
            </a:r>
            <a:endParaRPr b="1" sz="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2" name="Google Shape;562;p36"/>
          <p:cNvSpPr/>
          <p:nvPr/>
        </p:nvSpPr>
        <p:spPr>
          <a:xfrm flipH="1">
            <a:off x="11255093" y="1797821"/>
            <a:ext cx="842314" cy="21005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3-4 года</a:t>
            </a:r>
            <a:endParaRPr b="1" sz="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3" name="Google Shape;563;p36"/>
          <p:cNvSpPr/>
          <p:nvPr/>
        </p:nvSpPr>
        <p:spPr>
          <a:xfrm flipH="1">
            <a:off x="7755922" y="3342659"/>
            <a:ext cx="842314" cy="21005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3-4 года</a:t>
            </a:r>
            <a:endParaRPr b="1" sz="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4" name="Google Shape;564;p36"/>
          <p:cNvSpPr/>
          <p:nvPr/>
        </p:nvSpPr>
        <p:spPr>
          <a:xfrm flipH="1">
            <a:off x="7960471" y="4044366"/>
            <a:ext cx="562886" cy="20313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3 года</a:t>
            </a:r>
            <a:endParaRPr b="1" sz="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5" name="Google Shape;565;p36"/>
          <p:cNvSpPr/>
          <p:nvPr/>
        </p:nvSpPr>
        <p:spPr>
          <a:xfrm flipH="1">
            <a:off x="4674456" y="3074936"/>
            <a:ext cx="594730" cy="20313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3-5 лет</a:t>
            </a:r>
            <a:endParaRPr b="1" sz="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6" name="Google Shape;566;p36"/>
          <p:cNvSpPr/>
          <p:nvPr/>
        </p:nvSpPr>
        <p:spPr>
          <a:xfrm flipH="1">
            <a:off x="4585762" y="3742911"/>
            <a:ext cx="842314" cy="21005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2-3 года</a:t>
            </a:r>
            <a:endParaRPr b="1" sz="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7" name="Google Shape;567;p36"/>
          <p:cNvSpPr/>
          <p:nvPr/>
        </p:nvSpPr>
        <p:spPr>
          <a:xfrm flipH="1">
            <a:off x="4574505" y="3944270"/>
            <a:ext cx="842314" cy="21005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3-4 года</a:t>
            </a:r>
            <a:endParaRPr b="1" sz="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8" name="Google Shape;568;p36"/>
          <p:cNvSpPr/>
          <p:nvPr/>
        </p:nvSpPr>
        <p:spPr>
          <a:xfrm flipH="1">
            <a:off x="4306212" y="1772591"/>
            <a:ext cx="918952" cy="21005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5 лет</a:t>
            </a:r>
            <a:endParaRPr b="1" sz="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9" name="Google Shape;569;p36"/>
          <p:cNvSpPr/>
          <p:nvPr/>
        </p:nvSpPr>
        <p:spPr>
          <a:xfrm>
            <a:off x="5092860" y="5376955"/>
            <a:ext cx="369679" cy="277751"/>
          </a:xfrm>
          <a:prstGeom prst="rightArrow">
            <a:avLst>
              <a:gd fmla="val 50000" name="adj1"/>
              <a:gd fmla="val 52602" name="adj2"/>
            </a:avLst>
          </a:prstGeom>
          <a:gradFill>
            <a:gsLst>
              <a:gs pos="0">
                <a:srgbClr val="EF4036"/>
              </a:gs>
              <a:gs pos="9000">
                <a:srgbClr val="EF4036"/>
              </a:gs>
              <a:gs pos="44000">
                <a:srgbClr val="5F9DD6"/>
              </a:gs>
              <a:gs pos="78000">
                <a:schemeClr val="lt1"/>
              </a:gs>
              <a:gs pos="100000">
                <a:schemeClr val="lt1"/>
              </a:gs>
            </a:gsLst>
            <a:lin ang="16200000" scaled="0"/>
          </a:gradFill>
          <a:ln>
            <a:noFill/>
          </a:ln>
          <a:effectLst>
            <a:outerShdw blurRad="225425" algn="ctr" dir="5220000" dist="50800">
              <a:srgbClr val="000000">
                <a:alpha val="32941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6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0" name="Google Shape;570;p36"/>
          <p:cNvSpPr/>
          <p:nvPr/>
        </p:nvSpPr>
        <p:spPr>
          <a:xfrm rot="5400000">
            <a:off x="5299562" y="4390186"/>
            <a:ext cx="600275" cy="188112"/>
          </a:xfrm>
          <a:prstGeom prst="rightArrow">
            <a:avLst>
              <a:gd fmla="val 50000" name="adj1"/>
              <a:gd fmla="val 52602" name="adj2"/>
            </a:avLst>
          </a:prstGeom>
          <a:gradFill>
            <a:gsLst>
              <a:gs pos="0">
                <a:srgbClr val="EF4036">
                  <a:alpha val="53725"/>
                </a:srgbClr>
              </a:gs>
              <a:gs pos="9000">
                <a:srgbClr val="EF4036">
                  <a:alpha val="53725"/>
                </a:srgbClr>
              </a:gs>
              <a:gs pos="44000">
                <a:srgbClr val="5F9DD6">
                  <a:alpha val="45882"/>
                </a:srgbClr>
              </a:gs>
              <a:gs pos="78000">
                <a:srgbClr val="FFFFFF">
                  <a:alpha val="52941"/>
                </a:srgbClr>
              </a:gs>
              <a:gs pos="100000">
                <a:srgbClr val="FFFFFF">
                  <a:alpha val="52941"/>
                </a:srgbClr>
              </a:gs>
            </a:gsLst>
            <a:lin ang="8100000" scaled="0"/>
          </a:gradFill>
          <a:ln>
            <a:noFill/>
          </a:ln>
          <a:effectLst>
            <a:outerShdw blurRad="225425" algn="ctr" dir="5220000" dist="50800">
              <a:srgbClr val="000000">
                <a:alpha val="32941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6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1" name="Google Shape;571;p36"/>
          <p:cNvSpPr/>
          <p:nvPr/>
        </p:nvSpPr>
        <p:spPr>
          <a:xfrm flipH="1">
            <a:off x="-74653" y="940993"/>
            <a:ext cx="597304" cy="5484578"/>
          </a:xfrm>
          <a:prstGeom prst="rect">
            <a:avLst/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8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18</a:t>
            </a:r>
            <a:endParaRPr/>
          </a:p>
          <a:p>
            <a:pPr indent="0" lvl="0" marL="0" marR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19</a:t>
            </a:r>
            <a:endParaRPr/>
          </a:p>
          <a:p>
            <a:pPr indent="0" lvl="0" marL="0" marR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20</a:t>
            </a:r>
            <a:endParaRPr/>
          </a:p>
          <a:p>
            <a:pPr indent="0" lvl="0" marL="0" marR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5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21</a:t>
            </a:r>
            <a:endParaRPr/>
          </a:p>
          <a:p>
            <a:pPr indent="0" lvl="0" marL="0" marR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22</a:t>
            </a:r>
            <a:endParaRPr/>
          </a:p>
          <a:p>
            <a:pPr indent="0" lvl="0" marL="0" marR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7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23</a:t>
            </a:r>
            <a:endParaRPr/>
          </a:p>
          <a:p>
            <a:pPr indent="0" lvl="0" marL="0" marR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24</a:t>
            </a:r>
            <a:endParaRPr/>
          </a:p>
          <a:p>
            <a:pPr indent="0" lvl="0" marL="0" marR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4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25</a:t>
            </a:r>
            <a:endParaRPr/>
          </a:p>
          <a:p>
            <a:pPr indent="0" lvl="0" marL="0" marR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26</a:t>
            </a:r>
            <a:endParaRPr/>
          </a:p>
          <a:p>
            <a:pPr indent="0" lvl="0" marL="0" marR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27</a:t>
            </a:r>
            <a:endParaRPr/>
          </a:p>
          <a:p>
            <a:pPr indent="0" lvl="0" marL="0" marR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4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28</a:t>
            </a:r>
            <a:endParaRPr/>
          </a:p>
          <a:p>
            <a:pPr indent="0" lvl="0" marL="0" marR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29</a:t>
            </a:r>
            <a:endParaRPr/>
          </a:p>
          <a:p>
            <a:pPr indent="0" lvl="0" marL="0" marR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30</a:t>
            </a:r>
            <a:endParaRPr/>
          </a:p>
          <a:p>
            <a:pPr indent="0" lvl="0" marL="0" marR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31</a:t>
            </a:r>
            <a:endParaRPr/>
          </a:p>
          <a:p>
            <a:pPr indent="0" lvl="0" marL="0" marR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4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32</a:t>
            </a:r>
            <a:endParaRPr/>
          </a:p>
          <a:p>
            <a:pPr indent="0" lvl="0" marL="0" marR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33</a:t>
            </a:r>
            <a:endParaRPr/>
          </a:p>
          <a:p>
            <a:pPr indent="0" lvl="0" marL="0" marR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34</a:t>
            </a:r>
            <a:endParaRPr/>
          </a:p>
          <a:p>
            <a:pPr indent="0" lvl="0" marL="0" marR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35</a:t>
            </a:r>
            <a:endParaRPr/>
          </a:p>
          <a:p>
            <a:pPr indent="0" lvl="0" marL="0" marR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5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36</a:t>
            </a:r>
            <a:endParaRPr/>
          </a:p>
          <a:p>
            <a:pPr indent="0" lvl="0" marL="0" marR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4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37</a:t>
            </a:r>
            <a:endParaRPr/>
          </a:p>
          <a:p>
            <a:pPr indent="0" lvl="0" marL="0" marR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4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38</a:t>
            </a:r>
            <a:endParaRPr/>
          </a:p>
          <a:p>
            <a:pPr indent="0" lvl="0" marL="0" marR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4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39</a:t>
            </a:r>
            <a:endParaRPr/>
          </a:p>
          <a:p>
            <a:pPr indent="0" lvl="0" marL="0" marR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5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40</a:t>
            </a:r>
            <a:endParaRPr/>
          </a:p>
          <a:p>
            <a:pPr indent="0" lvl="0" marL="0" marR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4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41</a:t>
            </a:r>
            <a:endParaRPr/>
          </a:p>
          <a:p>
            <a:pPr indent="0" lvl="0" marL="0" marR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42</a:t>
            </a:r>
            <a:endParaRPr/>
          </a:p>
          <a:p>
            <a:pPr indent="0" lvl="0" marL="0" marR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43</a:t>
            </a:r>
            <a:endParaRPr/>
          </a:p>
          <a:p>
            <a:pPr indent="0" lvl="0" marL="0" marR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44</a:t>
            </a:r>
            <a:endParaRPr/>
          </a:p>
          <a:p>
            <a:pPr indent="0" lvl="0" marL="0" marR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45</a:t>
            </a:r>
            <a:endParaRPr/>
          </a:p>
          <a:p>
            <a:pPr indent="0" lvl="0" marL="0" marR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46</a:t>
            </a:r>
            <a:endParaRPr/>
          </a:p>
          <a:p>
            <a:pPr indent="0" lvl="0" marL="0" marR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47</a:t>
            </a:r>
            <a:endParaRPr/>
          </a:p>
          <a:p>
            <a:pPr indent="0" lvl="0" marL="0" marR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4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48</a:t>
            </a:r>
            <a:endParaRPr/>
          </a:p>
          <a:p>
            <a:pPr indent="0" lvl="0" marL="0" marR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49</a:t>
            </a:r>
            <a:endParaRPr/>
          </a:p>
          <a:p>
            <a:pPr indent="0" lvl="0" marL="0" marR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50</a:t>
            </a:r>
            <a:endParaRPr/>
          </a:p>
          <a:p>
            <a:pPr indent="0" lvl="0" marL="0" marR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4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51</a:t>
            </a:r>
            <a:endParaRPr/>
          </a:p>
          <a:p>
            <a:pPr indent="0" lvl="0" marL="0" marR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52</a:t>
            </a:r>
            <a:endParaRPr/>
          </a:p>
          <a:p>
            <a:pPr indent="0" lvl="0" marL="0" marR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53</a:t>
            </a:r>
            <a:endParaRPr/>
          </a:p>
          <a:p>
            <a:pPr indent="0" lvl="0" marL="0" marR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54</a:t>
            </a:r>
            <a:endParaRPr/>
          </a:p>
          <a:p>
            <a:pPr indent="0" lvl="0" marL="0" marR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55</a:t>
            </a:r>
            <a:endParaRPr/>
          </a:p>
          <a:p>
            <a:pPr indent="0" lvl="0" marL="0" marR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56</a:t>
            </a:r>
            <a:endParaRPr/>
          </a:p>
          <a:p>
            <a:pPr indent="0" lvl="0" marL="0" marR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57</a:t>
            </a:r>
            <a:endParaRPr/>
          </a:p>
          <a:p>
            <a:pPr indent="0" lvl="0" marL="0" marR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58</a:t>
            </a:r>
            <a:endParaRPr/>
          </a:p>
          <a:p>
            <a:pPr indent="0" lvl="0" marL="0" marR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59</a:t>
            </a:r>
            <a:endParaRPr/>
          </a:p>
          <a:p>
            <a:pPr indent="0" lvl="0" marL="0" marR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60</a:t>
            </a:r>
            <a:endParaRPr b="1" sz="8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2" name="Google Shape;572;p36"/>
          <p:cNvSpPr/>
          <p:nvPr/>
        </p:nvSpPr>
        <p:spPr>
          <a:xfrm flipH="1">
            <a:off x="-38814" y="954751"/>
            <a:ext cx="597304" cy="227755"/>
          </a:xfrm>
          <a:prstGeom prst="rect">
            <a:avLst/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Возраст</a:t>
            </a:r>
            <a:endParaRPr/>
          </a:p>
          <a:p>
            <a:pPr indent="0" lvl="0" marL="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15"/>
          <p:cNvSpPr txBox="1"/>
          <p:nvPr/>
        </p:nvSpPr>
        <p:spPr>
          <a:xfrm>
            <a:off x="0" y="156724"/>
            <a:ext cx="12192000" cy="4801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>
                <a:solidFill>
                  <a:srgbClr val="DDEAF6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Расположение КВВУ</a:t>
            </a:r>
            <a:endParaRPr sz="2800">
              <a:solidFill>
                <a:srgbClr val="DDEAF6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pic>
        <p:nvPicPr>
          <p:cNvPr id="107" name="Google Shape;107;p1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1561221" y="6374441"/>
            <a:ext cx="509539" cy="444044"/>
          </a:xfrm>
          <a:prstGeom prst="rect">
            <a:avLst/>
          </a:prstGeom>
          <a:noFill/>
          <a:ln>
            <a:noFill/>
          </a:ln>
        </p:spPr>
      </p:pic>
      <p:sp>
        <p:nvSpPr>
          <p:cNvPr id="108" name="Google Shape;108;p15"/>
          <p:cNvSpPr txBox="1"/>
          <p:nvPr>
            <p:ph idx="12" type="sldNum"/>
          </p:nvPr>
        </p:nvSpPr>
        <p:spPr>
          <a:xfrm>
            <a:off x="11561220" y="6374442"/>
            <a:ext cx="509539" cy="4440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z="2000">
                <a:solidFill>
                  <a:srgbClr val="DDEAF6"/>
                </a:solidFill>
                <a:latin typeface="Bookman Old Style"/>
                <a:ea typeface="Bookman Old Style"/>
                <a:cs typeface="Bookman Old Style"/>
                <a:sym typeface="Bookman Old Style"/>
              </a:rPr>
              <a:t>‹#›</a:t>
            </a:fld>
            <a:endParaRPr sz="2000">
              <a:solidFill>
                <a:srgbClr val="DDEAF6"/>
              </a:solidFill>
              <a:latin typeface="Bookman Old Style"/>
              <a:ea typeface="Bookman Old Style"/>
              <a:cs typeface="Bookman Old Style"/>
              <a:sym typeface="Bookman Old Style"/>
            </a:endParaRPr>
          </a:p>
        </p:txBody>
      </p:sp>
      <p:pic>
        <p:nvPicPr>
          <p:cNvPr descr="C:\Users\Alexander\Desktop\Zcxqnk6C4p_gWQT9L0MyRIz3mhYlKMjA1536565116.jpg" id="109" name="Google Shape;109;p15"/>
          <p:cNvPicPr preferRelativeResize="0"/>
          <p:nvPr/>
        </p:nvPicPr>
        <p:blipFill rotWithShape="1">
          <a:blip r:embed="rId5">
            <a:alphaModFix/>
          </a:blip>
          <a:srcRect b="834" l="840" r="556" t="1015"/>
          <a:stretch/>
        </p:blipFill>
        <p:spPr>
          <a:xfrm>
            <a:off x="1538242" y="967469"/>
            <a:ext cx="8938901" cy="523670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0" name="Google Shape;110;p15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3165092" y="1121104"/>
            <a:ext cx="1800000" cy="1272966"/>
          </a:xfrm>
          <a:prstGeom prst="rect">
            <a:avLst/>
          </a:prstGeom>
          <a:noFill/>
          <a:ln>
            <a:noFill/>
          </a:ln>
        </p:spPr>
      </p:pic>
      <p:pic>
        <p:nvPicPr>
          <p:cNvPr id="111" name="Google Shape;111;p15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5276631" y="2518918"/>
            <a:ext cx="1800000" cy="1284422"/>
          </a:xfrm>
          <a:prstGeom prst="rect">
            <a:avLst/>
          </a:prstGeom>
          <a:noFill/>
          <a:ln>
            <a:noFill/>
          </a:ln>
        </p:spPr>
      </p:pic>
      <p:pic>
        <p:nvPicPr>
          <p:cNvPr id="112" name="Google Shape;112;p15"/>
          <p:cNvPicPr preferRelativeResize="0"/>
          <p:nvPr/>
        </p:nvPicPr>
        <p:blipFill rotWithShape="1">
          <a:blip r:embed="rId8">
            <a:alphaModFix/>
          </a:blip>
          <a:srcRect b="0" l="6332" r="5914" t="6271"/>
          <a:stretch/>
        </p:blipFill>
        <p:spPr>
          <a:xfrm>
            <a:off x="2720868" y="3262794"/>
            <a:ext cx="1800000" cy="125115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здание после реставрации" id="113" name="Google Shape;113;p15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4838955" y="4839938"/>
            <a:ext cx="1800000" cy="1307908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E:\Мое\Фото\фото ВМБ\2_1.jpg" id="114" name="Google Shape;114;p15"/>
          <p:cNvPicPr preferRelativeResize="0"/>
          <p:nvPr/>
        </p:nvPicPr>
        <p:blipFill rotWithShape="1">
          <a:blip r:embed="rId10">
            <a:alphaModFix/>
          </a:blip>
          <a:srcRect b="-1" l="0" r="0" t="-1"/>
          <a:stretch/>
        </p:blipFill>
        <p:spPr>
          <a:xfrm>
            <a:off x="8026673" y="4513949"/>
            <a:ext cx="1800000" cy="1198737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C:\Users\Alexander\Desktop\kisspng-red-flag-computer-icons-clip-art-red-flag-5add3bd03dae92.png" id="115" name="Google Shape;115;p15"/>
          <p:cNvPicPr preferRelativeResize="0"/>
          <p:nvPr/>
        </p:nvPicPr>
        <p:blipFill rotWithShape="1">
          <a:blip r:embed="rId11">
            <a:alphaModFix/>
          </a:blip>
          <a:srcRect b="0" l="0" r="0" t="0"/>
          <a:stretch/>
        </p:blipFill>
        <p:spPr>
          <a:xfrm>
            <a:off x="4360094" y="4839938"/>
            <a:ext cx="623077" cy="720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C:\Users\Alexander\Desktop\kisspng-red-flag-computer-icons-clip-art-red-flag-5add3bd03dae92.png" id="116" name="Google Shape;116;p15"/>
          <p:cNvPicPr preferRelativeResize="0"/>
          <p:nvPr/>
        </p:nvPicPr>
        <p:blipFill rotWithShape="1">
          <a:blip r:embed="rId11">
            <a:alphaModFix/>
          </a:blip>
          <a:srcRect b="0" l="0" r="0" t="0"/>
          <a:stretch/>
        </p:blipFill>
        <p:spPr>
          <a:xfrm>
            <a:off x="4965092" y="1594496"/>
            <a:ext cx="623077" cy="720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C:\Users\Alexander\Desktop\kisspng-red-flag-computer-icons-clip-art-red-flag-5add3bd03dae92.png" id="117" name="Google Shape;117;p15"/>
          <p:cNvPicPr preferRelativeResize="0"/>
          <p:nvPr/>
        </p:nvPicPr>
        <p:blipFill rotWithShape="1">
          <a:blip r:embed="rId11">
            <a:alphaModFix/>
          </a:blip>
          <a:srcRect b="0" l="0" r="0" t="0"/>
          <a:stretch/>
        </p:blipFill>
        <p:spPr>
          <a:xfrm>
            <a:off x="9648472" y="5297125"/>
            <a:ext cx="623077" cy="720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C:\Users\Alexander\Desktop\kisspng-red-flag-computer-icons-clip-art-red-flag-5add3bd03dae92.png" id="118" name="Google Shape;118;p15"/>
          <p:cNvPicPr preferRelativeResize="0"/>
          <p:nvPr/>
        </p:nvPicPr>
        <p:blipFill rotWithShape="1">
          <a:blip r:embed="rId11">
            <a:alphaModFix/>
          </a:blip>
          <a:srcRect b="0" l="0" r="0" t="0"/>
          <a:stretch/>
        </p:blipFill>
        <p:spPr>
          <a:xfrm>
            <a:off x="4381233" y="3746996"/>
            <a:ext cx="623077" cy="720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C:\Users\Alexander\Desktop\kisspng-red-flag-computer-icons-clip-art-red-flag-5add3bd03dae92.png" id="119" name="Google Shape;119;p15"/>
          <p:cNvPicPr preferRelativeResize="0"/>
          <p:nvPr/>
        </p:nvPicPr>
        <p:blipFill rotWithShape="1">
          <a:blip r:embed="rId11">
            <a:alphaModFix/>
          </a:blip>
          <a:srcRect b="0" l="0" r="0" t="0"/>
          <a:stretch/>
        </p:blipFill>
        <p:spPr>
          <a:xfrm>
            <a:off x="4742540" y="2518918"/>
            <a:ext cx="623077" cy="720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16"/>
          <p:cNvSpPr txBox="1"/>
          <p:nvPr/>
        </p:nvSpPr>
        <p:spPr>
          <a:xfrm>
            <a:off x="0" y="156724"/>
            <a:ext cx="12192000" cy="4801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>
                <a:solidFill>
                  <a:srgbClr val="DDEAF6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Учебные корпуса</a:t>
            </a:r>
            <a:endParaRPr sz="2800">
              <a:solidFill>
                <a:srgbClr val="DDEAF6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pic>
        <p:nvPicPr>
          <p:cNvPr id="125" name="Google Shape;125;p1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1561221" y="6374441"/>
            <a:ext cx="509539" cy="444044"/>
          </a:xfrm>
          <a:prstGeom prst="rect">
            <a:avLst/>
          </a:prstGeom>
          <a:noFill/>
          <a:ln>
            <a:noFill/>
          </a:ln>
        </p:spPr>
      </p:pic>
      <p:sp>
        <p:nvSpPr>
          <p:cNvPr id="126" name="Google Shape;126;p16"/>
          <p:cNvSpPr txBox="1"/>
          <p:nvPr>
            <p:ph idx="12" type="sldNum"/>
          </p:nvPr>
        </p:nvSpPr>
        <p:spPr>
          <a:xfrm>
            <a:off x="11561220" y="6374442"/>
            <a:ext cx="509539" cy="4440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z="2000">
                <a:solidFill>
                  <a:srgbClr val="DDEAF6"/>
                </a:solidFill>
                <a:latin typeface="Bookman Old Style"/>
                <a:ea typeface="Bookman Old Style"/>
                <a:cs typeface="Bookman Old Style"/>
                <a:sym typeface="Bookman Old Style"/>
              </a:rPr>
              <a:t>‹#›</a:t>
            </a:fld>
            <a:endParaRPr sz="2000">
              <a:solidFill>
                <a:srgbClr val="DDEAF6"/>
              </a:solidFill>
              <a:latin typeface="Bookman Old Style"/>
              <a:ea typeface="Bookman Old Style"/>
              <a:cs typeface="Bookman Old Style"/>
              <a:sym typeface="Bookman Old Style"/>
            </a:endParaRPr>
          </a:p>
        </p:txBody>
      </p:sp>
      <p:pic>
        <p:nvPicPr>
          <p:cNvPr id="127" name="Google Shape;127;p16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721866" y="1057643"/>
            <a:ext cx="4860000" cy="3441288"/>
          </a:xfrm>
          <a:prstGeom prst="roundRect">
            <a:avLst>
              <a:gd fmla="val 16667" name="adj"/>
            </a:avLst>
          </a:prstGeom>
          <a:noFill/>
          <a:ln>
            <a:noFill/>
          </a:ln>
          <a:effectLst>
            <a:outerShdw blurRad="76200" rotWithShape="0" algn="tl" dir="7800000" dist="38100">
              <a:srgbClr val="000000">
                <a:alpha val="40000"/>
              </a:srgbClr>
            </a:outerShdw>
          </a:effectLst>
        </p:spPr>
      </p:pic>
      <p:pic>
        <p:nvPicPr>
          <p:cNvPr id="128" name="Google Shape;128;p16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6453392" y="1793939"/>
            <a:ext cx="4860000" cy="3478737"/>
          </a:xfrm>
          <a:prstGeom prst="roundRect">
            <a:avLst>
              <a:gd fmla="val 16667" name="adj"/>
            </a:avLst>
          </a:prstGeom>
          <a:noFill/>
          <a:ln>
            <a:noFill/>
          </a:ln>
          <a:effectLst>
            <a:outerShdw blurRad="76200" rotWithShape="0" algn="tl" dir="7800000" dist="38100">
              <a:srgbClr val="000000">
                <a:alpha val="40000"/>
              </a:srgbClr>
            </a:outerShdw>
          </a:effectLst>
        </p:spPr>
      </p:pic>
      <p:sp>
        <p:nvSpPr>
          <p:cNvPr id="129" name="Google Shape;129;p16"/>
          <p:cNvSpPr/>
          <p:nvPr/>
        </p:nvSpPr>
        <p:spPr>
          <a:xfrm>
            <a:off x="1282571" y="4672513"/>
            <a:ext cx="3743610" cy="600163"/>
          </a:xfrm>
          <a:prstGeom prst="roundRect">
            <a:avLst>
              <a:gd fmla="val 16667" name="adj"/>
            </a:avLst>
          </a:prstGeom>
          <a:gradFill>
            <a:gsLst>
              <a:gs pos="0">
                <a:srgbClr val="9CC2E5"/>
              </a:gs>
              <a:gs pos="50000">
                <a:srgbClr val="BBD6EE"/>
              </a:gs>
              <a:gs pos="100000">
                <a:schemeClr val="lt1"/>
              </a:gs>
            </a:gsLst>
            <a:lin ang="18900000" scaled="0"/>
          </a:gradFill>
          <a:ln cap="flat" cmpd="sng" w="28575">
            <a:solidFill>
              <a:srgbClr val="1E4E79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85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30" name="Google Shape;130;p16"/>
          <p:cNvSpPr txBox="1"/>
          <p:nvPr/>
        </p:nvSpPr>
        <p:spPr>
          <a:xfrm>
            <a:off x="1545856" y="4757150"/>
            <a:ext cx="3217040" cy="4308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2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Учебный корпус № 1</a:t>
            </a:r>
            <a:endParaRPr b="1" sz="2200">
              <a:solidFill>
                <a:srgbClr val="C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1" name="Google Shape;131;p16"/>
          <p:cNvSpPr/>
          <p:nvPr/>
        </p:nvSpPr>
        <p:spPr>
          <a:xfrm>
            <a:off x="7169200" y="5414573"/>
            <a:ext cx="3743610" cy="600163"/>
          </a:xfrm>
          <a:prstGeom prst="roundRect">
            <a:avLst>
              <a:gd fmla="val 16667" name="adj"/>
            </a:avLst>
          </a:prstGeom>
          <a:gradFill>
            <a:gsLst>
              <a:gs pos="0">
                <a:srgbClr val="9CC2E5"/>
              </a:gs>
              <a:gs pos="50000">
                <a:srgbClr val="BBD6EE"/>
              </a:gs>
              <a:gs pos="100000">
                <a:schemeClr val="lt1"/>
              </a:gs>
            </a:gsLst>
            <a:lin ang="18900000" scaled="0"/>
          </a:gradFill>
          <a:ln cap="flat" cmpd="sng" w="28575">
            <a:solidFill>
              <a:srgbClr val="1E4E79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85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32" name="Google Shape;132;p16"/>
          <p:cNvSpPr txBox="1"/>
          <p:nvPr/>
        </p:nvSpPr>
        <p:spPr>
          <a:xfrm>
            <a:off x="7432485" y="5499210"/>
            <a:ext cx="3217040" cy="4308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2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Учебный корпус № 2</a:t>
            </a:r>
            <a:endParaRPr b="1" sz="2200">
              <a:solidFill>
                <a:srgbClr val="C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36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17"/>
          <p:cNvSpPr txBox="1"/>
          <p:nvPr/>
        </p:nvSpPr>
        <p:spPr>
          <a:xfrm>
            <a:off x="0" y="156724"/>
            <a:ext cx="12192000" cy="4801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>
                <a:solidFill>
                  <a:srgbClr val="DDEAF6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Учебные аудитории</a:t>
            </a:r>
            <a:endParaRPr sz="2800">
              <a:solidFill>
                <a:srgbClr val="DDEAF6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pic>
        <p:nvPicPr>
          <p:cNvPr id="138" name="Google Shape;138;p1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1561221" y="6374441"/>
            <a:ext cx="509539" cy="444044"/>
          </a:xfrm>
          <a:prstGeom prst="rect">
            <a:avLst/>
          </a:prstGeom>
          <a:noFill/>
          <a:ln>
            <a:noFill/>
          </a:ln>
        </p:spPr>
      </p:pic>
      <p:sp>
        <p:nvSpPr>
          <p:cNvPr id="139" name="Google Shape;139;p17"/>
          <p:cNvSpPr txBox="1"/>
          <p:nvPr>
            <p:ph idx="12" type="sldNum"/>
          </p:nvPr>
        </p:nvSpPr>
        <p:spPr>
          <a:xfrm>
            <a:off x="11561220" y="6374442"/>
            <a:ext cx="509539" cy="4440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z="2000">
                <a:solidFill>
                  <a:srgbClr val="DDEAF6"/>
                </a:solidFill>
                <a:latin typeface="Bookman Old Style"/>
                <a:ea typeface="Bookman Old Style"/>
                <a:cs typeface="Bookman Old Style"/>
                <a:sym typeface="Bookman Old Style"/>
              </a:rPr>
              <a:t>‹#›</a:t>
            </a:fld>
            <a:endParaRPr sz="2000">
              <a:solidFill>
                <a:srgbClr val="DDEAF6"/>
              </a:solidFill>
              <a:latin typeface="Bookman Old Style"/>
              <a:ea typeface="Bookman Old Style"/>
              <a:cs typeface="Bookman Old Style"/>
              <a:sym typeface="Bookman Old Style"/>
            </a:endParaRPr>
          </a:p>
        </p:txBody>
      </p:sp>
      <p:pic>
        <p:nvPicPr>
          <p:cNvPr descr="E:\1 Материалы для встречи\Новая территория\201.jpeg" id="140" name="Google Shape;140;p17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86093" y="1434809"/>
            <a:ext cx="3960000" cy="2970000"/>
          </a:xfrm>
          <a:prstGeom prst="roundRect">
            <a:avLst>
              <a:gd fmla="val 16667" name="adj"/>
            </a:avLst>
          </a:prstGeom>
          <a:noFill/>
          <a:ln>
            <a:noFill/>
          </a:ln>
          <a:effectLst>
            <a:outerShdw blurRad="76200" rotWithShape="0" algn="tl" dir="7800000" dist="38100">
              <a:srgbClr val="000000">
                <a:alpha val="40000"/>
              </a:srgbClr>
            </a:outerShdw>
          </a:effectLst>
        </p:spPr>
      </p:pic>
      <p:pic>
        <p:nvPicPr>
          <p:cNvPr descr="E:\1 Материалы для встречи\Новая территория\212.jpeg" id="141" name="Google Shape;141;p17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4108223" y="1434809"/>
            <a:ext cx="3960000" cy="2970000"/>
          </a:xfrm>
          <a:prstGeom prst="roundRect">
            <a:avLst>
              <a:gd fmla="val 16667" name="adj"/>
            </a:avLst>
          </a:prstGeom>
          <a:noFill/>
          <a:ln>
            <a:noFill/>
          </a:ln>
          <a:effectLst>
            <a:outerShdw blurRad="76200" rotWithShape="0" algn="tl" dir="7800000" dist="38100">
              <a:srgbClr val="000000">
                <a:alpha val="40000"/>
              </a:srgbClr>
            </a:outerShdw>
          </a:effectLst>
        </p:spPr>
      </p:pic>
      <p:pic>
        <p:nvPicPr>
          <p:cNvPr descr="E:\1 Материалы для встречи\Новая территория\222.jpeg" id="142" name="Google Shape;142;p17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8130353" y="1444090"/>
            <a:ext cx="3960000" cy="2960719"/>
          </a:xfrm>
          <a:prstGeom prst="roundRect">
            <a:avLst>
              <a:gd fmla="val 16667" name="adj"/>
            </a:avLst>
          </a:prstGeom>
          <a:noFill/>
          <a:ln>
            <a:noFill/>
          </a:ln>
          <a:effectLst>
            <a:outerShdw blurRad="76200" rotWithShape="0" algn="tl" dir="7800000" dist="38100">
              <a:srgbClr val="000000">
                <a:alpha val="40000"/>
              </a:srgbClr>
            </a:outerShdw>
          </a:effectLst>
        </p:spPr>
      </p:pic>
      <p:sp>
        <p:nvSpPr>
          <p:cNvPr id="143" name="Google Shape;143;p17"/>
          <p:cNvSpPr/>
          <p:nvPr/>
        </p:nvSpPr>
        <p:spPr>
          <a:xfrm>
            <a:off x="245836" y="4576962"/>
            <a:ext cx="3640509" cy="600163"/>
          </a:xfrm>
          <a:prstGeom prst="roundRect">
            <a:avLst>
              <a:gd fmla="val 16667" name="adj"/>
            </a:avLst>
          </a:prstGeom>
          <a:gradFill>
            <a:gsLst>
              <a:gs pos="0">
                <a:srgbClr val="9CC2E5"/>
              </a:gs>
              <a:gs pos="50000">
                <a:srgbClr val="BBD6EE"/>
              </a:gs>
              <a:gs pos="100000">
                <a:schemeClr val="lt1"/>
              </a:gs>
            </a:gsLst>
            <a:lin ang="18900000" scaled="0"/>
          </a:gradFill>
          <a:ln cap="flat" cmpd="sng" w="28575">
            <a:solidFill>
              <a:srgbClr val="1E4E79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85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44" name="Google Shape;144;p17"/>
          <p:cNvSpPr txBox="1"/>
          <p:nvPr/>
        </p:nvSpPr>
        <p:spPr>
          <a:xfrm>
            <a:off x="325930" y="4650605"/>
            <a:ext cx="3480325" cy="4308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2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Компьютерные классы</a:t>
            </a:r>
            <a:endParaRPr b="1" sz="2200">
              <a:solidFill>
                <a:srgbClr val="C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5" name="Google Shape;145;p17"/>
          <p:cNvSpPr/>
          <p:nvPr/>
        </p:nvSpPr>
        <p:spPr>
          <a:xfrm>
            <a:off x="4318074" y="4565966"/>
            <a:ext cx="3640509" cy="600163"/>
          </a:xfrm>
          <a:prstGeom prst="roundRect">
            <a:avLst>
              <a:gd fmla="val 16667" name="adj"/>
            </a:avLst>
          </a:prstGeom>
          <a:gradFill>
            <a:gsLst>
              <a:gs pos="0">
                <a:srgbClr val="9CC2E5"/>
              </a:gs>
              <a:gs pos="50000">
                <a:srgbClr val="BBD6EE"/>
              </a:gs>
              <a:gs pos="100000">
                <a:schemeClr val="lt1"/>
              </a:gs>
            </a:gsLst>
            <a:lin ang="18900000" scaled="0"/>
          </a:gradFill>
          <a:ln cap="flat" cmpd="sng" w="28575">
            <a:solidFill>
              <a:srgbClr val="1E4E79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85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46" name="Google Shape;146;p17"/>
          <p:cNvSpPr txBox="1"/>
          <p:nvPr/>
        </p:nvSpPr>
        <p:spPr>
          <a:xfrm>
            <a:off x="4489763" y="4661599"/>
            <a:ext cx="3217040" cy="4308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2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Учебные классы</a:t>
            </a:r>
            <a:endParaRPr b="1" sz="2200">
              <a:solidFill>
                <a:srgbClr val="C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" name="Google Shape;147;p17"/>
          <p:cNvSpPr/>
          <p:nvPr/>
        </p:nvSpPr>
        <p:spPr>
          <a:xfrm>
            <a:off x="8390312" y="4565965"/>
            <a:ext cx="3640509" cy="600163"/>
          </a:xfrm>
          <a:prstGeom prst="roundRect">
            <a:avLst>
              <a:gd fmla="val 16667" name="adj"/>
            </a:avLst>
          </a:prstGeom>
          <a:gradFill>
            <a:gsLst>
              <a:gs pos="0">
                <a:srgbClr val="9CC2E5"/>
              </a:gs>
              <a:gs pos="50000">
                <a:srgbClr val="BBD6EE"/>
              </a:gs>
              <a:gs pos="100000">
                <a:schemeClr val="lt1"/>
              </a:gs>
            </a:gsLst>
            <a:lin ang="18900000" scaled="0"/>
          </a:gradFill>
          <a:ln cap="flat" cmpd="sng" w="28575">
            <a:solidFill>
              <a:srgbClr val="1E4E79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85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48" name="Google Shape;148;p17"/>
          <p:cNvSpPr txBox="1"/>
          <p:nvPr/>
        </p:nvSpPr>
        <p:spPr>
          <a:xfrm>
            <a:off x="8521954" y="4650606"/>
            <a:ext cx="3217040" cy="4308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2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Лекционные залы</a:t>
            </a:r>
            <a:endParaRPr b="1" sz="2200">
              <a:solidFill>
                <a:srgbClr val="C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52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18"/>
          <p:cNvSpPr txBox="1"/>
          <p:nvPr/>
        </p:nvSpPr>
        <p:spPr>
          <a:xfrm>
            <a:off x="0" y="156724"/>
            <a:ext cx="12192000" cy="4801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>
                <a:solidFill>
                  <a:srgbClr val="DDEAF6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Программы подготовки</a:t>
            </a:r>
            <a:endParaRPr sz="2800">
              <a:solidFill>
                <a:srgbClr val="DDEAF6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pic>
        <p:nvPicPr>
          <p:cNvPr id="154" name="Google Shape;154;p1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1561221" y="6374441"/>
            <a:ext cx="509539" cy="444044"/>
          </a:xfrm>
          <a:prstGeom prst="rect">
            <a:avLst/>
          </a:prstGeom>
          <a:noFill/>
          <a:ln>
            <a:noFill/>
          </a:ln>
        </p:spPr>
      </p:pic>
      <p:sp>
        <p:nvSpPr>
          <p:cNvPr id="155" name="Google Shape;155;p18"/>
          <p:cNvSpPr txBox="1"/>
          <p:nvPr>
            <p:ph idx="12" type="sldNum"/>
          </p:nvPr>
        </p:nvSpPr>
        <p:spPr>
          <a:xfrm>
            <a:off x="11561220" y="6374442"/>
            <a:ext cx="509539" cy="4440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z="2000">
                <a:solidFill>
                  <a:srgbClr val="DDEAF6"/>
                </a:solidFill>
                <a:latin typeface="Bookman Old Style"/>
                <a:ea typeface="Bookman Old Style"/>
                <a:cs typeface="Bookman Old Style"/>
                <a:sym typeface="Bookman Old Style"/>
              </a:rPr>
              <a:t>‹#›</a:t>
            </a:fld>
            <a:endParaRPr sz="2000">
              <a:solidFill>
                <a:srgbClr val="DDEAF6"/>
              </a:solidFill>
              <a:latin typeface="Bookman Old Style"/>
              <a:ea typeface="Bookman Old Style"/>
              <a:cs typeface="Bookman Old Style"/>
              <a:sym typeface="Bookman Old Style"/>
            </a:endParaRPr>
          </a:p>
        </p:txBody>
      </p:sp>
      <p:sp>
        <p:nvSpPr>
          <p:cNvPr id="156" name="Google Shape;156;p18"/>
          <p:cNvSpPr/>
          <p:nvPr/>
        </p:nvSpPr>
        <p:spPr>
          <a:xfrm>
            <a:off x="2649197" y="1016102"/>
            <a:ext cx="7622848" cy="480109"/>
          </a:xfrm>
          <a:prstGeom prst="roundRect">
            <a:avLst>
              <a:gd fmla="val 16667" name="adj"/>
            </a:avLst>
          </a:prstGeom>
          <a:gradFill>
            <a:gsLst>
              <a:gs pos="0">
                <a:srgbClr val="9CC2E5"/>
              </a:gs>
              <a:gs pos="50000">
                <a:srgbClr val="BBD6EE"/>
              </a:gs>
              <a:gs pos="100000">
                <a:schemeClr val="lt1"/>
              </a:gs>
            </a:gsLst>
            <a:lin ang="18900000" scaled="0"/>
          </a:gradFill>
          <a:ln cap="flat" cmpd="sng" w="28575">
            <a:solidFill>
              <a:srgbClr val="1E4E79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85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57" name="Google Shape;157;p18"/>
          <p:cNvSpPr txBox="1"/>
          <p:nvPr/>
        </p:nvSpPr>
        <p:spPr>
          <a:xfrm>
            <a:off x="2734655" y="1040919"/>
            <a:ext cx="7400656" cy="4308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2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ВЫСШЕЕ ОБРАЗОВАНИЕ</a:t>
            </a:r>
            <a:endParaRPr b="1" sz="2200">
              <a:solidFill>
                <a:srgbClr val="C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8" name="Google Shape;158;p18"/>
          <p:cNvSpPr/>
          <p:nvPr/>
        </p:nvSpPr>
        <p:spPr>
          <a:xfrm>
            <a:off x="2649197" y="4328981"/>
            <a:ext cx="7622848" cy="467185"/>
          </a:xfrm>
          <a:prstGeom prst="roundRect">
            <a:avLst>
              <a:gd fmla="val 16667" name="adj"/>
            </a:avLst>
          </a:prstGeom>
          <a:gradFill>
            <a:gsLst>
              <a:gs pos="0">
                <a:srgbClr val="9CC2E5"/>
              </a:gs>
              <a:gs pos="50000">
                <a:srgbClr val="BBD6EE"/>
              </a:gs>
              <a:gs pos="100000">
                <a:schemeClr val="lt1"/>
              </a:gs>
            </a:gsLst>
            <a:lin ang="18900000" scaled="0"/>
          </a:gradFill>
          <a:ln cap="flat" cmpd="sng" w="28575">
            <a:solidFill>
              <a:srgbClr val="1E4E79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85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59" name="Google Shape;159;p18"/>
          <p:cNvSpPr txBox="1"/>
          <p:nvPr/>
        </p:nvSpPr>
        <p:spPr>
          <a:xfrm>
            <a:off x="2734654" y="4351348"/>
            <a:ext cx="7400657" cy="4308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2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СРЕДНЕЕ ПРОФЕССИОНАЛЬНОЕ ОБРАЗОВАНИЕ</a:t>
            </a:r>
            <a:endParaRPr b="1" sz="2200">
              <a:solidFill>
                <a:srgbClr val="C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160" name="Google Shape;160;p18"/>
          <p:cNvGraphicFramePr/>
          <p:nvPr/>
        </p:nvGraphicFramePr>
        <p:xfrm>
          <a:off x="299102" y="1561846"/>
          <a:ext cx="3000000" cy="3000000"/>
        </p:xfrm>
        <a:graphic>
          <a:graphicData uri="http://schemas.openxmlformats.org/drawingml/2006/table">
            <a:tbl>
              <a:tblPr>
                <a:noFill/>
                <a:tableStyleId>{A4B9B8B0-74C3-4BAC-8EAF-C3D2B2CF4105}</a:tableStyleId>
              </a:tblPr>
              <a:tblGrid>
                <a:gridCol w="1580475"/>
                <a:gridCol w="5004300"/>
                <a:gridCol w="2018575"/>
                <a:gridCol w="1463875"/>
                <a:gridCol w="1391725"/>
              </a:tblGrid>
              <a:tr h="31885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ru-RU" sz="1600" u="none" cap="none" strike="noStrike"/>
                        <a:t>Код специальности</a:t>
                      </a:r>
                      <a:endParaRPr/>
                    </a:p>
                  </a:txBody>
                  <a:tcPr marT="45725" marB="45725" marR="91450" marL="91450" anchor="ctr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gradFill>
                      <a:gsLst>
                        <a:gs pos="0">
                          <a:srgbClr val="82898F"/>
                        </a:gs>
                        <a:gs pos="50000">
                          <a:srgbClr val="BCC7D0"/>
                        </a:gs>
                        <a:gs pos="100000">
                          <a:srgbClr val="E2EEF9"/>
                        </a:gs>
                      </a:gsLst>
                      <a:lin ang="18900000" scaled="0"/>
                    </a:gra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Calibri"/>
                        <a:buNone/>
                      </a:pPr>
                      <a:r>
                        <a:rPr b="1" i="0" lang="ru-RU" sz="1600" u="none" cap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Наименование специальности</a:t>
                      </a:r>
                      <a:endParaRPr b="1" i="0" sz="16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 anchor="ctr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gradFill>
                      <a:gsLst>
                        <a:gs pos="0">
                          <a:srgbClr val="82898F"/>
                        </a:gs>
                        <a:gs pos="50000">
                          <a:srgbClr val="BCC7D0"/>
                        </a:gs>
                        <a:gs pos="100000">
                          <a:srgbClr val="E2EEF9"/>
                        </a:gs>
                      </a:gsLst>
                      <a:lin ang="18900000" scaled="0"/>
                    </a:gra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Calibri"/>
                        <a:buNone/>
                      </a:pPr>
                      <a:r>
                        <a:rPr b="1" i="0" lang="ru-RU" sz="1600" u="none" cap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Квалификация</a:t>
                      </a:r>
                      <a:endParaRPr b="1" i="0" sz="16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 anchor="ctr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gradFill>
                      <a:gsLst>
                        <a:gs pos="0">
                          <a:srgbClr val="82898F"/>
                        </a:gs>
                        <a:gs pos="50000">
                          <a:srgbClr val="BCC7D0"/>
                        </a:gs>
                        <a:gs pos="100000">
                          <a:srgbClr val="E2EEF9"/>
                        </a:gs>
                      </a:gsLst>
                      <a:lin ang="18900000" scaled="0"/>
                    </a:gra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Calibri"/>
                        <a:buNone/>
                      </a:pPr>
                      <a:r>
                        <a:rPr b="1" i="0" lang="ru-RU" sz="1600" u="none" cap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Срок подготовки</a:t>
                      </a:r>
                      <a:endParaRPr/>
                    </a:p>
                  </a:txBody>
                  <a:tcPr marT="45725" marB="45725" marR="91450" marL="91450" anchor="ctr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gradFill>
                      <a:gsLst>
                        <a:gs pos="0">
                          <a:srgbClr val="82898F"/>
                        </a:gs>
                        <a:gs pos="50000">
                          <a:srgbClr val="BCC7D0"/>
                        </a:gs>
                        <a:gs pos="100000">
                          <a:srgbClr val="E2EEF9"/>
                        </a:gs>
                      </a:gsLst>
                      <a:lin ang="18900000" scaled="0"/>
                    </a:gra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Calibri"/>
                        <a:buNone/>
                      </a:pPr>
                      <a:r>
                        <a:rPr b="1" i="0" lang="ru-RU" sz="1600" u="none" cap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Форма допуска к ГТ</a:t>
                      </a:r>
                      <a:endParaRPr/>
                    </a:p>
                  </a:txBody>
                  <a:tcPr marT="45725" marB="45725" marR="91450" marL="91450" anchor="ctr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gradFill>
                      <a:gsLst>
                        <a:gs pos="0">
                          <a:srgbClr val="82898F"/>
                        </a:gs>
                        <a:gs pos="50000">
                          <a:srgbClr val="BCC7D0"/>
                        </a:gs>
                        <a:gs pos="100000">
                          <a:srgbClr val="E2EEF9"/>
                        </a:gs>
                      </a:gsLst>
                      <a:lin ang="18900000" scaled="0"/>
                    </a:gradFill>
                  </a:tcPr>
                </a:tc>
              </a:tr>
              <a:tr h="7226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Calibri"/>
                        <a:buNone/>
                      </a:pPr>
                      <a:r>
                        <a:rPr b="1" i="0" lang="ru-RU" sz="1800" u="none" cap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56.05.06</a:t>
                      </a:r>
                      <a:endParaRPr b="1" i="0" sz="18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 anchor="ctr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gradFill>
                      <a:gsLst>
                        <a:gs pos="0">
                          <a:srgbClr val="B3F7FF"/>
                        </a:gs>
                        <a:gs pos="50000">
                          <a:srgbClr val="CFFAFF"/>
                        </a:gs>
                        <a:gs pos="100000">
                          <a:srgbClr val="E6FCFE"/>
                        </a:gs>
                      </a:gsLst>
                      <a:lin ang="16200000" scaled="0"/>
                    </a:gra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Calibri"/>
                        <a:buNone/>
                      </a:pPr>
                      <a:r>
                        <a:rPr b="1" i="0" lang="ru-RU" sz="1800" u="none" cap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Защита информации на объектах информатизации военного назначения </a:t>
                      </a:r>
                      <a:endParaRPr b="1" i="0" sz="18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 anchor="ctr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gradFill>
                      <a:gsLst>
                        <a:gs pos="0">
                          <a:srgbClr val="B3F7FF"/>
                        </a:gs>
                        <a:gs pos="50000">
                          <a:srgbClr val="CFFAFF"/>
                        </a:gs>
                        <a:gs pos="100000">
                          <a:srgbClr val="E6FCFE"/>
                        </a:gs>
                      </a:gsLst>
                      <a:lin ang="16200000" scaled="0"/>
                    </a:gra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Calibri"/>
                        <a:buNone/>
                      </a:pPr>
                      <a:r>
                        <a:rPr b="1" i="0" lang="ru-RU" sz="1800" u="none" cap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Специалист по защите информации</a:t>
                      </a:r>
                      <a:endParaRPr/>
                    </a:p>
                  </a:txBody>
                  <a:tcPr marT="45725" marB="45725" marR="91450" marL="91450" anchor="ctr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gradFill>
                      <a:gsLst>
                        <a:gs pos="0">
                          <a:srgbClr val="B3F7FF"/>
                        </a:gs>
                        <a:gs pos="50000">
                          <a:srgbClr val="CFFAFF"/>
                        </a:gs>
                        <a:gs pos="100000">
                          <a:srgbClr val="E6FCFE"/>
                        </a:gs>
                      </a:gsLst>
                      <a:lin ang="16200000" scaled="0"/>
                    </a:gra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Calibri"/>
                        <a:buNone/>
                      </a:pPr>
                      <a:r>
                        <a:rPr b="1" i="0" lang="ru-RU" sz="1800" u="none" cap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5 лет</a:t>
                      </a:r>
                      <a:endParaRPr b="1" i="0" sz="18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 anchor="ctr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gradFill>
                      <a:gsLst>
                        <a:gs pos="0">
                          <a:srgbClr val="B3F7FF"/>
                        </a:gs>
                        <a:gs pos="50000">
                          <a:srgbClr val="CFFAFF"/>
                        </a:gs>
                        <a:gs pos="100000">
                          <a:srgbClr val="E6FCFE"/>
                        </a:gs>
                      </a:gsLst>
                      <a:lin ang="16200000" scaled="0"/>
                    </a:gra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Calibri"/>
                        <a:buNone/>
                      </a:pPr>
                      <a:r>
                        <a:rPr b="1" i="0" lang="ru-RU" sz="1800" u="none" cap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 форма</a:t>
                      </a:r>
                      <a:endParaRPr/>
                    </a:p>
                  </a:txBody>
                  <a:tcPr marT="45725" marB="45725" marR="91450" marL="91450" anchor="ctr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gradFill>
                      <a:gsLst>
                        <a:gs pos="0">
                          <a:srgbClr val="B3F7FF"/>
                        </a:gs>
                        <a:gs pos="50000">
                          <a:srgbClr val="CFFAFF"/>
                        </a:gs>
                        <a:gs pos="100000">
                          <a:srgbClr val="E6FCFE"/>
                        </a:gs>
                      </a:gsLst>
                      <a:lin ang="16200000" scaled="0"/>
                    </a:gradFill>
                  </a:tcPr>
                </a:tc>
              </a:tr>
              <a:tr h="7226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Calibri"/>
                        <a:buNone/>
                      </a:pPr>
                      <a:r>
                        <a:rPr b="1" i="0" lang="ru-RU" sz="1800" u="none" cap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56.05.04</a:t>
                      </a:r>
                      <a:endParaRPr/>
                    </a:p>
                  </a:txBody>
                  <a:tcPr marT="45725" marB="45725" marR="91450" marL="91450" anchor="ctr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gradFill>
                      <a:gsLst>
                        <a:gs pos="0">
                          <a:srgbClr val="B3F7FF"/>
                        </a:gs>
                        <a:gs pos="50000">
                          <a:srgbClr val="CFFAFF"/>
                        </a:gs>
                        <a:gs pos="100000">
                          <a:srgbClr val="E6FCFE"/>
                        </a:gs>
                      </a:gsLst>
                      <a:lin ang="16200000" scaled="0"/>
                    </a:gra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Calibri"/>
                        <a:buNone/>
                      </a:pPr>
                      <a:r>
                        <a:rPr b="1" i="0" lang="ru-RU" sz="1800" u="none" cap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Управление персоналом  (Вооруженные Силы </a:t>
                      </a:r>
                      <a:br>
                        <a:rPr b="1" i="0" lang="ru-RU" sz="1800" u="none" cap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</a:br>
                      <a:r>
                        <a:rPr b="1" i="0" lang="ru-RU" sz="1800" u="none" cap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Российской Федерации, другие войска, воинские формирования и приравненные к ним органы </a:t>
                      </a:r>
                      <a:br>
                        <a:rPr b="1" i="0" lang="ru-RU" sz="1800" u="none" cap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</a:br>
                      <a:r>
                        <a:rPr b="1" i="0" lang="ru-RU" sz="1800" u="none" cap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Российской Федерации)</a:t>
                      </a:r>
                      <a:endParaRPr/>
                    </a:p>
                  </a:txBody>
                  <a:tcPr marT="45725" marB="45725" marR="91450" marL="91450" anchor="ctr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gradFill>
                      <a:gsLst>
                        <a:gs pos="0">
                          <a:srgbClr val="B3F7FF"/>
                        </a:gs>
                        <a:gs pos="50000">
                          <a:srgbClr val="CFFAFF"/>
                        </a:gs>
                        <a:gs pos="100000">
                          <a:srgbClr val="E6FCFE"/>
                        </a:gs>
                      </a:gsLst>
                      <a:lin ang="16200000" scaled="0"/>
                    </a:gra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Calibri"/>
                        <a:buNone/>
                      </a:pPr>
                      <a:r>
                        <a:rPr b="1" i="0" lang="ru-RU" sz="1800" u="none" cap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Специалист в области управления</a:t>
                      </a:r>
                      <a:endParaRPr/>
                    </a:p>
                  </a:txBody>
                  <a:tcPr marT="45725" marB="45725" marR="91450" marL="91450" anchor="ctr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gradFill>
                      <a:gsLst>
                        <a:gs pos="0">
                          <a:srgbClr val="B3F7FF"/>
                        </a:gs>
                        <a:gs pos="50000">
                          <a:srgbClr val="CFFAFF"/>
                        </a:gs>
                        <a:gs pos="100000">
                          <a:srgbClr val="E6FCFE"/>
                        </a:gs>
                      </a:gsLst>
                      <a:lin ang="16200000" scaled="0"/>
                    </a:gra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Calibri"/>
                        <a:buNone/>
                      </a:pPr>
                      <a:r>
                        <a:rPr b="1" i="0" lang="ru-RU" sz="1800" u="none" cap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5 лет</a:t>
                      </a:r>
                      <a:endParaRPr b="1" i="0" sz="18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 anchor="ctr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gradFill>
                      <a:gsLst>
                        <a:gs pos="0">
                          <a:srgbClr val="B3F7FF"/>
                        </a:gs>
                        <a:gs pos="50000">
                          <a:srgbClr val="CFFAFF"/>
                        </a:gs>
                        <a:gs pos="100000">
                          <a:srgbClr val="E6FCFE"/>
                        </a:gs>
                      </a:gsLst>
                      <a:lin ang="16200000" scaled="0"/>
                    </a:gra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Calibri"/>
                        <a:buNone/>
                      </a:pPr>
                      <a:r>
                        <a:rPr b="1" i="0" lang="ru-RU" sz="1800" u="none" cap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 форма</a:t>
                      </a:r>
                      <a:endParaRPr/>
                    </a:p>
                  </a:txBody>
                  <a:tcPr marT="45725" marB="45725" marR="91450" marL="91450" anchor="ctr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gradFill>
                      <a:gsLst>
                        <a:gs pos="0">
                          <a:srgbClr val="B3F7FF"/>
                        </a:gs>
                        <a:gs pos="50000">
                          <a:srgbClr val="CFFAFF"/>
                        </a:gs>
                        <a:gs pos="100000">
                          <a:srgbClr val="E6FCFE"/>
                        </a:gs>
                      </a:gsLst>
                      <a:lin ang="16200000" scaled="0"/>
                    </a:gradFill>
                  </a:tcPr>
                </a:tc>
              </a:tr>
            </a:tbl>
          </a:graphicData>
        </a:graphic>
      </p:graphicFrame>
      <p:graphicFrame>
        <p:nvGraphicFramePr>
          <p:cNvPr id="161" name="Google Shape;161;p18"/>
          <p:cNvGraphicFramePr/>
          <p:nvPr/>
        </p:nvGraphicFramePr>
        <p:xfrm>
          <a:off x="264919" y="4844949"/>
          <a:ext cx="3000000" cy="3000000"/>
        </p:xfrm>
        <a:graphic>
          <a:graphicData uri="http://schemas.openxmlformats.org/drawingml/2006/table">
            <a:tbl>
              <a:tblPr>
                <a:noFill/>
                <a:tableStyleId>{A4B9B8B0-74C3-4BAC-8EAF-C3D2B2CF4105}</a:tableStyleId>
              </a:tblPr>
              <a:tblGrid>
                <a:gridCol w="1628600"/>
                <a:gridCol w="4990500"/>
                <a:gridCol w="2014225"/>
                <a:gridCol w="1496600"/>
                <a:gridCol w="1363225"/>
              </a:tblGrid>
              <a:tr h="28525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ru-RU" sz="1600" u="none" cap="none" strike="noStrike"/>
                        <a:t>Код специальности</a:t>
                      </a:r>
                      <a:endParaRPr/>
                    </a:p>
                  </a:txBody>
                  <a:tcPr marT="45725" marB="45725" marR="91450" marL="91450" anchor="ctr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gradFill>
                      <a:gsLst>
                        <a:gs pos="0">
                          <a:srgbClr val="82898F"/>
                        </a:gs>
                        <a:gs pos="50000">
                          <a:srgbClr val="BCC7D0"/>
                        </a:gs>
                        <a:gs pos="100000">
                          <a:srgbClr val="E2EEF9"/>
                        </a:gs>
                      </a:gsLst>
                      <a:lin ang="18900000" scaled="0"/>
                    </a:gra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Calibri"/>
                        <a:buNone/>
                      </a:pPr>
                      <a:r>
                        <a:rPr b="1" i="0" lang="ru-RU" sz="1600" u="none" cap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Наименование специальности</a:t>
                      </a:r>
                      <a:endParaRPr b="1" i="0" sz="16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 anchor="ctr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gradFill>
                      <a:gsLst>
                        <a:gs pos="0">
                          <a:srgbClr val="82898F"/>
                        </a:gs>
                        <a:gs pos="50000">
                          <a:srgbClr val="BCC7D0"/>
                        </a:gs>
                        <a:gs pos="100000">
                          <a:srgbClr val="E2EEF9"/>
                        </a:gs>
                      </a:gsLst>
                      <a:lin ang="18900000" scaled="0"/>
                    </a:gra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Calibri"/>
                        <a:buNone/>
                      </a:pPr>
                      <a:r>
                        <a:rPr b="1" i="0" lang="ru-RU" sz="1600" u="none" cap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Квалификация</a:t>
                      </a:r>
                      <a:endParaRPr b="1" i="0" sz="16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 anchor="ctr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gradFill>
                      <a:gsLst>
                        <a:gs pos="0">
                          <a:srgbClr val="82898F"/>
                        </a:gs>
                        <a:gs pos="50000">
                          <a:srgbClr val="BCC7D0"/>
                        </a:gs>
                        <a:gs pos="100000">
                          <a:srgbClr val="E2EEF9"/>
                        </a:gs>
                      </a:gsLst>
                      <a:lin ang="18900000" scaled="0"/>
                    </a:gra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Calibri"/>
                        <a:buNone/>
                      </a:pPr>
                      <a:r>
                        <a:rPr b="1" i="0" lang="ru-RU" sz="1600" u="none" cap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Срок подготовки</a:t>
                      </a:r>
                      <a:endParaRPr/>
                    </a:p>
                  </a:txBody>
                  <a:tcPr marT="45725" marB="45725" marR="91450" marL="91450" anchor="ctr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gradFill>
                      <a:gsLst>
                        <a:gs pos="0">
                          <a:srgbClr val="82898F"/>
                        </a:gs>
                        <a:gs pos="50000">
                          <a:srgbClr val="BCC7D0"/>
                        </a:gs>
                        <a:gs pos="100000">
                          <a:srgbClr val="E2EEF9"/>
                        </a:gs>
                      </a:gsLst>
                      <a:lin ang="18900000" scaled="0"/>
                    </a:gra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Calibri"/>
                        <a:buNone/>
                      </a:pPr>
                      <a:r>
                        <a:rPr b="1" i="0" lang="ru-RU" sz="1600" u="none" cap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Форма допуска к ГТ</a:t>
                      </a:r>
                      <a:endParaRPr/>
                    </a:p>
                  </a:txBody>
                  <a:tcPr marT="45725" marB="45725" marR="91450" marL="91450" anchor="ctr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gradFill>
                      <a:gsLst>
                        <a:gs pos="0">
                          <a:srgbClr val="82898F"/>
                        </a:gs>
                        <a:gs pos="50000">
                          <a:srgbClr val="BCC7D0"/>
                        </a:gs>
                        <a:gs pos="100000">
                          <a:srgbClr val="E2EEF9"/>
                        </a:gs>
                      </a:gsLst>
                      <a:lin ang="18900000" scaled="0"/>
                    </a:gradFill>
                  </a:tcPr>
                </a:tc>
              </a:tr>
              <a:tr h="7226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Calibri"/>
                        <a:buNone/>
                      </a:pPr>
                      <a:r>
                        <a:rPr b="1" i="0" lang="ru-RU" sz="1800" u="none" cap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10.02.05</a:t>
                      </a:r>
                      <a:endParaRPr b="1" i="0" sz="18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 anchor="ctr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gradFill>
                      <a:gsLst>
                        <a:gs pos="0">
                          <a:srgbClr val="B3F7FF"/>
                        </a:gs>
                        <a:gs pos="50000">
                          <a:srgbClr val="CFFAFF"/>
                        </a:gs>
                        <a:gs pos="100000">
                          <a:srgbClr val="E6FCFE"/>
                        </a:gs>
                      </a:gsLst>
                      <a:lin ang="16200000" scaled="0"/>
                    </a:gra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Calibri"/>
                        <a:buNone/>
                      </a:pPr>
                      <a:r>
                        <a:rPr b="1" i="0" lang="ru-RU" sz="1800" u="none" cap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Обеспечение информационной безопасности автоматизированных систем</a:t>
                      </a:r>
                      <a:endParaRPr/>
                    </a:p>
                  </a:txBody>
                  <a:tcPr marT="45725" marB="45725" marR="91450" marL="91450" anchor="ctr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gradFill>
                      <a:gsLst>
                        <a:gs pos="0">
                          <a:srgbClr val="B3F7FF"/>
                        </a:gs>
                        <a:gs pos="50000">
                          <a:srgbClr val="CFFAFF"/>
                        </a:gs>
                        <a:gs pos="100000">
                          <a:srgbClr val="E6FCFE"/>
                        </a:gs>
                      </a:gsLst>
                      <a:lin ang="16200000" scaled="0"/>
                    </a:gra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Calibri"/>
                        <a:buNone/>
                      </a:pPr>
                      <a:r>
                        <a:rPr b="1" i="0" lang="ru-RU" sz="1800" u="none" cap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Техник по защите информации</a:t>
                      </a:r>
                      <a:endParaRPr/>
                    </a:p>
                  </a:txBody>
                  <a:tcPr marT="45725" marB="45725" marR="91450" marL="91450" anchor="ctr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gradFill>
                      <a:gsLst>
                        <a:gs pos="0">
                          <a:srgbClr val="B3F7FF"/>
                        </a:gs>
                        <a:gs pos="50000">
                          <a:srgbClr val="CFFAFF"/>
                        </a:gs>
                        <a:gs pos="100000">
                          <a:srgbClr val="E6FCFE"/>
                        </a:gs>
                      </a:gsLst>
                      <a:lin ang="16200000" scaled="0"/>
                    </a:gra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Calibri"/>
                        <a:buNone/>
                      </a:pPr>
                      <a:r>
                        <a:rPr b="1" i="0" lang="ru-RU" sz="1800" u="none" cap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 года </a:t>
                      </a:r>
                      <a:endParaRPr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Calibri"/>
                        <a:buNone/>
                      </a:pPr>
                      <a:r>
                        <a:rPr b="1" i="0" lang="ru-RU" sz="1800" u="none" cap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10 мес.</a:t>
                      </a:r>
                      <a:endParaRPr b="1" i="0" sz="18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 anchor="ctr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gradFill>
                      <a:gsLst>
                        <a:gs pos="0">
                          <a:srgbClr val="B3F7FF"/>
                        </a:gs>
                        <a:gs pos="50000">
                          <a:srgbClr val="CFFAFF"/>
                        </a:gs>
                        <a:gs pos="100000">
                          <a:srgbClr val="E6FCFE"/>
                        </a:gs>
                      </a:gsLst>
                      <a:lin ang="16200000" scaled="0"/>
                    </a:gra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Calibri"/>
                        <a:buNone/>
                      </a:pPr>
                      <a:r>
                        <a:rPr b="1" i="0" lang="ru-RU" sz="1800" u="none" cap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 форма</a:t>
                      </a:r>
                      <a:endParaRPr/>
                    </a:p>
                  </a:txBody>
                  <a:tcPr marT="45725" marB="45725" marR="91450" marL="91450" anchor="ctr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gradFill>
                      <a:gsLst>
                        <a:gs pos="0">
                          <a:srgbClr val="B3F7FF"/>
                        </a:gs>
                        <a:gs pos="50000">
                          <a:srgbClr val="CFFAFF"/>
                        </a:gs>
                        <a:gs pos="100000">
                          <a:srgbClr val="E6FCFE"/>
                        </a:gs>
                      </a:gsLst>
                      <a:lin ang="16200000" scaled="0"/>
                    </a:gra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65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p19"/>
          <p:cNvSpPr txBox="1"/>
          <p:nvPr/>
        </p:nvSpPr>
        <p:spPr>
          <a:xfrm>
            <a:off x="0" y="156724"/>
            <a:ext cx="12192000" cy="4801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>
                <a:solidFill>
                  <a:srgbClr val="DDEAF6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Правила поступления</a:t>
            </a:r>
            <a:endParaRPr sz="2800">
              <a:solidFill>
                <a:srgbClr val="DDEAF6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pic>
        <p:nvPicPr>
          <p:cNvPr id="167" name="Google Shape;167;p1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1561221" y="6374441"/>
            <a:ext cx="509539" cy="444044"/>
          </a:xfrm>
          <a:prstGeom prst="rect">
            <a:avLst/>
          </a:prstGeom>
          <a:noFill/>
          <a:ln>
            <a:noFill/>
          </a:ln>
        </p:spPr>
      </p:pic>
      <p:sp>
        <p:nvSpPr>
          <p:cNvPr id="168" name="Google Shape;168;p19"/>
          <p:cNvSpPr txBox="1"/>
          <p:nvPr>
            <p:ph idx="12" type="sldNum"/>
          </p:nvPr>
        </p:nvSpPr>
        <p:spPr>
          <a:xfrm>
            <a:off x="11561220" y="6374442"/>
            <a:ext cx="509539" cy="4440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z="2000">
                <a:solidFill>
                  <a:srgbClr val="DDEAF6"/>
                </a:solidFill>
                <a:latin typeface="Bookman Old Style"/>
                <a:ea typeface="Bookman Old Style"/>
                <a:cs typeface="Bookman Old Style"/>
                <a:sym typeface="Bookman Old Style"/>
              </a:rPr>
              <a:t>‹#›</a:t>
            </a:fld>
            <a:endParaRPr sz="2000">
              <a:solidFill>
                <a:srgbClr val="DDEAF6"/>
              </a:solidFill>
              <a:latin typeface="Bookman Old Style"/>
              <a:ea typeface="Bookman Old Style"/>
              <a:cs typeface="Bookman Old Style"/>
              <a:sym typeface="Bookman Old Style"/>
            </a:endParaRPr>
          </a:p>
        </p:txBody>
      </p:sp>
      <p:pic>
        <p:nvPicPr>
          <p:cNvPr id="169" name="Google Shape;169;p19"/>
          <p:cNvPicPr preferRelativeResize="0"/>
          <p:nvPr/>
        </p:nvPicPr>
        <p:blipFill rotWithShape="1">
          <a:blip r:embed="rId5">
            <a:alphaModFix/>
          </a:blip>
          <a:srcRect b="3735" l="0" r="0" t="6424"/>
          <a:stretch/>
        </p:blipFill>
        <p:spPr>
          <a:xfrm>
            <a:off x="219491" y="1573855"/>
            <a:ext cx="7878202" cy="3981210"/>
          </a:xfrm>
          <a:prstGeom prst="rect">
            <a:avLst/>
          </a:prstGeom>
          <a:noFill/>
          <a:ln>
            <a:noFill/>
          </a:ln>
        </p:spPr>
      </p:pic>
      <p:sp>
        <p:nvSpPr>
          <p:cNvPr id="170" name="Google Shape;170;p19"/>
          <p:cNvSpPr/>
          <p:nvPr/>
        </p:nvSpPr>
        <p:spPr>
          <a:xfrm>
            <a:off x="8327149" y="1448797"/>
            <a:ext cx="3743610" cy="4336706"/>
          </a:xfrm>
          <a:prstGeom prst="roundRect">
            <a:avLst>
              <a:gd fmla="val 16667" name="adj"/>
            </a:avLst>
          </a:prstGeom>
          <a:gradFill>
            <a:gsLst>
              <a:gs pos="0">
                <a:srgbClr val="9CC2E5"/>
              </a:gs>
              <a:gs pos="50000">
                <a:srgbClr val="BBD6EE"/>
              </a:gs>
              <a:gs pos="100000">
                <a:schemeClr val="lt1"/>
              </a:gs>
            </a:gsLst>
            <a:lin ang="18900000" scaled="0"/>
          </a:gradFill>
          <a:ln cap="flat" cmpd="sng" w="28575">
            <a:solidFill>
              <a:srgbClr val="1E4E79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85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71" name="Google Shape;171;p19"/>
          <p:cNvSpPr txBox="1"/>
          <p:nvPr/>
        </p:nvSpPr>
        <p:spPr>
          <a:xfrm>
            <a:off x="8395078" y="1504060"/>
            <a:ext cx="3607751" cy="421653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2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Официальная информация </a:t>
            </a:r>
            <a:br>
              <a:rPr b="1" lang="ru-RU" sz="2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1" lang="ru-RU" sz="2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по порядку приема </a:t>
            </a:r>
            <a:br>
              <a:rPr b="1" lang="ru-RU" sz="2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1" lang="ru-RU" sz="2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в училище размещена на официальном сайте </a:t>
            </a:r>
            <a:r>
              <a:rPr b="1" lang="ru-RU" sz="260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www.kvvu.mil.ru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200">
              <a:solidFill>
                <a:srgbClr val="C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220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Информация, размещенная на других сайтах может не соответствовать действительности</a:t>
            </a:r>
            <a:endParaRPr b="1" sz="2200">
              <a:solidFill>
                <a:srgbClr val="C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75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20"/>
          <p:cNvSpPr txBox="1"/>
          <p:nvPr/>
        </p:nvSpPr>
        <p:spPr>
          <a:xfrm>
            <a:off x="0" y="156724"/>
            <a:ext cx="12192000" cy="4801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>
                <a:solidFill>
                  <a:srgbClr val="DDEAF6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Общие требования к поступающим</a:t>
            </a:r>
            <a:endParaRPr sz="2800">
              <a:solidFill>
                <a:srgbClr val="DDEAF6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pic>
        <p:nvPicPr>
          <p:cNvPr id="177" name="Google Shape;177;p2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1561221" y="6374441"/>
            <a:ext cx="509539" cy="444044"/>
          </a:xfrm>
          <a:prstGeom prst="rect">
            <a:avLst/>
          </a:prstGeom>
          <a:noFill/>
          <a:ln>
            <a:noFill/>
          </a:ln>
        </p:spPr>
      </p:pic>
      <p:sp>
        <p:nvSpPr>
          <p:cNvPr id="178" name="Google Shape;178;p20"/>
          <p:cNvSpPr txBox="1"/>
          <p:nvPr>
            <p:ph idx="12" type="sldNum"/>
          </p:nvPr>
        </p:nvSpPr>
        <p:spPr>
          <a:xfrm>
            <a:off x="11561220" y="6374442"/>
            <a:ext cx="509539" cy="4440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z="2000">
                <a:solidFill>
                  <a:srgbClr val="DDEAF6"/>
                </a:solidFill>
                <a:latin typeface="Bookman Old Style"/>
                <a:ea typeface="Bookman Old Style"/>
                <a:cs typeface="Bookman Old Style"/>
                <a:sym typeface="Bookman Old Style"/>
              </a:rPr>
              <a:t>‹#›</a:t>
            </a:fld>
            <a:endParaRPr sz="2000">
              <a:solidFill>
                <a:srgbClr val="DDEAF6"/>
              </a:solidFill>
              <a:latin typeface="Bookman Old Style"/>
              <a:ea typeface="Bookman Old Style"/>
              <a:cs typeface="Bookman Old Style"/>
              <a:sym typeface="Bookman Old Style"/>
            </a:endParaRPr>
          </a:p>
        </p:txBody>
      </p:sp>
      <p:graphicFrame>
        <p:nvGraphicFramePr>
          <p:cNvPr id="179" name="Google Shape;179;p20"/>
          <p:cNvGraphicFramePr/>
          <p:nvPr/>
        </p:nvGraphicFramePr>
        <p:xfrm>
          <a:off x="172016" y="97556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{A4B9B8B0-74C3-4BAC-8EAF-C3D2B2CF4105}</a:tableStyleId>
              </a:tblPr>
              <a:tblGrid>
                <a:gridCol w="5966225"/>
                <a:gridCol w="5932500"/>
              </a:tblGrid>
              <a:tr h="393775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ru-RU" sz="1600" u="none" cap="none" strike="noStrike">
                          <a:solidFill>
                            <a:schemeClr val="dk1"/>
                          </a:solidFill>
                        </a:rPr>
                        <a:t>Высшее образование</a:t>
                      </a:r>
                      <a:endParaRPr b="1" sz="1600" u="none" cap="none" strike="noStrike">
                        <a:solidFill>
                          <a:schemeClr val="dk1"/>
                        </a:solidFill>
                      </a:endParaRPr>
                    </a:p>
                  </a:txBody>
                  <a:tcPr marT="45700" marB="45700" marR="91450" marL="91450" anchor="ctr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gradFill>
                      <a:gsLst>
                        <a:gs pos="0">
                          <a:srgbClr val="82898F"/>
                        </a:gs>
                        <a:gs pos="50000">
                          <a:srgbClr val="BCC7D0"/>
                        </a:gs>
                        <a:gs pos="100000">
                          <a:srgbClr val="E2EEF9"/>
                        </a:gs>
                      </a:gsLst>
                      <a:lin ang="18900000" scaled="0"/>
                    </a:gra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ru-RU" sz="1600" u="none" cap="none" strike="noStrike">
                          <a:solidFill>
                            <a:schemeClr val="dk1"/>
                          </a:solidFill>
                        </a:rPr>
                        <a:t>Среднее профессиональное образование</a:t>
                      </a:r>
                      <a:endParaRPr b="1" sz="1600" u="none" cap="none" strike="noStrike">
                        <a:solidFill>
                          <a:schemeClr val="dk1"/>
                        </a:solidFill>
                      </a:endParaRPr>
                    </a:p>
                  </a:txBody>
                  <a:tcPr marT="45700" marB="45700" marR="91450" marL="91450" anchor="ctr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gradFill>
                      <a:gsLst>
                        <a:gs pos="0">
                          <a:srgbClr val="82898F"/>
                        </a:gs>
                        <a:gs pos="50000">
                          <a:srgbClr val="BCC7D0"/>
                        </a:gs>
                        <a:gs pos="100000">
                          <a:srgbClr val="E2EEF9"/>
                        </a:gs>
                      </a:gsLst>
                      <a:lin ang="18900000" scaled="0"/>
                    </a:gradFill>
                  </a:tcPr>
                </a:tc>
              </a:tr>
              <a:tr h="380250">
                <a:tc gridSpan="2"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Calibri"/>
                        <a:buNone/>
                      </a:pPr>
                      <a:r>
                        <a:rPr b="1" lang="ru-RU" sz="1600" u="none" cap="none" strike="noStrike"/>
                        <a:t>граждане Российской Федерации</a:t>
                      </a:r>
                      <a:endParaRPr/>
                    </a:p>
                  </a:txBody>
                  <a:tcPr marT="45725" marB="45725" marR="91450" marL="91450" anchor="ctr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gradFill>
                      <a:gsLst>
                        <a:gs pos="0">
                          <a:srgbClr val="B3F7FF"/>
                        </a:gs>
                        <a:gs pos="50000">
                          <a:srgbClr val="CFFAFF"/>
                        </a:gs>
                        <a:gs pos="100000">
                          <a:srgbClr val="E6FCFE"/>
                        </a:gs>
                      </a:gsLst>
                      <a:lin ang="16200000" scaled="0"/>
                    </a:gradFill>
                  </a:tcPr>
                </a:tc>
                <a:tc hMerge="1"/>
              </a:tr>
              <a:tr h="398350">
                <a:tc gridSpan="2"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Calibri"/>
                        <a:buNone/>
                      </a:pPr>
                      <a:r>
                        <a:rPr b="1" lang="ru-RU" sz="1600" u="none" cap="none" strike="noStrike">
                          <a:solidFill>
                            <a:schemeClr val="dk1"/>
                          </a:solidFill>
                        </a:rPr>
                        <a:t>граждане мужского пола </a:t>
                      </a:r>
                      <a:r>
                        <a:rPr lang="ru-RU" sz="1600" u="none" cap="none" strike="noStrike"/>
                        <a:t>(женского пола не принимаются)</a:t>
                      </a:r>
                      <a:endParaRPr/>
                    </a:p>
                  </a:txBody>
                  <a:tcPr marT="45725" marB="45725" marR="91450" marL="91450" anchor="ctr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gradFill>
                      <a:gsLst>
                        <a:gs pos="0">
                          <a:srgbClr val="B3F7FF"/>
                        </a:gs>
                        <a:gs pos="50000">
                          <a:srgbClr val="CFFAFF"/>
                        </a:gs>
                        <a:gs pos="100000">
                          <a:srgbClr val="E6FCFE"/>
                        </a:gs>
                      </a:gsLst>
                      <a:lin ang="16200000" scaled="0"/>
                    </a:gradFill>
                  </a:tcPr>
                </a:tc>
                <a:tc hMerge="1"/>
              </a:tr>
              <a:tr h="416450">
                <a:tc gridSpan="2"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Calibri"/>
                        <a:buNone/>
                      </a:pPr>
                      <a:r>
                        <a:rPr b="1" lang="ru-RU" sz="1600" u="none" cap="none" strike="noStrike"/>
                        <a:t>имеющие документы государственного образца</a:t>
                      </a:r>
                      <a:r>
                        <a:rPr lang="ru-RU" sz="1600" u="none" cap="none" strike="noStrike"/>
                        <a:t>:</a:t>
                      </a:r>
                      <a:endParaRPr b="1" i="0" sz="1600" u="sng" cap="none" strike="noStrike">
                        <a:solidFill>
                          <a:srgbClr val="FF0000"/>
                        </a:solidFill>
                      </a:endParaRPr>
                    </a:p>
                  </a:txBody>
                  <a:tcPr marT="45725" marB="45725" marR="91450" marL="91450" anchor="ctr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gradFill>
                      <a:gsLst>
                        <a:gs pos="0">
                          <a:srgbClr val="B3F7FF"/>
                        </a:gs>
                        <a:gs pos="50000">
                          <a:srgbClr val="CFFAFF"/>
                        </a:gs>
                        <a:gs pos="100000">
                          <a:srgbClr val="E6FCFE"/>
                        </a:gs>
                      </a:gsLst>
                      <a:lin ang="16200000" scaled="0"/>
                    </a:gradFill>
                  </a:tcPr>
                </a:tc>
                <a:tc hMerge="1"/>
              </a:tr>
              <a:tr h="8057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600" u="none" cap="none" strike="noStrike"/>
                        <a:t>о </a:t>
                      </a:r>
                      <a:r>
                        <a:rPr b="1" lang="ru-RU" sz="1600" u="none" cap="none" strike="noStrike">
                          <a:solidFill>
                            <a:schemeClr val="dk1"/>
                          </a:solidFill>
                        </a:rPr>
                        <a:t>среднем общем образовании</a:t>
                      </a:r>
                      <a:br>
                        <a:rPr b="0" lang="ru-RU" sz="1600" u="none" cap="none" strike="noStrike">
                          <a:solidFill>
                            <a:schemeClr val="dk1"/>
                          </a:solidFill>
                        </a:rPr>
                      </a:br>
                      <a:r>
                        <a:rPr b="0" lang="ru-RU" sz="1600" u="none" cap="none" strike="noStrike">
                          <a:solidFill>
                            <a:schemeClr val="dk1"/>
                          </a:solidFill>
                        </a:rPr>
                        <a:t>или о</a:t>
                      </a:r>
                      <a:r>
                        <a:rPr lang="ru-RU" sz="1600" u="none" cap="none" strike="noStrike"/>
                        <a:t> </a:t>
                      </a:r>
                      <a:r>
                        <a:rPr b="1" i="0" lang="ru-RU" sz="1600" u="none" cap="none" strike="noStrike">
                          <a:solidFill>
                            <a:schemeClr val="dk1"/>
                          </a:solidFill>
                        </a:rPr>
                        <a:t>среднем профессиональном образовании</a:t>
                      </a:r>
                      <a:endParaRPr b="1" i="0" sz="1600" u="none" cap="none" strike="noStrike">
                        <a:solidFill>
                          <a:schemeClr val="dk1"/>
                        </a:solidFill>
                      </a:endParaRPr>
                    </a:p>
                  </a:txBody>
                  <a:tcPr marT="45700" marB="45700" marR="91450" marL="91450" anchor="ctr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gradFill>
                      <a:gsLst>
                        <a:gs pos="0">
                          <a:srgbClr val="B3F7FF"/>
                        </a:gs>
                        <a:gs pos="50000">
                          <a:srgbClr val="CFFAFF"/>
                        </a:gs>
                        <a:gs pos="100000">
                          <a:srgbClr val="E6FCFE"/>
                        </a:gs>
                      </a:gsLst>
                      <a:lin ang="16200000" scaled="0"/>
                    </a:gra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600" u="none" cap="none" strike="noStrike"/>
                        <a:t>о </a:t>
                      </a:r>
                      <a:r>
                        <a:rPr b="1" lang="ru-RU" sz="1600" u="none" cap="none" strike="noStrike">
                          <a:solidFill>
                            <a:schemeClr val="dk1"/>
                          </a:solidFill>
                        </a:rPr>
                        <a:t>среднем общем образовании</a:t>
                      </a:r>
                      <a:r>
                        <a:rPr lang="ru-RU" sz="1600" u="none" cap="none" strike="noStrike">
                          <a:solidFill>
                            <a:schemeClr val="dk1"/>
                          </a:solidFill>
                        </a:rPr>
                        <a:t>  </a:t>
                      </a:r>
                      <a:endParaRPr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600" u="none" cap="none" strike="noStrike"/>
                        <a:t>или о </a:t>
                      </a:r>
                      <a:r>
                        <a:rPr b="1" lang="ru-RU" sz="1600" u="none" cap="none" strike="noStrike">
                          <a:solidFill>
                            <a:schemeClr val="dk1"/>
                          </a:solidFill>
                        </a:rPr>
                        <a:t>среднем профессиональном образовании по программам подготовки квалифицированных рабочих (служащих)</a:t>
                      </a:r>
                      <a:endParaRPr b="1" sz="1600" u="none" cap="none" strike="noStrike">
                        <a:solidFill>
                          <a:schemeClr val="dk1"/>
                        </a:solidFill>
                      </a:endParaRPr>
                    </a:p>
                  </a:txBody>
                  <a:tcPr marT="45700" marB="45700" marR="91450" marL="91450" anchor="ctr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gradFill>
                      <a:gsLst>
                        <a:gs pos="0">
                          <a:srgbClr val="B3F7FF"/>
                        </a:gs>
                        <a:gs pos="50000">
                          <a:srgbClr val="CFFAFF"/>
                        </a:gs>
                        <a:gs pos="100000">
                          <a:srgbClr val="E6FCFE"/>
                        </a:gs>
                      </a:gsLst>
                      <a:lin ang="16200000" scaled="0"/>
                    </a:gradFill>
                  </a:tcPr>
                </a:tc>
              </a:tr>
              <a:tr h="4979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875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600" u="none" cap="none" strike="noStrike"/>
                        <a:t>не проходившие военную службу – в возрасте </a:t>
                      </a:r>
                      <a:r>
                        <a:rPr b="1" lang="ru-RU" sz="1600" u="none" cap="none" strike="noStrike">
                          <a:solidFill>
                            <a:schemeClr val="dk1"/>
                          </a:solidFill>
                        </a:rPr>
                        <a:t>от 16 до 22 лет</a:t>
                      </a:r>
                      <a:endParaRPr b="1" sz="1600" u="none" cap="none" strike="noStrike">
                        <a:solidFill>
                          <a:schemeClr val="dk1"/>
                        </a:solidFill>
                      </a:endParaRPr>
                    </a:p>
                  </a:txBody>
                  <a:tcPr marT="45700" marB="45700" marR="91450" marL="91450" anchor="ctr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gradFill>
                      <a:gsLst>
                        <a:gs pos="0">
                          <a:srgbClr val="B3F7FF"/>
                        </a:gs>
                        <a:gs pos="50000">
                          <a:srgbClr val="CFFAFF"/>
                        </a:gs>
                        <a:gs pos="100000">
                          <a:srgbClr val="E6FCFE"/>
                        </a:gs>
                      </a:gsLst>
                      <a:lin ang="16200000" scaled="0"/>
                    </a:gradFill>
                  </a:tcPr>
                </a:tc>
                <a:tc rowSpan="3"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Calibri"/>
                        <a:buNone/>
                      </a:pPr>
                      <a:r>
                        <a:rPr b="1" lang="ru-RU" sz="1600" u="none" cap="none" strike="noStrike">
                          <a:solidFill>
                            <a:schemeClr val="dk1"/>
                          </a:solidFill>
                        </a:rPr>
                        <a:t>до достижения ими возраста 30 лет</a:t>
                      </a:r>
                      <a:endParaRPr b="1" sz="1600" u="none" cap="none" strike="noStrike">
                        <a:solidFill>
                          <a:schemeClr val="dk1"/>
                        </a:solidFill>
                      </a:endParaRPr>
                    </a:p>
                  </a:txBody>
                  <a:tcPr marT="45725" marB="45725" marR="91450" marL="91450" anchor="ctr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gradFill>
                      <a:gsLst>
                        <a:gs pos="0">
                          <a:srgbClr val="B3F7FF"/>
                        </a:gs>
                        <a:gs pos="50000">
                          <a:srgbClr val="CFFAFF"/>
                        </a:gs>
                        <a:gs pos="100000">
                          <a:srgbClr val="E6FCFE"/>
                        </a:gs>
                      </a:gsLst>
                      <a:lin ang="16200000" scaled="0"/>
                    </a:gradFill>
                  </a:tcPr>
                </a:tc>
              </a:tr>
              <a:tr h="6247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600" u="none" cap="none" strike="noStrike"/>
                        <a:t>прошедшие или, проходящие военную службу </a:t>
                      </a:r>
                      <a:br>
                        <a:rPr lang="ru-RU" sz="1600" u="none" cap="none" strike="noStrike"/>
                      </a:br>
                      <a:r>
                        <a:rPr lang="ru-RU" sz="1600" u="none" cap="none" strike="noStrike"/>
                        <a:t>по призыву – </a:t>
                      </a:r>
                      <a:r>
                        <a:rPr b="1" lang="ru-RU" sz="1600" u="none" cap="none" strike="noStrike">
                          <a:solidFill>
                            <a:schemeClr val="dk1"/>
                          </a:solidFill>
                        </a:rPr>
                        <a:t>до достижения возраста 24 лет</a:t>
                      </a:r>
                      <a:endParaRPr b="1" sz="1600" u="none" cap="none" strike="noStrike">
                        <a:solidFill>
                          <a:schemeClr val="dk1"/>
                        </a:solidFill>
                      </a:endParaRPr>
                    </a:p>
                  </a:txBody>
                  <a:tcPr marT="45700" marB="45700" marR="91450" marL="91450" anchor="ctr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gradFill>
                      <a:gsLst>
                        <a:gs pos="0">
                          <a:srgbClr val="B3F7FF"/>
                        </a:gs>
                        <a:gs pos="50000">
                          <a:srgbClr val="CFFAFF"/>
                        </a:gs>
                        <a:gs pos="100000">
                          <a:srgbClr val="E6FCFE"/>
                        </a:gs>
                      </a:gsLst>
                      <a:lin ang="16200000" scaled="0"/>
                    </a:gradFill>
                  </a:tcPr>
                </a:tc>
                <a:tc vMerge="1"/>
              </a:tr>
              <a:tr h="5703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600" u="none" cap="none" strike="noStrike"/>
                        <a:t>военнослужащие, проходящие военную службу </a:t>
                      </a:r>
                      <a:br>
                        <a:rPr lang="ru-RU" sz="1600" u="none" cap="none" strike="noStrike"/>
                      </a:br>
                      <a:r>
                        <a:rPr lang="ru-RU" sz="1600" u="none" cap="none" strike="noStrike"/>
                        <a:t>по контракту – </a:t>
                      </a:r>
                      <a:r>
                        <a:rPr b="1" lang="ru-RU" sz="1600" u="none" cap="none" strike="noStrike">
                          <a:solidFill>
                            <a:schemeClr val="dk1"/>
                          </a:solidFill>
                        </a:rPr>
                        <a:t>до достижения возраста 27 лет</a:t>
                      </a:r>
                      <a:endParaRPr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ru-RU" sz="1600" u="none" cap="none" strike="noStrike">
                          <a:solidFill>
                            <a:schemeClr val="dk1"/>
                          </a:solidFill>
                        </a:rPr>
                        <a:t>(ветераны боевых действий – </a:t>
                      </a:r>
                      <a:r>
                        <a:rPr b="1" lang="ru-RU" sz="1600" u="none" cap="none" strike="noStrike">
                          <a:solidFill>
                            <a:schemeClr val="dk1"/>
                          </a:solidFill>
                        </a:rPr>
                        <a:t>до достижения возраста 30 лет</a:t>
                      </a:r>
                      <a:r>
                        <a:rPr b="0" lang="ru-RU" sz="1600" u="none" cap="none" strike="noStrike">
                          <a:solidFill>
                            <a:schemeClr val="dk1"/>
                          </a:solidFill>
                        </a:rPr>
                        <a:t>)</a:t>
                      </a:r>
                      <a:endParaRPr b="0" sz="1600" u="none" cap="none" strike="noStrike">
                        <a:solidFill>
                          <a:schemeClr val="dk1"/>
                        </a:solidFill>
                      </a:endParaRPr>
                    </a:p>
                  </a:txBody>
                  <a:tcPr marT="45700" marB="45700" marR="91450" marL="91450" anchor="ctr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gradFill>
                      <a:gsLst>
                        <a:gs pos="0">
                          <a:srgbClr val="B3F7FF"/>
                        </a:gs>
                        <a:gs pos="50000">
                          <a:srgbClr val="CFFAFF"/>
                        </a:gs>
                        <a:gs pos="100000">
                          <a:srgbClr val="E6FCFE"/>
                        </a:gs>
                      </a:gsLst>
                      <a:lin ang="16200000" scaled="0"/>
                    </a:gradFill>
                  </a:tcPr>
                </a:tc>
                <a:tc vMerge="1"/>
              </a:tr>
              <a:tr h="722625">
                <a:tc gridSpan="2">
                  <a:txBody>
                    <a:bodyPr/>
                    <a:lstStyle/>
                    <a:p>
                      <a:pPr indent="0" lvl="0" marL="0" marR="0" rtl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Calibri"/>
                        <a:buNone/>
                      </a:pPr>
                      <a:r>
                        <a:rPr i="1" lang="ru-RU" sz="1600" u="sng" cap="none" strike="noStrike"/>
                        <a:t>Примечания</a:t>
                      </a:r>
                      <a:r>
                        <a:rPr i="1" lang="ru-RU" sz="1600" u="none" cap="none" strike="noStrike"/>
                        <a:t>:</a:t>
                      </a:r>
                      <a:endParaRPr b="0" i="0" sz="1600" u="none" cap="none" strike="noStrike">
                        <a:solidFill>
                          <a:srgbClr val="FF0000"/>
                        </a:solidFill>
                      </a:endParaRPr>
                    </a:p>
                    <a:p>
                      <a:pPr indent="0" lvl="0" marL="0" marR="0" rtl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Calibri"/>
                        <a:buNone/>
                      </a:pPr>
                      <a:r>
                        <a:rPr b="0" i="1" lang="ru-RU" sz="1600" u="none" cap="none" strike="noStrike">
                          <a:solidFill>
                            <a:schemeClr val="dk1"/>
                          </a:solidFill>
                        </a:rPr>
                        <a:t>1. Граждане, имеющие высшее образование не рассматриваются</a:t>
                      </a:r>
                      <a:endParaRPr b="0" i="1" sz="1600" u="none" cap="none" strike="noStrike">
                        <a:solidFill>
                          <a:schemeClr val="dk1"/>
                        </a:solidFill>
                      </a:endParaRPr>
                    </a:p>
                    <a:p>
                      <a:pPr indent="0" lvl="0" marL="0" marR="0" rtl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Calibri"/>
                        <a:buNone/>
                      </a:pPr>
                      <a:r>
                        <a:rPr b="0" i="1" lang="ru-RU" sz="1600" u="none" cap="none" strike="noStrike">
                          <a:solidFill>
                            <a:schemeClr val="dk1"/>
                          </a:solidFill>
                        </a:rPr>
                        <a:t>2. Возраст определяется по состоянию </a:t>
                      </a:r>
                      <a:r>
                        <a:rPr b="1" i="1" lang="ru-RU" sz="1600" u="none" cap="none" strike="noStrike">
                          <a:solidFill>
                            <a:schemeClr val="dk1"/>
                          </a:solidFill>
                        </a:rPr>
                        <a:t>на 1 августа года приема в вуз</a:t>
                      </a:r>
                      <a:r>
                        <a:rPr b="0" i="1" lang="ru-RU" sz="1600" u="none" cap="none" strike="noStrike">
                          <a:solidFill>
                            <a:schemeClr val="dk1"/>
                          </a:solidFill>
                        </a:rPr>
                        <a:t>, т.е. 1 августа года поступления абитуриенту должно быть менее 22, 24, 27 или 30 лет соответственно указанной выше категории</a:t>
                      </a:r>
                      <a:endParaRPr i="1" sz="1600" u="none" cap="none" strike="noStrike">
                        <a:solidFill>
                          <a:schemeClr val="dk1"/>
                        </a:solidFill>
                      </a:endParaRPr>
                    </a:p>
                  </a:txBody>
                  <a:tcPr marT="45725" marB="45725" marR="91450" marL="91450" anchor="ctr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gradFill>
                      <a:gsLst>
                        <a:gs pos="0">
                          <a:srgbClr val="B3F7FF"/>
                        </a:gs>
                        <a:gs pos="50000">
                          <a:srgbClr val="CFFAFF"/>
                        </a:gs>
                        <a:gs pos="100000">
                          <a:srgbClr val="E6FCFE"/>
                        </a:gs>
                      </a:gsLst>
                      <a:lin ang="16200000" scaled="0"/>
                    </a:gradFill>
                  </a:tcPr>
                </a:tc>
                <a:tc hMerge="1"/>
              </a:tr>
            </a:tbl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83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p21"/>
          <p:cNvSpPr txBox="1"/>
          <p:nvPr/>
        </p:nvSpPr>
        <p:spPr>
          <a:xfrm>
            <a:off x="0" y="156724"/>
            <a:ext cx="12192000" cy="4801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>
                <a:solidFill>
                  <a:srgbClr val="DDEAF6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Перечень необходимых документов</a:t>
            </a:r>
            <a:endParaRPr sz="2800">
              <a:solidFill>
                <a:srgbClr val="DDEAF6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pic>
        <p:nvPicPr>
          <p:cNvPr id="185" name="Google Shape;185;p2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1561221" y="6374441"/>
            <a:ext cx="509539" cy="444044"/>
          </a:xfrm>
          <a:prstGeom prst="rect">
            <a:avLst/>
          </a:prstGeom>
          <a:noFill/>
          <a:ln>
            <a:noFill/>
          </a:ln>
        </p:spPr>
      </p:pic>
      <p:sp>
        <p:nvSpPr>
          <p:cNvPr id="186" name="Google Shape;186;p21"/>
          <p:cNvSpPr txBox="1"/>
          <p:nvPr>
            <p:ph idx="12" type="sldNum"/>
          </p:nvPr>
        </p:nvSpPr>
        <p:spPr>
          <a:xfrm>
            <a:off x="11561220" y="6374442"/>
            <a:ext cx="509539" cy="4440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z="2000">
                <a:solidFill>
                  <a:srgbClr val="DDEAF6"/>
                </a:solidFill>
                <a:latin typeface="Bookman Old Style"/>
                <a:ea typeface="Bookman Old Style"/>
                <a:cs typeface="Bookman Old Style"/>
                <a:sym typeface="Bookman Old Style"/>
              </a:rPr>
              <a:t>‹#›</a:t>
            </a:fld>
            <a:endParaRPr sz="2000">
              <a:solidFill>
                <a:srgbClr val="DDEAF6"/>
              </a:solidFill>
              <a:latin typeface="Bookman Old Style"/>
              <a:ea typeface="Bookman Old Style"/>
              <a:cs typeface="Bookman Old Style"/>
              <a:sym typeface="Bookman Old Style"/>
            </a:endParaRPr>
          </a:p>
        </p:txBody>
      </p:sp>
      <p:sp>
        <p:nvSpPr>
          <p:cNvPr id="187" name="Google Shape;187;p21"/>
          <p:cNvSpPr/>
          <p:nvPr/>
        </p:nvSpPr>
        <p:spPr>
          <a:xfrm>
            <a:off x="133350" y="1003654"/>
            <a:ext cx="11937409" cy="3628168"/>
          </a:xfrm>
          <a:prstGeom prst="roundRect">
            <a:avLst>
              <a:gd fmla="val 16667" name="adj"/>
            </a:avLst>
          </a:prstGeom>
          <a:gradFill>
            <a:gsLst>
              <a:gs pos="0">
                <a:srgbClr val="9CC2E5"/>
              </a:gs>
              <a:gs pos="50000">
                <a:srgbClr val="BBD6EE"/>
              </a:gs>
              <a:gs pos="100000">
                <a:schemeClr val="lt1"/>
              </a:gs>
            </a:gsLst>
            <a:lin ang="18900000" scaled="0"/>
          </a:gradFill>
          <a:ln cap="flat" cmpd="sng" w="28575">
            <a:solidFill>
              <a:srgbClr val="1E4E79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85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88" name="Google Shape;188;p21"/>
          <p:cNvSpPr txBox="1"/>
          <p:nvPr/>
        </p:nvSpPr>
        <p:spPr>
          <a:xfrm>
            <a:off x="371475" y="1062630"/>
            <a:ext cx="11306175" cy="34778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447675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заявление (рапорт)кандидата;</a:t>
            </a:r>
            <a:endParaRPr/>
          </a:p>
          <a:p>
            <a:pPr indent="447675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ксерокопии свидетельства о рождении и паспорта;</a:t>
            </a:r>
            <a:endParaRPr/>
          </a:p>
          <a:p>
            <a:pPr indent="447675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автобиография;</a:t>
            </a:r>
            <a:endParaRPr/>
          </a:p>
          <a:p>
            <a:pPr indent="447675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характеристика;</a:t>
            </a:r>
            <a:endParaRPr/>
          </a:p>
          <a:p>
            <a:pPr indent="447675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ксерокопия документа государственного образца об уровне образования;</a:t>
            </a:r>
            <a:endParaRPr/>
          </a:p>
          <a:p>
            <a:pPr indent="447675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карта медицинского освидетельствования;</a:t>
            </a:r>
            <a:endParaRPr/>
          </a:p>
          <a:p>
            <a:pPr indent="447675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карта профессионального отбора;</a:t>
            </a:r>
            <a:endParaRPr/>
          </a:p>
          <a:p>
            <a:pPr indent="447675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справка о допуске к сведениям, составляющим государственную тайну;</a:t>
            </a:r>
            <a:endParaRPr b="1" sz="2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447675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три фотографии размером 4,5x6 см (цветные, матовые);</a:t>
            </a:r>
            <a:endParaRPr b="1" sz="2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442913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копии документов, дающих право на поступление на льготных основаниях;</a:t>
            </a:r>
            <a:endParaRPr/>
          </a:p>
          <a:p>
            <a:pPr indent="442913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копии документов, подтверждающие индивидуальные достижения</a:t>
            </a:r>
            <a:endParaRPr b="1" sz="2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89" name="Google Shape;189;p2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574420" y="1122405"/>
            <a:ext cx="267550" cy="266385"/>
          </a:xfrm>
          <a:prstGeom prst="rect">
            <a:avLst/>
          </a:prstGeom>
          <a:noFill/>
          <a:ln>
            <a:noFill/>
          </a:ln>
        </p:spPr>
      </p:pic>
      <p:pic>
        <p:nvPicPr>
          <p:cNvPr id="190" name="Google Shape;190;p2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574420" y="1411555"/>
            <a:ext cx="267550" cy="266385"/>
          </a:xfrm>
          <a:prstGeom prst="rect">
            <a:avLst/>
          </a:prstGeom>
          <a:noFill/>
          <a:ln>
            <a:noFill/>
          </a:ln>
        </p:spPr>
      </p:pic>
      <p:pic>
        <p:nvPicPr>
          <p:cNvPr id="191" name="Google Shape;191;p2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574420" y="1736917"/>
            <a:ext cx="267550" cy="266385"/>
          </a:xfrm>
          <a:prstGeom prst="rect">
            <a:avLst/>
          </a:prstGeom>
          <a:noFill/>
          <a:ln>
            <a:noFill/>
          </a:ln>
        </p:spPr>
      </p:pic>
      <p:pic>
        <p:nvPicPr>
          <p:cNvPr id="192" name="Google Shape;192;p2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574420" y="2045268"/>
            <a:ext cx="267550" cy="266385"/>
          </a:xfrm>
          <a:prstGeom prst="rect">
            <a:avLst/>
          </a:prstGeom>
          <a:noFill/>
          <a:ln>
            <a:noFill/>
          </a:ln>
        </p:spPr>
      </p:pic>
      <p:pic>
        <p:nvPicPr>
          <p:cNvPr id="193" name="Google Shape;193;p2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574420" y="2334418"/>
            <a:ext cx="267550" cy="266385"/>
          </a:xfrm>
          <a:prstGeom prst="rect">
            <a:avLst/>
          </a:prstGeom>
          <a:noFill/>
          <a:ln>
            <a:noFill/>
          </a:ln>
        </p:spPr>
      </p:pic>
      <p:pic>
        <p:nvPicPr>
          <p:cNvPr id="194" name="Google Shape;194;p2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565364" y="2641674"/>
            <a:ext cx="267550" cy="266385"/>
          </a:xfrm>
          <a:prstGeom prst="rect">
            <a:avLst/>
          </a:prstGeom>
          <a:noFill/>
          <a:ln>
            <a:noFill/>
          </a:ln>
        </p:spPr>
      </p:pic>
      <p:pic>
        <p:nvPicPr>
          <p:cNvPr id="195" name="Google Shape;195;p2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565364" y="2949715"/>
            <a:ext cx="267550" cy="266385"/>
          </a:xfrm>
          <a:prstGeom prst="rect">
            <a:avLst/>
          </a:prstGeom>
          <a:noFill/>
          <a:ln>
            <a:noFill/>
          </a:ln>
        </p:spPr>
      </p:pic>
      <p:pic>
        <p:nvPicPr>
          <p:cNvPr id="196" name="Google Shape;196;p2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574420" y="3252800"/>
            <a:ext cx="267550" cy="266385"/>
          </a:xfrm>
          <a:prstGeom prst="rect">
            <a:avLst/>
          </a:prstGeom>
          <a:noFill/>
          <a:ln>
            <a:noFill/>
          </a:ln>
        </p:spPr>
      </p:pic>
      <p:pic>
        <p:nvPicPr>
          <p:cNvPr id="197" name="Google Shape;197;p2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574420" y="3598834"/>
            <a:ext cx="267550" cy="266385"/>
          </a:xfrm>
          <a:prstGeom prst="rect">
            <a:avLst/>
          </a:prstGeom>
          <a:noFill/>
          <a:ln>
            <a:noFill/>
          </a:ln>
        </p:spPr>
      </p:pic>
      <p:pic>
        <p:nvPicPr>
          <p:cNvPr id="198" name="Google Shape;198;p2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565364" y="4190668"/>
            <a:ext cx="267550" cy="266385"/>
          </a:xfrm>
          <a:prstGeom prst="rect">
            <a:avLst/>
          </a:prstGeom>
          <a:noFill/>
          <a:ln>
            <a:noFill/>
          </a:ln>
        </p:spPr>
      </p:pic>
      <p:pic>
        <p:nvPicPr>
          <p:cNvPr id="199" name="Google Shape;199;p2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576445" y="3894794"/>
            <a:ext cx="267550" cy="266385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200" name="Google Shape;200;p21"/>
          <p:cNvGraphicFramePr/>
          <p:nvPr/>
        </p:nvGraphicFramePr>
        <p:xfrm>
          <a:off x="133351" y="4790458"/>
          <a:ext cx="3000000" cy="3000000"/>
        </p:xfrm>
        <a:graphic>
          <a:graphicData uri="http://schemas.openxmlformats.org/drawingml/2006/table">
            <a:tbl>
              <a:tblPr>
                <a:noFill/>
                <a:tableStyleId>{A4B9B8B0-74C3-4BAC-8EAF-C3D2B2CF4105}</a:tableStyleId>
              </a:tblPr>
              <a:tblGrid>
                <a:gridCol w="5280625"/>
                <a:gridCol w="3576125"/>
                <a:gridCol w="3080675"/>
              </a:tblGrid>
              <a:tr h="38840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 u="none" cap="none" strike="noStrike"/>
                    </a:p>
                  </a:txBody>
                  <a:tcPr marT="45725" marB="45725" marR="91450" marL="91450" anchor="ctr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gradFill>
                      <a:gsLst>
                        <a:gs pos="0">
                          <a:srgbClr val="82898F"/>
                        </a:gs>
                        <a:gs pos="50000">
                          <a:srgbClr val="BCC7D0"/>
                        </a:gs>
                        <a:gs pos="100000">
                          <a:srgbClr val="E2EEF9"/>
                        </a:gs>
                      </a:gsLst>
                      <a:lin ang="18900000" scaled="0"/>
                    </a:gra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Calibri"/>
                        <a:buNone/>
                      </a:pPr>
                      <a:r>
                        <a:rPr b="1" i="0" lang="ru-RU" sz="1600" u="none" cap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Граждане, прошедшие </a:t>
                      </a:r>
                      <a:br>
                        <a:rPr b="1" i="0" lang="ru-RU" sz="1600" u="none" cap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</a:br>
                      <a:r>
                        <a:rPr b="1" i="0" lang="ru-RU" sz="1600" u="none" cap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и не проходившие военную службу</a:t>
                      </a:r>
                      <a:endParaRPr/>
                    </a:p>
                  </a:txBody>
                  <a:tcPr marT="45725" marB="45725" marR="91450" marL="91450" anchor="ctr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gradFill>
                      <a:gsLst>
                        <a:gs pos="0">
                          <a:srgbClr val="82898F"/>
                        </a:gs>
                        <a:gs pos="50000">
                          <a:srgbClr val="BCC7D0"/>
                        </a:gs>
                        <a:gs pos="100000">
                          <a:srgbClr val="E2EEF9"/>
                        </a:gs>
                      </a:gsLst>
                      <a:lin ang="18900000" scaled="0"/>
                    </a:gra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Calibri"/>
                        <a:buNone/>
                      </a:pPr>
                      <a:r>
                        <a:rPr b="1" i="0" lang="ru-RU" sz="1600" u="none" cap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Военнослужащие</a:t>
                      </a:r>
                      <a:endParaRPr b="1" i="0" sz="16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 anchor="ctr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gradFill>
                      <a:gsLst>
                        <a:gs pos="0">
                          <a:srgbClr val="82898F"/>
                        </a:gs>
                        <a:gs pos="50000">
                          <a:srgbClr val="BCC7D0"/>
                        </a:gs>
                        <a:gs pos="100000">
                          <a:srgbClr val="E2EEF9"/>
                        </a:gs>
                      </a:gsLst>
                      <a:lin ang="18900000" scaled="0"/>
                    </a:gradFill>
                  </a:tcPr>
                </a:tc>
              </a:tr>
              <a:tr h="2657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Calibri"/>
                        <a:buNone/>
                      </a:pPr>
                      <a:r>
                        <a:rPr b="1" i="0" lang="ru-RU" sz="2000" u="none" cap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Сроки подачи заявления (рапорта)</a:t>
                      </a:r>
                      <a:endParaRPr b="1" i="0" sz="20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 anchor="ctr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gradFill>
                      <a:gsLst>
                        <a:gs pos="0">
                          <a:srgbClr val="B3F7FF"/>
                        </a:gs>
                        <a:gs pos="50000">
                          <a:srgbClr val="CFFAFF"/>
                        </a:gs>
                        <a:gs pos="100000">
                          <a:srgbClr val="E6FCFE"/>
                        </a:gs>
                      </a:gsLst>
                      <a:lin ang="16200000" scaled="0"/>
                    </a:gra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C00000"/>
                        </a:buClr>
                        <a:buSzPts val="2000"/>
                        <a:buFont typeface="Calibri"/>
                        <a:buNone/>
                      </a:pPr>
                      <a:r>
                        <a:rPr b="1" i="0" lang="ru-RU" sz="2000" u="none" cap="none" strike="noStrike">
                          <a:solidFill>
                            <a:srgbClr val="C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до 1 апреля</a:t>
                      </a:r>
                      <a:endParaRPr/>
                    </a:p>
                  </a:txBody>
                  <a:tcPr marT="45725" marB="45725" marR="91450" marL="91450" anchor="ctr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gradFill>
                      <a:gsLst>
                        <a:gs pos="0">
                          <a:srgbClr val="B3F7FF"/>
                        </a:gs>
                        <a:gs pos="50000">
                          <a:srgbClr val="CFFAFF"/>
                        </a:gs>
                        <a:gs pos="100000">
                          <a:srgbClr val="E6FCFE"/>
                        </a:gs>
                      </a:gsLst>
                      <a:lin ang="16200000" scaled="0"/>
                    </a:gra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C00000"/>
                        </a:buClr>
                        <a:buSzPts val="2000"/>
                        <a:buFont typeface="Calibri"/>
                        <a:buNone/>
                      </a:pPr>
                      <a:r>
                        <a:rPr b="1" i="0" lang="ru-RU" sz="2000" u="none" cap="none" strike="noStrike">
                          <a:solidFill>
                            <a:srgbClr val="C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до 1 марта</a:t>
                      </a:r>
                      <a:endParaRPr/>
                    </a:p>
                  </a:txBody>
                  <a:tcPr marT="45725" marB="45725" marR="91450" marL="91450" anchor="ctr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gradFill>
                      <a:gsLst>
                        <a:gs pos="0">
                          <a:srgbClr val="B3F7FF"/>
                        </a:gs>
                        <a:gs pos="50000">
                          <a:srgbClr val="CFFAFF"/>
                        </a:gs>
                        <a:gs pos="100000">
                          <a:srgbClr val="E6FCFE"/>
                        </a:gs>
                      </a:gsLst>
                      <a:lin ang="16200000" scaled="0"/>
                    </a:gradFill>
                  </a:tcPr>
                </a:tc>
              </a:tr>
              <a:tr h="3099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Calibri"/>
                        <a:buNone/>
                      </a:pPr>
                      <a:r>
                        <a:rPr b="1" i="0" lang="ru-RU" sz="2000" u="none" cap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Сроки направления документов</a:t>
                      </a:r>
                      <a:endParaRPr/>
                    </a:p>
                  </a:txBody>
                  <a:tcPr marT="45725" marB="45725" marR="91450" marL="91450" anchor="ctr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gradFill>
                      <a:gsLst>
                        <a:gs pos="0">
                          <a:srgbClr val="B3F7FF"/>
                        </a:gs>
                        <a:gs pos="50000">
                          <a:srgbClr val="CFFAFF"/>
                        </a:gs>
                        <a:gs pos="100000">
                          <a:srgbClr val="E6FCFE"/>
                        </a:gs>
                      </a:gsLst>
                      <a:lin ang="16200000" scaled="0"/>
                    </a:gra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C00000"/>
                        </a:buClr>
                        <a:buSzPts val="2000"/>
                        <a:buFont typeface="Calibri"/>
                        <a:buNone/>
                      </a:pPr>
                      <a:r>
                        <a:rPr b="1" i="0" lang="ru-RU" sz="2000" u="none" cap="none" strike="noStrike">
                          <a:solidFill>
                            <a:srgbClr val="C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до 20 мая</a:t>
                      </a:r>
                      <a:endParaRPr/>
                    </a:p>
                  </a:txBody>
                  <a:tcPr marT="45725" marB="45725" marR="91450" marL="91450" anchor="ctr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gradFill>
                      <a:gsLst>
                        <a:gs pos="0">
                          <a:srgbClr val="B3F7FF"/>
                        </a:gs>
                        <a:gs pos="50000">
                          <a:srgbClr val="CFFAFF"/>
                        </a:gs>
                        <a:gs pos="100000">
                          <a:srgbClr val="E6FCFE"/>
                        </a:gs>
                      </a:gsLst>
                      <a:lin ang="16200000" scaled="0"/>
                    </a:gra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C00000"/>
                        </a:buClr>
                        <a:buSzPts val="2000"/>
                        <a:buFont typeface="Calibri"/>
                        <a:buNone/>
                      </a:pPr>
                      <a:r>
                        <a:rPr b="1" i="0" lang="ru-RU" sz="2000" u="none" cap="none" strike="noStrike">
                          <a:solidFill>
                            <a:srgbClr val="C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до 15 мая</a:t>
                      </a:r>
                      <a:endParaRPr/>
                    </a:p>
                  </a:txBody>
                  <a:tcPr marT="45725" marB="45725" marR="91450" marL="91450" anchor="ctr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gradFill>
                      <a:gsLst>
                        <a:gs pos="0">
                          <a:srgbClr val="B3F7FF"/>
                        </a:gs>
                        <a:gs pos="50000">
                          <a:srgbClr val="CFFAFF"/>
                        </a:gs>
                        <a:gs pos="100000">
                          <a:srgbClr val="E6FCFE"/>
                        </a:gs>
                      </a:gsLst>
                      <a:lin ang="16200000" scaled="0"/>
                    </a:gra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Тема 8 УГШ">
  <a:themeElements>
    <a:clrScheme name="Стандартная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Тема Office">
  <a:themeElements>
    <a:clrScheme name="Стандартная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