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3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EEB4"/>
    <a:srgbClr val="AEF4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mayli.ru/smile/detia-648.html" TargetMode="External"/><Relationship Id="rId5" Type="http://schemas.openxmlformats.org/officeDocument/2006/relationships/image" Target="../media/image3.gif"/><Relationship Id="rId10" Type="http://schemas.openxmlformats.org/officeDocument/2006/relationships/image" Target="../media/image6.gif"/><Relationship Id="rId4" Type="http://schemas.openxmlformats.org/officeDocument/2006/relationships/hyperlink" Target="http://www.smayli.ru/smile/detia-737.html" TargetMode="External"/><Relationship Id="rId9" Type="http://schemas.openxmlformats.org/officeDocument/2006/relationships/hyperlink" Target="http://www.smayli.ru/smile/babochkia-39.htm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ayli.ru/smile/detia-774.html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hyperlink" Target="http://www.smayli.ru/smile/detia-289.html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7" Type="http://schemas.openxmlformats.org/officeDocument/2006/relationships/image" Target="../media/image20.gif"/><Relationship Id="rId2" Type="http://schemas.openxmlformats.org/officeDocument/2006/relationships/hyperlink" Target="http://www.smayli.ru/smile/detia-247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smayli.ru/smile/detia-220.html" TargetMode="External"/><Relationship Id="rId5" Type="http://schemas.openxmlformats.org/officeDocument/2006/relationships/image" Target="../media/image19.gif"/><Relationship Id="rId4" Type="http://schemas.openxmlformats.org/officeDocument/2006/relationships/hyperlink" Target="http://www.smayli.ru/smile/detia-71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642918"/>
            <a:ext cx="7772400" cy="1571637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Monotype Corsiva" pitchFamily="66" charset="0"/>
              </a:rPr>
              <a:t>«Маленький тиран»</a:t>
            </a:r>
            <a:endParaRPr lang="ru-RU" b="1" dirty="0"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400800" cy="228601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или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Monotype Corsiva" pitchFamily="66" charset="0"/>
              </a:rPr>
              <a:t>как преодолеть кризис трех лет</a:t>
            </a:r>
            <a:r>
              <a:rPr lang="ru-RU" sz="3600" dirty="0" smtClean="0">
                <a:solidFill>
                  <a:schemeClr val="tx1"/>
                </a:solidFill>
              </a:rPr>
              <a:t>?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Monotype Corsiva" pitchFamily="66" charset="0"/>
              </a:rPr>
              <a:t>(информация для родителей).</a:t>
            </a:r>
          </a:p>
          <a:p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8196" name="Picture 4" descr="http://im4-tub.yandex.net/i?id=367512700-00-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429132"/>
            <a:ext cx="2404457" cy="197165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200" name="Picture 8" descr="http://im7-tub.yandex.net/i?id=33079270-16-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5286388"/>
            <a:ext cx="1813874" cy="135732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3" name="TextBox 12"/>
          <p:cNvSpPr txBox="1"/>
          <p:nvPr/>
        </p:nvSpPr>
        <p:spPr>
          <a:xfrm>
            <a:off x="5357818" y="5000636"/>
            <a:ext cx="21739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Monotype Corsiva" pitchFamily="66" charset="0"/>
              </a:rPr>
              <a:t>Подготовила:</a:t>
            </a:r>
          </a:p>
          <a:p>
            <a:r>
              <a:rPr lang="ru-RU" sz="2400" b="1" dirty="0" smtClean="0">
                <a:latin typeface="Monotype Corsiva" pitchFamily="66" charset="0"/>
              </a:rPr>
              <a:t>Педагог-психолог</a:t>
            </a:r>
            <a:endParaRPr lang="en-US" sz="2400" b="1" dirty="0" smtClean="0">
              <a:latin typeface="Monotype Corsiva" pitchFamily="66" charset="0"/>
            </a:endParaRPr>
          </a:p>
          <a:p>
            <a:r>
              <a:rPr lang="ru-RU" sz="2400" b="1" smtClean="0">
                <a:latin typeface="Monotype Corsiva" pitchFamily="66" charset="0"/>
              </a:rPr>
              <a:t>Соловей Елена </a:t>
            </a:r>
            <a:endParaRPr lang="ru-RU" sz="2400" b="1" dirty="0" smtClean="0">
              <a:latin typeface="Monotype Corsiva" pitchFamily="66" charset="0"/>
            </a:endParaRPr>
          </a:p>
        </p:txBody>
      </p:sp>
      <p:pic>
        <p:nvPicPr>
          <p:cNvPr id="8208" name="Picture 16" descr="Анимашки Дети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214290"/>
            <a:ext cx="1366842" cy="1564676"/>
          </a:xfrm>
          <a:prstGeom prst="rect">
            <a:avLst/>
          </a:prstGeom>
          <a:noFill/>
        </p:spPr>
      </p:pic>
      <p:pic>
        <p:nvPicPr>
          <p:cNvPr id="8210" name="Picture 18" descr="Анимашки Дети">
            <a:hlinkClick r:id="rId6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53237" y="357166"/>
            <a:ext cx="2190763" cy="1643074"/>
          </a:xfrm>
          <a:prstGeom prst="rect">
            <a:avLst/>
          </a:prstGeom>
          <a:noFill/>
        </p:spPr>
      </p:pic>
      <p:pic>
        <p:nvPicPr>
          <p:cNvPr id="8212" name="Picture 20" descr="http://im3-tub.yandex.net/i?id=179577270-04-2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643306" y="4086228"/>
            <a:ext cx="1928826" cy="141447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214" name="Picture 22" descr="Анимашки Бабочки">
            <a:hlinkClick r:id="rId9"/>
          </p:cNvPr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48496" y="3429000"/>
            <a:ext cx="2095504" cy="20955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71802" y="214290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В заключении: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928671"/>
            <a:ext cx="8572528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000" b="1" dirty="0" smtClean="0">
                <a:latin typeface="Monotype Corsiva" pitchFamily="66" charset="0"/>
              </a:rPr>
              <a:t>Кризис может начаться уже с 2,5 лет, а закончиться в 3,5-4 года</a:t>
            </a:r>
            <a:r>
              <a:rPr lang="ru-RU" dirty="0" smtClean="0"/>
              <a:t>.</a:t>
            </a:r>
          </a:p>
          <a:p>
            <a:pPr marL="457200" indent="-4572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Постарайтесь выработать правильную линию своего поведения, станьте более гибкими, расширьте права и обязанности ребенка.</a:t>
            </a:r>
          </a:p>
          <a:p>
            <a:pPr marL="342900" indent="-342900">
              <a:buAutoNum type="arabicPeriod"/>
            </a:pPr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 Позвольте малышу быть самостоятельным. Не вмешивайтесь (по возможности) в дела ребенка, если он не просит. Дочь, пыхтя, натягивает кофточку, так хочется ей помочь, но малышка не оценит Вашего стремления, скорее всего, она будет громко сопротивляться.</a:t>
            </a:r>
          </a:p>
          <a:p>
            <a:pPr marL="342900" indent="-342900">
              <a:buAutoNum type="arabicPeriod"/>
            </a:pPr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 Помните, что ребенок как бы испытывает Ваш характер, проверяя по несколько раз в день, действительно ли то, что было запрещено утром, запретят и вечером. Проявите твердость. Установите четкие запреты (нельзя убегать на улице от мамы, трогать горячую плиту и т.д.) Запретов не должно быть слишком много. Этой линии поведения должны придерживаться все члены семьи (или хотя бы папа с мамой).</a:t>
            </a:r>
          </a:p>
          <a:p>
            <a:pPr marL="342900" indent="-342900">
              <a:buAutoNum type="arabicPeriod"/>
            </a:pPr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pPr marL="342900" indent="-342900">
              <a:buAutoNum type="arabicPeriod"/>
            </a:pP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 Помните, что ребенок многие слова и поступки повторяет за Вами, поэтому следите за собой .</a:t>
            </a:r>
          </a:p>
          <a:p>
            <a:pPr marL="342900" indent="-342900"/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2910" y="500042"/>
            <a:ext cx="835824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6. При вспышках упрямства, гнева попробуйте отвлечь малыша на что-нибудь нейтральное.</a:t>
            </a:r>
          </a:p>
          <a:p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7. Когда ребенок злится, у него истерика, то бесполезно объяснять, что так делать нехорошо, отложите это до тех пор, когда малыш успокоится. Пока же можно взять его за руку и увести в спокойное безлюдное место.</a:t>
            </a:r>
          </a:p>
          <a:p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8. Используйте игру для сглаживания кризисных вспышек. Например, если ребенок отказывается есть, не настаивайте, посадите мишку за стол и пусть малыш его кормит, но мишка хочет есть по очереди – ложка ему, ложка Коле. Обыграть можно многое: поездку в машине, умывание, одевание,…</a:t>
            </a:r>
          </a:p>
          <a:p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9. Для благополучного развития ребенка желательно подчеркивать, какой он уже большой, не «сюсюкаться», не стараться все сделать за малыша. Разговаривайте с ним, как с равным, как  с человеком, мнение которого Вам интересно.</a:t>
            </a:r>
          </a:p>
          <a:p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10. Любите ребенка и показывайте ему, что он Вам дорог даже заплаканный, упрямый, капризный.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                            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                                                     Желаю Вам удачи !</a:t>
            </a:r>
          </a:p>
          <a:p>
            <a:endParaRPr lang="ru-RU" sz="20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1736" y="0"/>
            <a:ext cx="3190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Monotype Corsiva" pitchFamily="66" charset="0"/>
              </a:rPr>
              <a:t>Кризис трех лет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Выноска-облако 3"/>
          <p:cNvSpPr/>
          <p:nvPr/>
        </p:nvSpPr>
        <p:spPr>
          <a:xfrm>
            <a:off x="5929322" y="0"/>
            <a:ext cx="3214678" cy="2428868"/>
          </a:xfrm>
          <a:prstGeom prst="cloudCallou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Малыш 2,2-3лет:</a:t>
            </a:r>
          </a:p>
          <a:p>
            <a:pPr algn="ctr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Мама, дай машинку! Мама дает со словами:</a:t>
            </a:r>
          </a:p>
          <a:p>
            <a:pPr algn="ctr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- Возьми, сынок.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Малыш раздраженно:</a:t>
            </a:r>
          </a:p>
          <a:p>
            <a:pPr algn="ctr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</a:rPr>
              <a:t>- Не хочу машинку!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Мама забирает игрушку.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Малыш гневно: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- Дай машинку!!! А-а-а!!!</a:t>
            </a:r>
            <a:endParaRPr lang="ru-RU" sz="1200" dirty="0"/>
          </a:p>
        </p:txBody>
      </p:sp>
      <p:pic>
        <p:nvPicPr>
          <p:cNvPr id="7172" name="Picture 4" descr="http://im5-tub.yandex.net/i?id=100397953-15-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643182"/>
            <a:ext cx="1047750" cy="14287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500034" y="785794"/>
            <a:ext cx="864396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Monotype Corsiva" pitchFamily="66" charset="0"/>
              </a:rPr>
              <a:t> Первые три года ребенок физически и психически</a:t>
            </a:r>
          </a:p>
          <a:p>
            <a:r>
              <a:rPr lang="ru-RU" sz="2000" b="1" dirty="0" smtClean="0">
                <a:latin typeface="Monotype Corsiva" pitchFamily="66" charset="0"/>
              </a:rPr>
              <a:t>зависим от матери, он не отпускает ее ни на шаг,</a:t>
            </a:r>
          </a:p>
          <a:p>
            <a:r>
              <a:rPr lang="ru-RU" sz="2000" b="1" dirty="0" smtClean="0">
                <a:latin typeface="Monotype Corsiva" pitchFamily="66" charset="0"/>
              </a:rPr>
              <a:t>тяжело переживает разлуку. В этот период малыш</a:t>
            </a:r>
          </a:p>
          <a:p>
            <a:r>
              <a:rPr lang="ru-RU" sz="2000" b="1" dirty="0" smtClean="0">
                <a:latin typeface="Monotype Corsiva" pitchFamily="66" charset="0"/>
              </a:rPr>
              <a:t>впитывает в себя, как губка, огромное  количество</a:t>
            </a:r>
          </a:p>
          <a:p>
            <a:r>
              <a:rPr lang="ru-RU" sz="2000" b="1" dirty="0" smtClean="0">
                <a:latin typeface="Monotype Corsiva" pitchFamily="66" charset="0"/>
              </a:rPr>
              <a:t>информации. </a:t>
            </a:r>
          </a:p>
          <a:p>
            <a:endParaRPr lang="ru-RU" sz="2000" b="1" dirty="0" smtClean="0">
              <a:latin typeface="Monotype Corsiva" pitchFamily="66" charset="0"/>
            </a:endParaRPr>
          </a:p>
          <a:p>
            <a:r>
              <a:rPr lang="ru-RU" sz="2000" b="1" dirty="0" smtClean="0">
                <a:latin typeface="Monotype Corsiva" pitchFamily="66" charset="0"/>
              </a:rPr>
              <a:t>Приходит время, малыш становится более развит </a:t>
            </a:r>
          </a:p>
          <a:p>
            <a:r>
              <a:rPr lang="ru-RU" sz="2000" b="1" dirty="0" smtClean="0">
                <a:latin typeface="Monotype Corsiva" pitchFamily="66" charset="0"/>
              </a:rPr>
              <a:t>физически (он ловко и уверенно управляет своим  </a:t>
            </a:r>
          </a:p>
          <a:p>
            <a:r>
              <a:rPr lang="ru-RU" sz="2000" b="1" dirty="0" smtClean="0">
                <a:latin typeface="Monotype Corsiva" pitchFamily="66" charset="0"/>
              </a:rPr>
              <a:t>телом) и психически (его мозг достиг определенной</a:t>
            </a:r>
          </a:p>
          <a:p>
            <a:r>
              <a:rPr lang="ru-RU" sz="2000" b="1" dirty="0" smtClean="0">
                <a:latin typeface="Monotype Corsiva" pitchFamily="66" charset="0"/>
              </a:rPr>
              <a:t>стадии развития).</a:t>
            </a:r>
          </a:p>
          <a:p>
            <a:endParaRPr lang="ru-RU" sz="2000" b="1" dirty="0" smtClean="0">
              <a:latin typeface="Monotype Corsiva" pitchFamily="66" charset="0"/>
            </a:endParaRPr>
          </a:p>
          <a:p>
            <a:r>
              <a:rPr lang="ru-RU" sz="2000" b="1" dirty="0" smtClean="0">
                <a:latin typeface="Monotype Corsiva" pitchFamily="66" charset="0"/>
              </a:rPr>
              <a:t>Ребенок, исследуя пространство, видит результаты своей деятельности, приходит в восторг от осознания</a:t>
            </a:r>
          </a:p>
          <a:p>
            <a:r>
              <a:rPr lang="ru-RU" sz="2000" b="1" dirty="0" smtClean="0">
                <a:latin typeface="Monotype Corsiva" pitchFamily="66" charset="0"/>
              </a:rPr>
              <a:t>того, что может влиять на окружающий мир (если пнуть мячик, то он покатиться; если долго ныть, то дадут то, что попросишь).</a:t>
            </a:r>
          </a:p>
          <a:p>
            <a:r>
              <a:rPr lang="ru-RU" sz="2000" b="1" dirty="0" smtClean="0">
                <a:latin typeface="Monotype Corsiva" pitchFamily="66" charset="0"/>
              </a:rPr>
              <a:t>Малыш исследует свойства не только неодушевленных предметов, но и поведение людей, его окружающих. Он подражает взрослым, использует их лексику, «примеряет» на себя разные роли, начинает играть в ролевые игры. Проявляет интерес к сверстникам,</a:t>
            </a:r>
          </a:p>
          <a:p>
            <a:r>
              <a:rPr lang="ru-RU" sz="2000" b="1" dirty="0" smtClean="0">
                <a:latin typeface="Monotype Corsiva" pitchFamily="66" charset="0"/>
              </a:rPr>
              <a:t>начинает взаимодействовать с детьми, играет в совместные игры с ними.</a:t>
            </a:r>
            <a:endParaRPr lang="ru-RU" sz="20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42852"/>
            <a:ext cx="864396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Его уверенность в себе достигает вселенского масштаба: «Ура! Я САМ это умею! Я САМ это могу! Я БОЛЬШОЙ, как мама и папа!» Ребенок начинает осознавать себя отдельной независимой личностью. Не ведая опасности,</a:t>
            </a: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и не понимая, почему его постоянно одергивают, что-то</a:t>
            </a: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запрещают, воспитывают, все решают за него.</a:t>
            </a:r>
          </a:p>
          <a:p>
            <a:endParaRPr lang="ru-RU" sz="2000" b="1" dirty="0" smtClean="0"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rgbClr val="C00000"/>
                </a:solidFill>
                <a:latin typeface="Monotype Corsiva" pitchFamily="66" charset="0"/>
              </a:rPr>
              <a:t>Любой кризис  - это внутреннее противоречие между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Monotype Corsiva" pitchFamily="66" charset="0"/>
              </a:rPr>
              <a:t>                              «хочу» и «могу».</a:t>
            </a:r>
          </a:p>
          <a:p>
            <a:endParaRPr lang="ru-RU" sz="20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То есть, с одной стороны, многие желания ребенка не</a:t>
            </a: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соответствуют  его реальным возможностям (внутренний конфликт), а с другой</a:t>
            </a: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стороны, он сталкивается с постоянной опекой взрослых (внешний конфликт).</a:t>
            </a:r>
          </a:p>
          <a:p>
            <a:endParaRPr lang="ru-RU" sz="20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И что делать в такой ситуации? Сопротивляться или смириться. Другого выхода нет. Вот малыш и сопротивляется , как может!</a:t>
            </a:r>
          </a:p>
          <a:p>
            <a:endParaRPr lang="ru-RU" sz="20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rgbClr val="C00000"/>
                </a:solidFill>
                <a:latin typeface="Monotype Corsiva" pitchFamily="66" charset="0"/>
              </a:rPr>
              <a:t>                           Малыш стремиться сам  принимать решения!</a:t>
            </a:r>
          </a:p>
          <a:p>
            <a:endParaRPr lang="ru-RU" sz="20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Он стремится не только что-то </a:t>
            </a:r>
            <a:r>
              <a:rPr lang="ru-RU" sz="2000" b="1" dirty="0" smtClean="0">
                <a:solidFill>
                  <a:srgbClr val="C00000"/>
                </a:solidFill>
                <a:latin typeface="Monotype Corsiva" pitchFamily="66" charset="0"/>
              </a:rPr>
              <a:t>делать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 самостоятельно, но и самостоятельно </a:t>
            </a:r>
            <a:r>
              <a:rPr lang="ru-RU" sz="2000" b="1" dirty="0" smtClean="0">
                <a:solidFill>
                  <a:srgbClr val="C00000"/>
                </a:solidFill>
                <a:latin typeface="Monotype Corsiva" pitchFamily="66" charset="0"/>
              </a:rPr>
              <a:t>решать</a:t>
            </a:r>
            <a:r>
              <a:rPr lang="ru-RU" sz="2000" b="1" dirty="0" smtClean="0">
                <a:solidFill>
                  <a:srgbClr val="7030A0"/>
                </a:solidFill>
                <a:latin typeface="Monotype Corsiva" pitchFamily="66" charset="0"/>
              </a:rPr>
              <a:t>, делать это или нет.</a:t>
            </a:r>
          </a:p>
          <a:p>
            <a:endParaRPr lang="ru-RU" sz="2000" b="1" dirty="0" smtClean="0">
              <a:latin typeface="Monotype Corsiva" pitchFamily="66" charset="0"/>
            </a:endParaRPr>
          </a:p>
        </p:txBody>
      </p:sp>
      <p:pic>
        <p:nvPicPr>
          <p:cNvPr id="6146" name="Picture 2" descr="http://im4-tub.yandex.net/i?id=349811966-08-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1142984"/>
            <a:ext cx="2286006" cy="16459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148" name="Picture 4" descr="Анимашки Дети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4714884"/>
            <a:ext cx="781050" cy="857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86050" y="142852"/>
            <a:ext cx="42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Признаки «кризиса 3 лет»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7" name="Picture 2" descr="http://im2-tub.yandex.net/i?id=317547146-13-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285728"/>
            <a:ext cx="1817840" cy="13573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Пятно 2 7"/>
          <p:cNvSpPr/>
          <p:nvPr/>
        </p:nvSpPr>
        <p:spPr>
          <a:xfrm>
            <a:off x="0" y="500042"/>
            <a:ext cx="3571868" cy="3000396"/>
          </a:xfrm>
          <a:prstGeom prst="irregularSeal2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Своеволие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6182" y="857232"/>
            <a:ext cx="428628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Ребенок все хочет    </a:t>
            </a: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          делать сам,</a:t>
            </a: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               даже если не</a:t>
            </a: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                                 умеет.</a:t>
            </a:r>
          </a:p>
          <a:p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Bookman Old Style" pitchFamily="18" charset="0"/>
              </a:rPr>
              <a:t>                                     </a:t>
            </a:r>
            <a:endParaRPr lang="ru-RU" sz="2000" b="1" dirty="0">
              <a:solidFill>
                <a:schemeClr val="accent4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71802" y="2643182"/>
            <a:ext cx="60721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Понимаю, бывает удобнее сделать что-то за ребенка, ведь</a:t>
            </a:r>
          </a:p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так быстрее. Но этим вы лишите его радости от процесса</a:t>
            </a:r>
          </a:p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деятельности.</a:t>
            </a:r>
          </a:p>
          <a:p>
            <a:endParaRPr lang="ru-RU" sz="20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3643314"/>
            <a:ext cx="65722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Посмотрите в его счастливые глазенки, и увидите гордость от</a:t>
            </a:r>
          </a:p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осознания факта своей самостоятельности!</a:t>
            </a:r>
          </a:p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                                          Что делать?</a:t>
            </a:r>
          </a:p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Позвольте малышу попробовать сделать все самому, даже если вы знаете, что это ему не по силам. Опыт – сын ошибок трудных.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60889" y="5286388"/>
            <a:ext cx="62831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Но если у крохи что-то получилось, обязательно похвалите его,</a:t>
            </a:r>
          </a:p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объясните, что именно он сделал хорошо, и подчеркните, </a:t>
            </a:r>
          </a:p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какой он стал большой и самостоятельный. Такое признание</a:t>
            </a:r>
          </a:p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успехов поднимает самооценку, придает уверенности в силах.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5124" name="Picture 4" descr="http://im6-tub.yandex.net/i?id=136517434-03-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3714752"/>
            <a:ext cx="1781178" cy="13045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126" name="Picture 6" descr="http://im0-tub.yandex.net/i?id=241892275-07-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5500702"/>
            <a:ext cx="1714512" cy="114300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но 2 3"/>
          <p:cNvSpPr/>
          <p:nvPr/>
        </p:nvSpPr>
        <p:spPr>
          <a:xfrm>
            <a:off x="0" y="142852"/>
            <a:ext cx="3571868" cy="3143272"/>
          </a:xfrm>
          <a:prstGeom prst="irregularSeal2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Franklin Gothic Demi" pitchFamily="34" charset="0"/>
              </a:rPr>
              <a:t>Упрямство</a:t>
            </a:r>
            <a:endParaRPr lang="ru-RU" sz="2000" b="1" dirty="0">
              <a:solidFill>
                <a:schemeClr val="accent4">
                  <a:lumMod val="75000"/>
                </a:schemeClr>
              </a:solidFill>
              <a:latin typeface="Franklin Gothic Dem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68" y="285728"/>
            <a:ext cx="52149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Monotype Corsiva" pitchFamily="66" charset="0"/>
              </a:rPr>
              <a:t>Когда ребенок упрямится, он настаивает на чем-то</a:t>
            </a:r>
          </a:p>
          <a:p>
            <a:r>
              <a:rPr lang="ru-RU" sz="2000" b="1" dirty="0" smtClean="0">
                <a:latin typeface="Monotype Corsiva" pitchFamily="66" charset="0"/>
              </a:rPr>
              <a:t>не потому, что ему этого сильно хочется, а потому, что он это потребовал: «Я так решил!».</a:t>
            </a:r>
            <a:endParaRPr lang="ru-RU" sz="2000" b="1" dirty="0">
              <a:latin typeface="Monotype Corsiva" pitchFamily="66" charset="0"/>
            </a:endParaRPr>
          </a:p>
        </p:txBody>
      </p:sp>
      <p:pic>
        <p:nvPicPr>
          <p:cNvPr id="4100" name="Picture 4" descr="Анимашки Дети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1265240"/>
            <a:ext cx="2009458" cy="209232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214678" y="1428736"/>
            <a:ext cx="398280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Например, малыш просит дать</a:t>
            </a:r>
          </a:p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ему мяч. Но мяча нет, и мама</a:t>
            </a:r>
          </a:p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предлагает ему  замену, например,</a:t>
            </a:r>
          </a:p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Его любимую книжку. Малыш понимает, что книжка намного интереснее, чем мяч. Но все равно настаивает на своем: «Дай мяч!» Почему? Потому что это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мама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предложила книжку, а не он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сам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так решил.</a:t>
            </a:r>
            <a:endParaRPr lang="ru-RU" sz="2000" b="1" dirty="0">
              <a:solidFill>
                <a:schemeClr val="tx1">
                  <a:lumMod val="95000"/>
                  <a:lumOff val="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29190" y="4500570"/>
            <a:ext cx="40005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Что делать?</a:t>
            </a:r>
          </a:p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Просто подождите несколько минут.</a:t>
            </a:r>
          </a:p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Малыш сам созреет, и сам примет</a:t>
            </a:r>
          </a:p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Решение – попросит книжку.</a:t>
            </a:r>
          </a:p>
          <a:p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        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Удивительно, но факт!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4102" name="Picture 6" descr="http://im2-tub.yandex.net/i?id=33298495-22-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3015" y="4286256"/>
            <a:ext cx="2574473" cy="222073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4104" name="Picture 8" descr="http://im8-tub.yandex.net/i?id=439991132-16-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36" y="5357826"/>
            <a:ext cx="2035983" cy="135732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ятно 2 7"/>
          <p:cNvSpPr/>
          <p:nvPr/>
        </p:nvSpPr>
        <p:spPr>
          <a:xfrm>
            <a:off x="0" y="0"/>
            <a:ext cx="4429124" cy="3643314"/>
          </a:xfrm>
          <a:prstGeom prst="irregularSeal2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Негативизм</a:t>
            </a: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           и</a:t>
            </a:r>
          </a:p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строптивость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3080" name="Picture 8" descr="http://im2-tub.yandex.net/i?id=386397854-10-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4572008"/>
            <a:ext cx="2834717" cy="20002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4429124" y="642918"/>
            <a:ext cx="47148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Ребенок поступает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вопреки не только 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родителям, но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порой даже своему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собственному желанию. Малыш отказывается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выполнять просьбы не потому, что ему не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хочется, а только потому, что его об этом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попросили.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14480" y="3143248"/>
            <a:ext cx="76481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Например, мама предлагает идти на прогулку. Малыш, который обожает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гулять, почему-то заявляет: «Не пойду!» Почему? Потому что это мама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предложила идти гулять, а не он сам так решил!	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596" y="4214818"/>
            <a:ext cx="536236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Часто это проявляется в отношении ребенка к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пище: дома ребенок отказывается от определенного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продукта, но когда этим же продуктом его угощают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другие люди, он спокойно и с удовольствием ест.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                         Что делать?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Например, вместо вопроса, «Ты будешь кушать?»,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задайте вопрос: «Ты будешь кушать гречневую кашу</a:t>
            </a:r>
          </a:p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или рисовую?»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3084" name="Picture 12" descr="http://im4-tub.yandex.net/i?id=317329154-02-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14290"/>
            <a:ext cx="1714502" cy="14287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ятно 2 2"/>
          <p:cNvSpPr/>
          <p:nvPr/>
        </p:nvSpPr>
        <p:spPr>
          <a:xfrm>
            <a:off x="214282" y="0"/>
            <a:ext cx="4214842" cy="2857520"/>
          </a:xfrm>
          <a:prstGeom prst="irregularSeal2">
            <a:avLst/>
          </a:prstGeom>
          <a:ln>
            <a:solidFill>
              <a:schemeClr val="accent4">
                <a:lumMod val="5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Monotype Corsiva" pitchFamily="66" charset="0"/>
              </a:rPr>
              <a:t>Симптом</a:t>
            </a:r>
          </a:p>
          <a:p>
            <a:pPr algn="ctr"/>
            <a:r>
              <a:rPr lang="ru-RU" sz="2000" b="1" dirty="0" smtClean="0">
                <a:latin typeface="Monotype Corsiva" pitchFamily="66" charset="0"/>
              </a:rPr>
              <a:t>обесценивания</a:t>
            </a:r>
          </a:p>
        </p:txBody>
      </p:sp>
      <p:pic>
        <p:nvPicPr>
          <p:cNvPr id="6" name="Picture 4" descr="Анимашки Дети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786190"/>
            <a:ext cx="2305056" cy="2426376"/>
          </a:xfrm>
          <a:prstGeom prst="rect">
            <a:avLst/>
          </a:prstGeom>
          <a:noFill/>
        </p:spPr>
      </p:pic>
      <p:pic>
        <p:nvPicPr>
          <p:cNvPr id="7" name="Picture 10" descr="Анимашки Дети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43636" y="205632"/>
            <a:ext cx="2786082" cy="1414148"/>
          </a:xfrm>
          <a:prstGeom prst="rect">
            <a:avLst/>
          </a:prstGeom>
          <a:noFill/>
        </p:spPr>
      </p:pic>
      <p:pic>
        <p:nvPicPr>
          <p:cNvPr id="8" name="Picture 6" descr="Анимашки Дети">
            <a:hlinkClick r:id="rId6"/>
          </p:cNvPr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72330" y="5000636"/>
            <a:ext cx="1800228" cy="166271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500562" y="857232"/>
            <a:ext cx="43194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Изменяется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отношение ребенка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к любимым вещам и игрушкам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(он может бросать их, ломать) 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и к людям (малыш может стукнуть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или обозвать маму грубыми словами).</a:t>
            </a:r>
            <a:endParaRPr lang="ru-RU" sz="2000" b="1" dirty="0">
              <a:solidFill>
                <a:schemeClr val="tx2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283" y="2786058"/>
            <a:ext cx="878687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Это следующий этап исследовательской деятельности ребенка (не путайте с агрессией).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Потом он поймет, что такое его поведение может быть неприятно другим людям.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А пока… Пока он подражает взрослым, ему интересно смотреть на их реакцию (а что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                                     будет, если…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                                                     Что делать?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                                       Направляйте энергию ребенка в мирное русло.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                                      Например, если малыш рвет книжку, предложите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                                      ему рвать старые журналы. Подключите свою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                                      фантазию, обыграйте неприятный момент с 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                                      использованием игрушек. Например, если малыш 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 отказывается одеваться на прогулку, то предложите ему одеть куклу 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или медведя, пусть он поиграет роль взрослого. В конце концов ребенок</a:t>
            </a:r>
          </a:p>
          <a:p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                                     согласится одеться и сам тоже.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ятно 2 10"/>
          <p:cNvSpPr/>
          <p:nvPr/>
        </p:nvSpPr>
        <p:spPr>
          <a:xfrm>
            <a:off x="142844" y="285728"/>
            <a:ext cx="4143404" cy="2428892"/>
          </a:xfrm>
          <a:prstGeom prst="irregularSeal2">
            <a:avLst/>
          </a:prstGeom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Протест-бунт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2070" name="Picture 22" descr="http://im8-tub.yandex.net/i?id=313225966-09-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68" y="357166"/>
            <a:ext cx="1785940" cy="17859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72" name="Picture 24" descr="http://im4-tub.yandex.net/i?id=83732967-12-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714884"/>
            <a:ext cx="2330167" cy="174366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7" name="TextBox 16"/>
          <p:cNvSpPr txBox="1"/>
          <p:nvPr/>
        </p:nvSpPr>
        <p:spPr>
          <a:xfrm>
            <a:off x="214282" y="714356"/>
            <a:ext cx="871543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                                                                                 </a:t>
            </a:r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Протест-бунт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                           ребенка – это ответ на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                  давление со стороны родителей,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                  и их желание все решать за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                  малыша («Не кричи!», «Не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       ломай!», «Садись за стол!», «Одень тапочки!»).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Бурная энергия ребенка должна найти выход в виде деятельности. А если ее сдерживать, то она выливается в виде эмоций (гнева, истерик).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Любому человеку (а ребенку подавно) очень тяжело долго находиться в нервном напряжении, и если не наступает разрядка в виде эмоции или какого-либо вида деятельности, то возникает стресс и, как следствие, снижение иммунитета.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Ребенок, деятельность которого постоянно сдерживают родители, считая его поведение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неправильным, будет искать другие пути освобождения от 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накопившегося напряжения. Например, в виде агрессии или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онанизма.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                                  Что делать?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Если малыш заходится в истерике, спокойно переждите ее, и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только потом объясните, как «правильно» себя вести и 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Monotype Corsiva" pitchFamily="66" charset="0"/>
              </a:rPr>
              <a:t>                                               почему. Что-либо объяснять во время истерики бесполезно.</a:t>
            </a:r>
          </a:p>
          <a:p>
            <a:endParaRPr lang="ru-RU" sz="20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ятно 2 2"/>
          <p:cNvSpPr/>
          <p:nvPr/>
        </p:nvSpPr>
        <p:spPr>
          <a:xfrm>
            <a:off x="142844" y="214290"/>
            <a:ext cx="4286280" cy="2786058"/>
          </a:xfrm>
          <a:prstGeom prst="irregularSeal2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Деспотизм</a:t>
            </a:r>
            <a:endParaRPr lang="ru-RU" sz="2400" b="1" i="1" dirty="0">
              <a:solidFill>
                <a:schemeClr val="tx2">
                  <a:lumMod val="50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22532" name="Picture 4" descr="http://im8-tub.yandex.net/i?id=219047739-19-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285728"/>
            <a:ext cx="2000264" cy="13241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22534" name="Picture 6" descr="http://im7-tub.yandex.net/i?id=323432403-03-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357562"/>
            <a:ext cx="2071702" cy="320366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22536" name="Picture 8" descr="http://im7-tub.yandex.net/i?id=67869463-20-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4714884"/>
            <a:ext cx="1562104" cy="19826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4000496" y="1785926"/>
            <a:ext cx="51435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Малыш учится управлять окружающим миром,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Пытается заставить родителей делать то, что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он хочет.</a:t>
            </a:r>
          </a:p>
          <a:p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endParaRPr lang="ru-RU" sz="20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5984" y="2786058"/>
            <a:ext cx="664373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По отношению к младшим сестрам и братьям деспотизм может проявляться как ревность. Например, ребенок может забирать игрушки, одежду, толкать, замахиваться. Необходимо понимать, что стремление к лидерству, желание «завоевать место под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солнцем» - это хорошая черта характера, которая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помогает человеку быть хозяином жизни, а не слабовольной овечкой, ведомой другими людьми.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                                     Что делать?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Уступайте ребенку в «мелочах». Но в том, что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касается здоровья и безопасности самого ребенка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и других людей – будьте непреклонны. Позволяйте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малышу совершать ошибки, ведь сейчас ребенок</a:t>
            </a:r>
          </a:p>
          <a:p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учится исключительно на своем опыте.</a:t>
            </a:r>
          </a:p>
          <a:p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endParaRPr lang="ru-RU" sz="20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endParaRPr lang="ru-RU" sz="2000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1578</Words>
  <PresentationFormat>Экран (4:3)</PresentationFormat>
  <Paragraphs>172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«Маленький тиран»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ужас! В доме появился «маленький тиран» - что делать?</dc:title>
  <dc:creator>User</dc:creator>
  <cp:lastModifiedBy>User</cp:lastModifiedBy>
  <cp:revision>73</cp:revision>
  <dcterms:modified xsi:type="dcterms:W3CDTF">2023-09-11T05:13:07Z</dcterms:modified>
</cp:coreProperties>
</file>