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4" r:id="rId8"/>
    <p:sldId id="262" r:id="rId9"/>
    <p:sldId id="265" r:id="rId10"/>
    <p:sldId id="263" r:id="rId11"/>
    <p:sldId id="26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BEEB4"/>
    <a:srgbClr val="AEF4C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11.09.2023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11.09.2023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11.09.2023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11.09.2023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11.09.2023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openxmlformats.org/officeDocument/2006/relationships/image" Target="../media/image2.jpeg"/><Relationship Id="rId7" Type="http://schemas.openxmlformats.org/officeDocument/2006/relationships/image" Target="../media/image4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www.smayli.ru/smile/detia-648.html" TargetMode="External"/><Relationship Id="rId5" Type="http://schemas.openxmlformats.org/officeDocument/2006/relationships/image" Target="../media/image3.gif"/><Relationship Id="rId10" Type="http://schemas.openxmlformats.org/officeDocument/2006/relationships/image" Target="../media/image6.gif"/><Relationship Id="rId4" Type="http://schemas.openxmlformats.org/officeDocument/2006/relationships/hyperlink" Target="http://www.smayli.ru/smile/detia-737.html" TargetMode="External"/><Relationship Id="rId9" Type="http://schemas.openxmlformats.org/officeDocument/2006/relationships/hyperlink" Target="http://www.smayli.ru/smile/babochkia-39.html" TargetMode="Externa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mayli.ru/smile/detia-774.html" TargetMode="External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hyperlink" Target="http://www.smayli.ru/smile/detia-289.html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gif"/><Relationship Id="rId7" Type="http://schemas.openxmlformats.org/officeDocument/2006/relationships/image" Target="../media/image20.gif"/><Relationship Id="rId2" Type="http://schemas.openxmlformats.org/officeDocument/2006/relationships/hyperlink" Target="http://www.smayli.ru/smile/detia-247.html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smayli.ru/smile/detia-220.html" TargetMode="External"/><Relationship Id="rId5" Type="http://schemas.openxmlformats.org/officeDocument/2006/relationships/image" Target="../media/image19.gif"/><Relationship Id="rId4" Type="http://schemas.openxmlformats.org/officeDocument/2006/relationships/hyperlink" Target="http://www.smayli.ru/smile/detia-71.html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3D4A8"/>
            </a:gs>
            <a:gs pos="25000">
              <a:srgbClr val="21D6E0"/>
            </a:gs>
            <a:gs pos="75000">
              <a:srgbClr val="0087E6"/>
            </a:gs>
            <a:gs pos="100000">
              <a:srgbClr val="005CB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85786" y="642918"/>
            <a:ext cx="7772400" cy="1571637"/>
          </a:xfrm>
        </p:spPr>
        <p:txBody>
          <a:bodyPr>
            <a:normAutofit/>
          </a:bodyPr>
          <a:lstStyle/>
          <a:p>
            <a:r>
              <a:rPr lang="ru-RU" b="1" dirty="0" smtClean="0">
                <a:latin typeface="Monotype Corsiva" pitchFamily="66" charset="0"/>
              </a:rPr>
              <a:t>«Маленький тиран»</a:t>
            </a:r>
            <a:endParaRPr lang="ru-RU" b="1" dirty="0">
              <a:latin typeface="Monotype Corsiva" pitchFamily="66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000240"/>
            <a:ext cx="6400800" cy="2286016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chemeClr val="tx1"/>
                </a:solidFill>
                <a:latin typeface="Monotype Corsiva" pitchFamily="66" charset="0"/>
              </a:rPr>
              <a:t>или</a:t>
            </a:r>
          </a:p>
          <a:p>
            <a:r>
              <a:rPr lang="ru-RU" sz="3600" b="1" dirty="0" smtClean="0">
                <a:solidFill>
                  <a:schemeClr val="tx1"/>
                </a:solidFill>
                <a:latin typeface="Monotype Corsiva" pitchFamily="66" charset="0"/>
              </a:rPr>
              <a:t>как преодолеть кризис трех лет</a:t>
            </a:r>
            <a:r>
              <a:rPr lang="ru-RU" sz="3600" dirty="0" smtClean="0">
                <a:solidFill>
                  <a:schemeClr val="tx1"/>
                </a:solidFill>
              </a:rPr>
              <a:t>?</a:t>
            </a:r>
          </a:p>
          <a:p>
            <a:r>
              <a:rPr lang="ru-RU" b="1" dirty="0" smtClean="0">
                <a:solidFill>
                  <a:schemeClr val="tx1"/>
                </a:solidFill>
                <a:latin typeface="Monotype Corsiva" pitchFamily="66" charset="0"/>
              </a:rPr>
              <a:t>(информация для родителей).</a:t>
            </a:r>
          </a:p>
          <a:p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8196" name="Picture 4" descr="http://im4-tub.yandex.net/i?id=367512700-00-2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4429132"/>
            <a:ext cx="2404457" cy="1971654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8200" name="Picture 8" descr="http://im7-tub.yandex.net/i?id=33079270-16-2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3108" y="5286388"/>
            <a:ext cx="1813874" cy="1357322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3" name="TextBox 12"/>
          <p:cNvSpPr txBox="1"/>
          <p:nvPr/>
        </p:nvSpPr>
        <p:spPr>
          <a:xfrm>
            <a:off x="5357818" y="5000636"/>
            <a:ext cx="217399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latin typeface="Monotype Corsiva" pitchFamily="66" charset="0"/>
              </a:rPr>
              <a:t>Подготовила:</a:t>
            </a:r>
          </a:p>
          <a:p>
            <a:r>
              <a:rPr lang="ru-RU" sz="2400" b="1" dirty="0" smtClean="0">
                <a:latin typeface="Monotype Corsiva" pitchFamily="66" charset="0"/>
              </a:rPr>
              <a:t>Педагог-психолог</a:t>
            </a:r>
            <a:endParaRPr lang="en-US" sz="2400" b="1" dirty="0" smtClean="0">
              <a:latin typeface="Monotype Corsiva" pitchFamily="66" charset="0"/>
            </a:endParaRPr>
          </a:p>
          <a:p>
            <a:r>
              <a:rPr lang="ru-RU" sz="2400" b="1" smtClean="0">
                <a:latin typeface="Monotype Corsiva" pitchFamily="66" charset="0"/>
              </a:rPr>
              <a:t>Соловей Елена </a:t>
            </a:r>
            <a:endParaRPr lang="ru-RU" sz="2400" b="1" dirty="0" smtClean="0">
              <a:latin typeface="Monotype Corsiva" pitchFamily="66" charset="0"/>
            </a:endParaRPr>
          </a:p>
        </p:txBody>
      </p:sp>
      <p:pic>
        <p:nvPicPr>
          <p:cNvPr id="8208" name="Picture 16" descr="Анимашки Дети">
            <a:hlinkClick r:id="rId4"/>
          </p:cNvPr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57158" y="214290"/>
            <a:ext cx="1366842" cy="1564676"/>
          </a:xfrm>
          <a:prstGeom prst="rect">
            <a:avLst/>
          </a:prstGeom>
          <a:noFill/>
        </p:spPr>
      </p:pic>
      <p:pic>
        <p:nvPicPr>
          <p:cNvPr id="8210" name="Picture 18" descr="Анимашки Дети">
            <a:hlinkClick r:id="rId6"/>
          </p:cNvPr>
          <p:cNvPicPr>
            <a:picLocks noChangeAspect="1" noChangeArrowheads="1" noCrop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953237" y="357166"/>
            <a:ext cx="2190763" cy="1643074"/>
          </a:xfrm>
          <a:prstGeom prst="rect">
            <a:avLst/>
          </a:prstGeom>
          <a:noFill/>
        </p:spPr>
      </p:pic>
      <p:pic>
        <p:nvPicPr>
          <p:cNvPr id="8212" name="Picture 20" descr="http://im3-tub.yandex.net/i?id=179577270-04-24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643306" y="4086228"/>
            <a:ext cx="1928826" cy="1414474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8214" name="Picture 22" descr="Анимашки Бабочки">
            <a:hlinkClick r:id="rId9"/>
          </p:cNvPr>
          <p:cNvPicPr>
            <a:picLocks noChangeAspect="1" noChangeArrowheads="1" noCrop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7048496" y="3429000"/>
            <a:ext cx="2095504" cy="209550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BEAC7"/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071802" y="214290"/>
            <a:ext cx="25717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chemeClr val="bg2">
                    <a:lumMod val="10000"/>
                  </a:schemeClr>
                </a:solidFill>
                <a:latin typeface="Monotype Corsiva" pitchFamily="66" charset="0"/>
              </a:rPr>
              <a:t>В заключении:</a:t>
            </a:r>
            <a:endParaRPr lang="ru-RU" sz="3200" b="1" dirty="0">
              <a:solidFill>
                <a:schemeClr val="bg2">
                  <a:lumMod val="10000"/>
                </a:schemeClr>
              </a:solidFill>
              <a:latin typeface="Monotype Corsiva" pitchFamily="66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71472" y="928671"/>
            <a:ext cx="8572528" cy="62170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AutoNum type="arabicPeriod"/>
            </a:pPr>
            <a:r>
              <a:rPr lang="ru-RU" sz="2000" b="1" dirty="0" smtClean="0">
                <a:latin typeface="Monotype Corsiva" pitchFamily="66" charset="0"/>
              </a:rPr>
              <a:t>Кризис может начаться уже с 2,5 лет, а закончиться в 3,5-4 года</a:t>
            </a:r>
            <a:r>
              <a:rPr lang="ru-RU" dirty="0" smtClean="0"/>
              <a:t>.</a:t>
            </a:r>
          </a:p>
          <a:p>
            <a:pPr marL="457200" indent="-457200">
              <a:buAutoNum type="arabicPeriod"/>
            </a:pPr>
            <a:endParaRPr lang="ru-RU" dirty="0" smtClean="0"/>
          </a:p>
          <a:p>
            <a:pPr marL="342900" indent="-342900">
              <a:buAutoNum type="arabicPeriod"/>
            </a:pPr>
            <a:r>
              <a:rPr lang="ru-RU" dirty="0" smtClean="0"/>
              <a:t> </a:t>
            </a:r>
            <a:r>
              <a:rPr lang="ru-RU" sz="2000" b="1" dirty="0" smtClean="0">
                <a:solidFill>
                  <a:schemeClr val="bg2">
                    <a:lumMod val="10000"/>
                  </a:schemeClr>
                </a:solidFill>
                <a:latin typeface="Monotype Corsiva" pitchFamily="66" charset="0"/>
              </a:rPr>
              <a:t>Постарайтесь выработать правильную линию своего поведения, станьте более гибкими, расширьте права и обязанности ребенка.</a:t>
            </a:r>
          </a:p>
          <a:p>
            <a:pPr marL="342900" indent="-342900">
              <a:buAutoNum type="arabicPeriod"/>
            </a:pPr>
            <a:endParaRPr lang="ru-RU" sz="2000" b="1" dirty="0" smtClean="0">
              <a:solidFill>
                <a:schemeClr val="bg2">
                  <a:lumMod val="10000"/>
                </a:schemeClr>
              </a:solidFill>
              <a:latin typeface="Monotype Corsiva" pitchFamily="66" charset="0"/>
            </a:endParaRPr>
          </a:p>
          <a:p>
            <a:pPr marL="342900" indent="-342900">
              <a:buAutoNum type="arabicPeriod"/>
            </a:pPr>
            <a:r>
              <a:rPr lang="ru-RU" sz="2000" b="1" dirty="0" smtClean="0">
                <a:solidFill>
                  <a:schemeClr val="bg2">
                    <a:lumMod val="10000"/>
                  </a:schemeClr>
                </a:solidFill>
                <a:latin typeface="Monotype Corsiva" pitchFamily="66" charset="0"/>
              </a:rPr>
              <a:t> Позвольте малышу быть самостоятельным. Не вмешивайтесь (по возможности) в дела ребенка, если он не просит. Дочь, пыхтя, натягивает кофточку, так хочется ей помочь, но малышка не оценит Вашего стремления, скорее всего, она будет громко сопротивляться.</a:t>
            </a:r>
          </a:p>
          <a:p>
            <a:pPr marL="342900" indent="-342900">
              <a:buAutoNum type="arabicPeriod"/>
            </a:pPr>
            <a:endParaRPr lang="ru-RU" sz="2000" b="1" dirty="0" smtClean="0">
              <a:solidFill>
                <a:schemeClr val="bg2">
                  <a:lumMod val="10000"/>
                </a:schemeClr>
              </a:solidFill>
              <a:latin typeface="Monotype Corsiva" pitchFamily="66" charset="0"/>
            </a:endParaRPr>
          </a:p>
          <a:p>
            <a:pPr marL="342900" indent="-342900">
              <a:buAutoNum type="arabicPeriod"/>
            </a:pPr>
            <a:r>
              <a:rPr lang="ru-RU" sz="2000" b="1" dirty="0" smtClean="0">
                <a:solidFill>
                  <a:schemeClr val="bg2">
                    <a:lumMod val="10000"/>
                  </a:schemeClr>
                </a:solidFill>
                <a:latin typeface="Monotype Corsiva" pitchFamily="66" charset="0"/>
              </a:rPr>
              <a:t> Помните, что ребенок как бы испытывает Ваш характер, проверяя по несколько раз в день, действительно ли то, что было запрещено утром, запретят и вечером. Проявите твердость. Установите четкие запреты (нельзя убегать на улице от мамы, трогать горячую плиту и т.д.) Запретов не должно быть слишком много. Этой линии поведения должны придерживаться все члены семьи (или хотя бы папа с мамой).</a:t>
            </a:r>
          </a:p>
          <a:p>
            <a:pPr marL="342900" indent="-342900">
              <a:buAutoNum type="arabicPeriod"/>
            </a:pPr>
            <a:endParaRPr lang="ru-RU" sz="2000" b="1" dirty="0" smtClean="0">
              <a:solidFill>
                <a:schemeClr val="bg2">
                  <a:lumMod val="10000"/>
                </a:schemeClr>
              </a:solidFill>
              <a:latin typeface="Monotype Corsiva" pitchFamily="66" charset="0"/>
            </a:endParaRPr>
          </a:p>
          <a:p>
            <a:pPr marL="342900" indent="-342900">
              <a:buAutoNum type="arabicPeriod"/>
            </a:pPr>
            <a:r>
              <a:rPr lang="ru-RU" sz="2000" b="1" dirty="0" smtClean="0">
                <a:solidFill>
                  <a:schemeClr val="bg2">
                    <a:lumMod val="10000"/>
                  </a:schemeClr>
                </a:solidFill>
                <a:latin typeface="Monotype Corsiva" pitchFamily="66" charset="0"/>
              </a:rPr>
              <a:t> Помните, что ребенок многие слова и поступки повторяет за Вами, поэтому следите за собой .</a:t>
            </a:r>
          </a:p>
          <a:p>
            <a:pPr marL="342900" indent="-342900"/>
            <a:endParaRPr lang="ru-RU" sz="2000" b="1" dirty="0" smtClean="0">
              <a:solidFill>
                <a:schemeClr val="bg2">
                  <a:lumMod val="10000"/>
                </a:schemeClr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BEAC7"/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42910" y="500042"/>
            <a:ext cx="8358246" cy="6555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chemeClr val="bg2">
                    <a:lumMod val="10000"/>
                  </a:schemeClr>
                </a:solidFill>
                <a:latin typeface="Monotype Corsiva" pitchFamily="66" charset="0"/>
              </a:rPr>
              <a:t>6. При вспышках упрямства, гнева попробуйте отвлечь малыша на что-нибудь нейтральное.</a:t>
            </a:r>
          </a:p>
          <a:p>
            <a:endParaRPr lang="ru-RU" sz="2000" b="1" dirty="0" smtClean="0">
              <a:solidFill>
                <a:schemeClr val="bg2">
                  <a:lumMod val="10000"/>
                </a:schemeClr>
              </a:solidFill>
              <a:latin typeface="Monotype Corsiva" pitchFamily="66" charset="0"/>
            </a:endParaRPr>
          </a:p>
          <a:p>
            <a:r>
              <a:rPr lang="ru-RU" sz="2000" b="1" dirty="0" smtClean="0">
                <a:solidFill>
                  <a:schemeClr val="bg2">
                    <a:lumMod val="10000"/>
                  </a:schemeClr>
                </a:solidFill>
                <a:latin typeface="Monotype Corsiva" pitchFamily="66" charset="0"/>
              </a:rPr>
              <a:t>7. Когда ребенок злится, у него истерика, то бесполезно объяснять, что так делать нехорошо, отложите это до тех пор, когда малыш успокоится. Пока же можно взять его за руку и увести в спокойное безлюдное место.</a:t>
            </a:r>
          </a:p>
          <a:p>
            <a:endParaRPr lang="ru-RU" sz="2000" b="1" dirty="0" smtClean="0">
              <a:solidFill>
                <a:schemeClr val="bg2">
                  <a:lumMod val="10000"/>
                </a:schemeClr>
              </a:solidFill>
              <a:latin typeface="Monotype Corsiva" pitchFamily="66" charset="0"/>
            </a:endParaRPr>
          </a:p>
          <a:p>
            <a:r>
              <a:rPr lang="ru-RU" sz="2000" b="1" dirty="0" smtClean="0">
                <a:solidFill>
                  <a:schemeClr val="bg2">
                    <a:lumMod val="10000"/>
                  </a:schemeClr>
                </a:solidFill>
                <a:latin typeface="Monotype Corsiva" pitchFamily="66" charset="0"/>
              </a:rPr>
              <a:t>8. Используйте игру для сглаживания кризисных вспышек. Например, если ребенок отказывается есть, не настаивайте, посадите мишку за стол и пусть малыш его кормит, но мишка хочет есть по очереди – ложка ему, ложка Коле. Обыграть можно многое: поездку в машине, умывание, одевание,…</a:t>
            </a:r>
          </a:p>
          <a:p>
            <a:endParaRPr lang="ru-RU" sz="2000" b="1" dirty="0" smtClean="0">
              <a:solidFill>
                <a:schemeClr val="bg2">
                  <a:lumMod val="10000"/>
                </a:schemeClr>
              </a:solidFill>
              <a:latin typeface="Monotype Corsiva" pitchFamily="66" charset="0"/>
            </a:endParaRPr>
          </a:p>
          <a:p>
            <a:r>
              <a:rPr lang="ru-RU" sz="2000" b="1" dirty="0" smtClean="0">
                <a:solidFill>
                  <a:schemeClr val="bg2">
                    <a:lumMod val="10000"/>
                  </a:schemeClr>
                </a:solidFill>
                <a:latin typeface="Monotype Corsiva" pitchFamily="66" charset="0"/>
              </a:rPr>
              <a:t>9. Для благополучного развития ребенка желательно подчеркивать, какой он уже большой, не «сюсюкаться», не стараться все сделать за малыша. Разговаривайте с ним, как с равным, как  с человеком, мнение которого Вам интересно.</a:t>
            </a:r>
          </a:p>
          <a:p>
            <a:endParaRPr lang="ru-RU" sz="2000" b="1" dirty="0" smtClean="0">
              <a:solidFill>
                <a:schemeClr val="bg2">
                  <a:lumMod val="10000"/>
                </a:schemeClr>
              </a:solidFill>
              <a:latin typeface="Monotype Corsiva" pitchFamily="66" charset="0"/>
            </a:endParaRPr>
          </a:p>
          <a:p>
            <a:r>
              <a:rPr lang="ru-RU" sz="2000" b="1" dirty="0" smtClean="0">
                <a:solidFill>
                  <a:schemeClr val="bg2">
                    <a:lumMod val="10000"/>
                  </a:schemeClr>
                </a:solidFill>
                <a:latin typeface="Monotype Corsiva" pitchFamily="66" charset="0"/>
              </a:rPr>
              <a:t>10. Любите ребенка и показывайте ему, что он Вам дорог даже заплаканный, упрямый, капризный.</a:t>
            </a:r>
          </a:p>
          <a:p>
            <a:r>
              <a:rPr lang="ru-RU" sz="2000" b="1" dirty="0" smtClean="0">
                <a:solidFill>
                  <a:schemeClr val="bg2">
                    <a:lumMod val="10000"/>
                  </a:schemeClr>
                </a:solidFill>
                <a:latin typeface="Monotype Corsiva" pitchFamily="66" charset="0"/>
              </a:rPr>
              <a:t>                            </a:t>
            </a:r>
          </a:p>
          <a:p>
            <a:r>
              <a:rPr lang="ru-RU" sz="2000" b="1" dirty="0" smtClean="0">
                <a:solidFill>
                  <a:schemeClr val="bg2">
                    <a:lumMod val="10000"/>
                  </a:schemeClr>
                </a:solidFill>
                <a:latin typeface="Monotype Corsiva" pitchFamily="66" charset="0"/>
              </a:rPr>
              <a:t>                                                     Желаю Вам удачи !</a:t>
            </a:r>
          </a:p>
          <a:p>
            <a:endParaRPr lang="ru-RU" sz="2000" b="1" dirty="0">
              <a:solidFill>
                <a:schemeClr val="bg2">
                  <a:lumMod val="10000"/>
                </a:schemeClr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DDEBCF"/>
            </a:gs>
            <a:gs pos="50000">
              <a:srgbClr val="9CB86E"/>
            </a:gs>
            <a:gs pos="100000">
              <a:srgbClr val="156B13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71736" y="0"/>
            <a:ext cx="31902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latin typeface="Monotype Corsiva" pitchFamily="66" charset="0"/>
              </a:rPr>
              <a:t>Кризис трех лет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4" name="Выноска-облако 3"/>
          <p:cNvSpPr/>
          <p:nvPr/>
        </p:nvSpPr>
        <p:spPr>
          <a:xfrm>
            <a:off x="5929322" y="0"/>
            <a:ext cx="3214678" cy="2428868"/>
          </a:xfrm>
          <a:prstGeom prst="cloudCallout">
            <a:avLst/>
          </a:prstGeom>
          <a:solidFill>
            <a:schemeClr val="accent6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chemeClr val="tx1"/>
                </a:solidFill>
              </a:rPr>
              <a:t>Малыш 2,2-3лет:</a:t>
            </a:r>
          </a:p>
          <a:p>
            <a:pPr algn="ctr">
              <a:buFontTx/>
              <a:buChar char="-"/>
            </a:pPr>
            <a:r>
              <a:rPr lang="ru-RU" sz="1200" dirty="0" smtClean="0">
                <a:solidFill>
                  <a:schemeClr val="tx1"/>
                </a:solidFill>
              </a:rPr>
              <a:t>Мама, дай машинку! Мама дает со словами:</a:t>
            </a:r>
          </a:p>
          <a:p>
            <a:pPr algn="ctr">
              <a:buFontTx/>
              <a:buChar char="-"/>
            </a:pPr>
            <a:r>
              <a:rPr lang="ru-RU" sz="1200" dirty="0" smtClean="0">
                <a:solidFill>
                  <a:schemeClr val="tx1"/>
                </a:solidFill>
              </a:rPr>
              <a:t>- Возьми, сынок.</a:t>
            </a:r>
          </a:p>
          <a:p>
            <a:pPr algn="ctr"/>
            <a:r>
              <a:rPr lang="ru-RU" sz="1200" dirty="0" smtClean="0">
                <a:solidFill>
                  <a:schemeClr val="tx1"/>
                </a:solidFill>
              </a:rPr>
              <a:t>Малыш раздраженно:</a:t>
            </a:r>
          </a:p>
          <a:p>
            <a:pPr algn="ctr">
              <a:buFontTx/>
              <a:buChar char="-"/>
            </a:pPr>
            <a:r>
              <a:rPr lang="ru-RU" sz="1200" dirty="0" smtClean="0">
                <a:solidFill>
                  <a:schemeClr val="tx1"/>
                </a:solidFill>
              </a:rPr>
              <a:t>- Не хочу машинку!</a:t>
            </a:r>
          </a:p>
          <a:p>
            <a:pPr algn="ctr"/>
            <a:r>
              <a:rPr lang="ru-RU" sz="1200" dirty="0" smtClean="0">
                <a:solidFill>
                  <a:schemeClr val="tx1"/>
                </a:solidFill>
              </a:rPr>
              <a:t>Мама забирает игрушку.</a:t>
            </a:r>
          </a:p>
          <a:p>
            <a:pPr algn="ctr"/>
            <a:r>
              <a:rPr lang="ru-RU" sz="1200" dirty="0" smtClean="0">
                <a:solidFill>
                  <a:schemeClr val="tx1"/>
                </a:solidFill>
              </a:rPr>
              <a:t>Малыш гневно:</a:t>
            </a:r>
          </a:p>
          <a:p>
            <a:pPr algn="ctr"/>
            <a:r>
              <a:rPr lang="ru-RU" sz="1200" dirty="0" smtClean="0">
                <a:solidFill>
                  <a:schemeClr val="tx1"/>
                </a:solidFill>
              </a:rPr>
              <a:t>- Дай машинку!!! А-а-а!!!</a:t>
            </a:r>
            <a:endParaRPr lang="ru-RU" sz="1200" dirty="0"/>
          </a:p>
        </p:txBody>
      </p:sp>
      <p:pic>
        <p:nvPicPr>
          <p:cNvPr id="7172" name="Picture 4" descr="http://im5-tub.yandex.net/i?id=100397953-15-2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86446" y="2643182"/>
            <a:ext cx="1047750" cy="142875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7" name="TextBox 6"/>
          <p:cNvSpPr txBox="1"/>
          <p:nvPr/>
        </p:nvSpPr>
        <p:spPr>
          <a:xfrm>
            <a:off x="500034" y="785794"/>
            <a:ext cx="8643966" cy="59400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Monotype Corsiva" pitchFamily="66" charset="0"/>
              </a:rPr>
              <a:t> Первые три года ребенок физически и психически</a:t>
            </a:r>
          </a:p>
          <a:p>
            <a:r>
              <a:rPr lang="ru-RU" sz="2000" b="1" dirty="0" smtClean="0">
                <a:latin typeface="Monotype Corsiva" pitchFamily="66" charset="0"/>
              </a:rPr>
              <a:t>зависим от матери, он не отпускает ее ни на шаг,</a:t>
            </a:r>
          </a:p>
          <a:p>
            <a:r>
              <a:rPr lang="ru-RU" sz="2000" b="1" dirty="0" smtClean="0">
                <a:latin typeface="Monotype Corsiva" pitchFamily="66" charset="0"/>
              </a:rPr>
              <a:t>тяжело переживает разлуку. В этот период малыш</a:t>
            </a:r>
          </a:p>
          <a:p>
            <a:r>
              <a:rPr lang="ru-RU" sz="2000" b="1" dirty="0" smtClean="0">
                <a:latin typeface="Monotype Corsiva" pitchFamily="66" charset="0"/>
              </a:rPr>
              <a:t>впитывает в себя, как губка, огромное  количество</a:t>
            </a:r>
          </a:p>
          <a:p>
            <a:r>
              <a:rPr lang="ru-RU" sz="2000" b="1" dirty="0" smtClean="0">
                <a:latin typeface="Monotype Corsiva" pitchFamily="66" charset="0"/>
              </a:rPr>
              <a:t>информации. </a:t>
            </a:r>
          </a:p>
          <a:p>
            <a:endParaRPr lang="ru-RU" sz="2000" b="1" dirty="0" smtClean="0">
              <a:latin typeface="Monotype Corsiva" pitchFamily="66" charset="0"/>
            </a:endParaRPr>
          </a:p>
          <a:p>
            <a:r>
              <a:rPr lang="ru-RU" sz="2000" b="1" dirty="0" smtClean="0">
                <a:latin typeface="Monotype Corsiva" pitchFamily="66" charset="0"/>
              </a:rPr>
              <a:t>Приходит время, малыш становится более развит </a:t>
            </a:r>
          </a:p>
          <a:p>
            <a:r>
              <a:rPr lang="ru-RU" sz="2000" b="1" dirty="0" smtClean="0">
                <a:latin typeface="Monotype Corsiva" pitchFamily="66" charset="0"/>
              </a:rPr>
              <a:t>физически (он ловко и уверенно управляет своим  </a:t>
            </a:r>
          </a:p>
          <a:p>
            <a:r>
              <a:rPr lang="ru-RU" sz="2000" b="1" dirty="0" smtClean="0">
                <a:latin typeface="Monotype Corsiva" pitchFamily="66" charset="0"/>
              </a:rPr>
              <a:t>телом) и психически (его мозг достиг определенной</a:t>
            </a:r>
          </a:p>
          <a:p>
            <a:r>
              <a:rPr lang="ru-RU" sz="2000" b="1" dirty="0" smtClean="0">
                <a:latin typeface="Monotype Corsiva" pitchFamily="66" charset="0"/>
              </a:rPr>
              <a:t>стадии развития).</a:t>
            </a:r>
          </a:p>
          <a:p>
            <a:endParaRPr lang="ru-RU" sz="2000" b="1" dirty="0" smtClean="0">
              <a:latin typeface="Monotype Corsiva" pitchFamily="66" charset="0"/>
            </a:endParaRPr>
          </a:p>
          <a:p>
            <a:r>
              <a:rPr lang="ru-RU" sz="2000" b="1" dirty="0" smtClean="0">
                <a:latin typeface="Monotype Corsiva" pitchFamily="66" charset="0"/>
              </a:rPr>
              <a:t>Ребенок, исследуя пространство, видит результаты своей деятельности, приходит в восторг от осознания</a:t>
            </a:r>
          </a:p>
          <a:p>
            <a:r>
              <a:rPr lang="ru-RU" sz="2000" b="1" dirty="0" smtClean="0">
                <a:latin typeface="Monotype Corsiva" pitchFamily="66" charset="0"/>
              </a:rPr>
              <a:t>того, что может влиять на окружающий мир (если пнуть мячик, то он покатиться; если долго ныть, то дадут то, что попросишь).</a:t>
            </a:r>
          </a:p>
          <a:p>
            <a:r>
              <a:rPr lang="ru-RU" sz="2000" b="1" dirty="0" smtClean="0">
                <a:latin typeface="Monotype Corsiva" pitchFamily="66" charset="0"/>
              </a:rPr>
              <a:t>Малыш исследует свойства не только неодушевленных предметов, но и поведение людей, его окружающих. Он подражает взрослым, использует их лексику, «примеряет» на себя разные роли, начинает играть в ролевые игры. Проявляет интерес к сверстникам,</a:t>
            </a:r>
          </a:p>
          <a:p>
            <a:r>
              <a:rPr lang="ru-RU" sz="2000" b="1" dirty="0" smtClean="0">
                <a:latin typeface="Monotype Corsiva" pitchFamily="66" charset="0"/>
              </a:rPr>
              <a:t>начинает взаимодействовать с детьми, играет в совместные игры с ними.</a:t>
            </a:r>
            <a:endParaRPr lang="ru-RU" sz="2000" b="1" dirty="0">
              <a:latin typeface="Monotype Corsiva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00034" y="142852"/>
            <a:ext cx="8643966" cy="6555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7030A0"/>
                </a:solidFill>
                <a:latin typeface="Monotype Corsiva" pitchFamily="66" charset="0"/>
              </a:rPr>
              <a:t>Его уверенность в себе достигает вселенского масштаба: «Ура! Я САМ это умею! Я САМ это могу! Я БОЛЬШОЙ, как мама и папа!» Ребенок начинает осознавать себя отдельной независимой личностью. Не ведая опасности,</a:t>
            </a:r>
          </a:p>
          <a:p>
            <a:r>
              <a:rPr lang="ru-RU" sz="2000" b="1" dirty="0" smtClean="0">
                <a:solidFill>
                  <a:srgbClr val="7030A0"/>
                </a:solidFill>
                <a:latin typeface="Monotype Corsiva" pitchFamily="66" charset="0"/>
              </a:rPr>
              <a:t>и не понимая, почему его постоянно одергивают, что-то</a:t>
            </a:r>
          </a:p>
          <a:p>
            <a:r>
              <a:rPr lang="ru-RU" sz="2000" b="1" dirty="0" smtClean="0">
                <a:solidFill>
                  <a:srgbClr val="7030A0"/>
                </a:solidFill>
                <a:latin typeface="Monotype Corsiva" pitchFamily="66" charset="0"/>
              </a:rPr>
              <a:t>запрещают, воспитывают, все решают за него.</a:t>
            </a:r>
          </a:p>
          <a:p>
            <a:endParaRPr lang="ru-RU" sz="2000" b="1" dirty="0" smtClean="0">
              <a:latin typeface="Monotype Corsiva" pitchFamily="66" charset="0"/>
            </a:endParaRPr>
          </a:p>
          <a:p>
            <a:r>
              <a:rPr lang="ru-RU" sz="2000" b="1" dirty="0" smtClean="0">
                <a:solidFill>
                  <a:srgbClr val="C00000"/>
                </a:solidFill>
                <a:latin typeface="Monotype Corsiva" pitchFamily="66" charset="0"/>
              </a:rPr>
              <a:t>Любой кризис  - это внутреннее противоречие между</a:t>
            </a:r>
          </a:p>
          <a:p>
            <a:r>
              <a:rPr lang="ru-RU" sz="2000" b="1" dirty="0" smtClean="0">
                <a:solidFill>
                  <a:srgbClr val="C00000"/>
                </a:solidFill>
                <a:latin typeface="Monotype Corsiva" pitchFamily="66" charset="0"/>
              </a:rPr>
              <a:t>                              «хочу» и «могу».</a:t>
            </a:r>
          </a:p>
          <a:p>
            <a:endParaRPr lang="ru-RU" sz="2000" b="1" dirty="0" smtClean="0">
              <a:solidFill>
                <a:srgbClr val="7030A0"/>
              </a:solidFill>
              <a:latin typeface="Monotype Corsiva" pitchFamily="66" charset="0"/>
            </a:endParaRPr>
          </a:p>
          <a:p>
            <a:r>
              <a:rPr lang="ru-RU" sz="2000" b="1" dirty="0" smtClean="0">
                <a:solidFill>
                  <a:srgbClr val="7030A0"/>
                </a:solidFill>
                <a:latin typeface="Monotype Corsiva" pitchFamily="66" charset="0"/>
              </a:rPr>
              <a:t>То есть, с одной стороны, многие желания ребенка не</a:t>
            </a:r>
          </a:p>
          <a:p>
            <a:r>
              <a:rPr lang="ru-RU" sz="2000" b="1" dirty="0" smtClean="0">
                <a:solidFill>
                  <a:srgbClr val="7030A0"/>
                </a:solidFill>
                <a:latin typeface="Monotype Corsiva" pitchFamily="66" charset="0"/>
              </a:rPr>
              <a:t>соответствуют  его реальным возможностям (внутренний конфликт), а с другой</a:t>
            </a:r>
          </a:p>
          <a:p>
            <a:r>
              <a:rPr lang="ru-RU" sz="2000" b="1" dirty="0" smtClean="0">
                <a:solidFill>
                  <a:srgbClr val="7030A0"/>
                </a:solidFill>
                <a:latin typeface="Monotype Corsiva" pitchFamily="66" charset="0"/>
              </a:rPr>
              <a:t>стороны, он сталкивается с постоянной опекой взрослых (внешний конфликт).</a:t>
            </a:r>
          </a:p>
          <a:p>
            <a:endParaRPr lang="ru-RU" sz="2000" b="1" dirty="0" smtClean="0">
              <a:solidFill>
                <a:srgbClr val="7030A0"/>
              </a:solidFill>
              <a:latin typeface="Monotype Corsiva" pitchFamily="66" charset="0"/>
            </a:endParaRPr>
          </a:p>
          <a:p>
            <a:r>
              <a:rPr lang="ru-RU" sz="2000" b="1" dirty="0" smtClean="0">
                <a:solidFill>
                  <a:srgbClr val="7030A0"/>
                </a:solidFill>
                <a:latin typeface="Monotype Corsiva" pitchFamily="66" charset="0"/>
              </a:rPr>
              <a:t>И что делать в такой ситуации? Сопротивляться или смириться. Другого выхода нет. Вот малыш и сопротивляется , как может!</a:t>
            </a:r>
          </a:p>
          <a:p>
            <a:endParaRPr lang="ru-RU" sz="2000" b="1" dirty="0" smtClean="0">
              <a:solidFill>
                <a:srgbClr val="7030A0"/>
              </a:solidFill>
              <a:latin typeface="Monotype Corsiva" pitchFamily="66" charset="0"/>
            </a:endParaRPr>
          </a:p>
          <a:p>
            <a:r>
              <a:rPr lang="ru-RU" sz="2000" b="1" dirty="0" smtClean="0">
                <a:solidFill>
                  <a:srgbClr val="C00000"/>
                </a:solidFill>
                <a:latin typeface="Monotype Corsiva" pitchFamily="66" charset="0"/>
              </a:rPr>
              <a:t>                           Малыш стремиться сам  принимать решения!</a:t>
            </a:r>
          </a:p>
          <a:p>
            <a:endParaRPr lang="ru-RU" sz="2000" b="1" dirty="0" smtClean="0">
              <a:solidFill>
                <a:srgbClr val="7030A0"/>
              </a:solidFill>
              <a:latin typeface="Monotype Corsiva" pitchFamily="66" charset="0"/>
            </a:endParaRPr>
          </a:p>
          <a:p>
            <a:r>
              <a:rPr lang="ru-RU" sz="2000" b="1" dirty="0" smtClean="0">
                <a:solidFill>
                  <a:srgbClr val="7030A0"/>
                </a:solidFill>
                <a:latin typeface="Monotype Corsiva" pitchFamily="66" charset="0"/>
              </a:rPr>
              <a:t>Он стремится не только что-то </a:t>
            </a:r>
            <a:r>
              <a:rPr lang="ru-RU" sz="2000" b="1" dirty="0" smtClean="0">
                <a:solidFill>
                  <a:srgbClr val="C00000"/>
                </a:solidFill>
                <a:latin typeface="Monotype Corsiva" pitchFamily="66" charset="0"/>
              </a:rPr>
              <a:t>делать</a:t>
            </a:r>
            <a:r>
              <a:rPr lang="ru-RU" sz="2000" b="1" dirty="0" smtClean="0">
                <a:solidFill>
                  <a:srgbClr val="7030A0"/>
                </a:solidFill>
                <a:latin typeface="Monotype Corsiva" pitchFamily="66" charset="0"/>
              </a:rPr>
              <a:t> самостоятельно, но и самостоятельно </a:t>
            </a:r>
            <a:r>
              <a:rPr lang="ru-RU" sz="2000" b="1" dirty="0" smtClean="0">
                <a:solidFill>
                  <a:srgbClr val="C00000"/>
                </a:solidFill>
                <a:latin typeface="Monotype Corsiva" pitchFamily="66" charset="0"/>
              </a:rPr>
              <a:t>решать</a:t>
            </a:r>
            <a:r>
              <a:rPr lang="ru-RU" sz="2000" b="1" dirty="0" smtClean="0">
                <a:solidFill>
                  <a:srgbClr val="7030A0"/>
                </a:solidFill>
                <a:latin typeface="Monotype Corsiva" pitchFamily="66" charset="0"/>
              </a:rPr>
              <a:t>, делать это или нет.</a:t>
            </a:r>
          </a:p>
          <a:p>
            <a:endParaRPr lang="ru-RU" sz="2000" b="1" dirty="0" smtClean="0">
              <a:latin typeface="Monotype Corsiva" pitchFamily="66" charset="0"/>
            </a:endParaRPr>
          </a:p>
        </p:txBody>
      </p:sp>
      <p:pic>
        <p:nvPicPr>
          <p:cNvPr id="6146" name="Picture 2" descr="http://im4-tub.yandex.net/i?id=349811966-08-2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388" y="1142984"/>
            <a:ext cx="2286006" cy="164592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148" name="Picture 4" descr="Анимашки Дети">
            <a:hlinkClick r:id="rId3"/>
          </p:cNvPr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143768" y="4714884"/>
            <a:ext cx="781050" cy="85725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BEAC7"/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786050" y="142852"/>
            <a:ext cx="42862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chemeClr val="accent6">
                    <a:lumMod val="50000"/>
                  </a:schemeClr>
                </a:solidFill>
                <a:latin typeface="Monotype Corsiva" pitchFamily="66" charset="0"/>
              </a:rPr>
              <a:t>Признаки «кризиса 3 лет»</a:t>
            </a:r>
            <a:endParaRPr lang="ru-RU" sz="3200" b="1" dirty="0">
              <a:solidFill>
                <a:schemeClr val="accent6">
                  <a:lumMod val="50000"/>
                </a:schemeClr>
              </a:solidFill>
              <a:latin typeface="Monotype Corsiva" pitchFamily="66" charset="0"/>
            </a:endParaRPr>
          </a:p>
        </p:txBody>
      </p:sp>
      <p:pic>
        <p:nvPicPr>
          <p:cNvPr id="7" name="Picture 2" descr="http://im2-tub.yandex.net/i?id=317547146-13-2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072330" y="285728"/>
            <a:ext cx="1817840" cy="135732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8" name="Пятно 2 7"/>
          <p:cNvSpPr/>
          <p:nvPr/>
        </p:nvSpPr>
        <p:spPr>
          <a:xfrm>
            <a:off x="0" y="500042"/>
            <a:ext cx="3571868" cy="3000396"/>
          </a:xfrm>
          <a:prstGeom prst="irregularSeal2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75000"/>
              </a:schemeClr>
            </a:solidFill>
          </a:ln>
          <a:scene3d>
            <a:camera prst="perspectiveAbove"/>
            <a:lightRig rig="threePt" dir="t"/>
          </a:scene3d>
          <a:sp3d>
            <a:bevelT w="152400" h="50800" prst="softRound"/>
          </a:sp3d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accent2">
                    <a:lumMod val="50000"/>
                  </a:schemeClr>
                </a:solidFill>
                <a:latin typeface="Monotype Corsiva" pitchFamily="66" charset="0"/>
              </a:rPr>
              <a:t>Своеволие</a:t>
            </a:r>
            <a:endParaRPr lang="ru-RU" sz="2800" b="1" dirty="0">
              <a:solidFill>
                <a:schemeClr val="accent2">
                  <a:lumMod val="50000"/>
                </a:schemeClr>
              </a:solidFill>
              <a:latin typeface="Monotype Corsiva" pitchFamily="66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786182" y="857232"/>
            <a:ext cx="4286280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accent3">
                    <a:lumMod val="50000"/>
                  </a:schemeClr>
                </a:solidFill>
                <a:latin typeface="Monotype Corsiva" pitchFamily="66" charset="0"/>
              </a:rPr>
              <a:t>Ребенок все хочет    </a:t>
            </a:r>
          </a:p>
          <a:p>
            <a:r>
              <a:rPr lang="ru-RU" sz="2400" b="1" dirty="0" smtClean="0">
                <a:solidFill>
                  <a:schemeClr val="accent3">
                    <a:lumMod val="50000"/>
                  </a:schemeClr>
                </a:solidFill>
                <a:latin typeface="Monotype Corsiva" pitchFamily="66" charset="0"/>
              </a:rPr>
              <a:t>          делать сам,</a:t>
            </a:r>
          </a:p>
          <a:p>
            <a:r>
              <a:rPr lang="ru-RU" sz="2400" b="1" dirty="0" smtClean="0">
                <a:solidFill>
                  <a:schemeClr val="accent3">
                    <a:lumMod val="50000"/>
                  </a:schemeClr>
                </a:solidFill>
                <a:latin typeface="Monotype Corsiva" pitchFamily="66" charset="0"/>
              </a:rPr>
              <a:t>               даже если не</a:t>
            </a:r>
          </a:p>
          <a:p>
            <a:r>
              <a:rPr lang="ru-RU" sz="2400" b="1" dirty="0" smtClean="0">
                <a:solidFill>
                  <a:schemeClr val="accent3">
                    <a:lumMod val="50000"/>
                  </a:schemeClr>
                </a:solidFill>
                <a:latin typeface="Monotype Corsiva" pitchFamily="66" charset="0"/>
              </a:rPr>
              <a:t>                                 умеет.</a:t>
            </a:r>
          </a:p>
          <a:p>
            <a:r>
              <a:rPr lang="ru-RU" sz="2000" b="1" dirty="0" smtClean="0">
                <a:solidFill>
                  <a:schemeClr val="accent4">
                    <a:lumMod val="75000"/>
                  </a:schemeClr>
                </a:solidFill>
                <a:latin typeface="Bookman Old Style" pitchFamily="18" charset="0"/>
              </a:rPr>
              <a:t>                                     </a:t>
            </a:r>
            <a:endParaRPr lang="ru-RU" sz="2000" b="1" dirty="0">
              <a:solidFill>
                <a:schemeClr val="accent4">
                  <a:lumMod val="75000"/>
                </a:schemeClr>
              </a:solidFill>
              <a:latin typeface="Bookman Old Style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071802" y="2643182"/>
            <a:ext cx="607219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chemeClr val="accent4">
                    <a:lumMod val="50000"/>
                  </a:schemeClr>
                </a:solidFill>
                <a:latin typeface="Monotype Corsiva" pitchFamily="66" charset="0"/>
              </a:rPr>
              <a:t>Понимаю, бывает удобнее сделать что-то за ребенка, ведь</a:t>
            </a:r>
          </a:p>
          <a:p>
            <a:r>
              <a:rPr lang="ru-RU" sz="2000" b="1" dirty="0" smtClean="0">
                <a:solidFill>
                  <a:schemeClr val="accent4">
                    <a:lumMod val="50000"/>
                  </a:schemeClr>
                </a:solidFill>
                <a:latin typeface="Monotype Corsiva" pitchFamily="66" charset="0"/>
              </a:rPr>
              <a:t>так быстрее. Но этим вы лишите его радости от процесса</a:t>
            </a:r>
          </a:p>
          <a:p>
            <a:r>
              <a:rPr lang="ru-RU" sz="2000" b="1" dirty="0" smtClean="0">
                <a:solidFill>
                  <a:schemeClr val="accent4">
                    <a:lumMod val="50000"/>
                  </a:schemeClr>
                </a:solidFill>
                <a:latin typeface="Monotype Corsiva" pitchFamily="66" charset="0"/>
              </a:rPr>
              <a:t>деятельности.</a:t>
            </a:r>
          </a:p>
          <a:p>
            <a:endParaRPr lang="ru-RU" sz="2000" b="1" dirty="0">
              <a:solidFill>
                <a:schemeClr val="accent4">
                  <a:lumMod val="50000"/>
                </a:schemeClr>
              </a:solidFill>
              <a:latin typeface="Monotype Corsiva" pitchFamily="66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14282" y="3643314"/>
            <a:ext cx="6572296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chemeClr val="accent4">
                    <a:lumMod val="50000"/>
                  </a:schemeClr>
                </a:solidFill>
                <a:latin typeface="Monotype Corsiva" pitchFamily="66" charset="0"/>
              </a:rPr>
              <a:t>Посмотрите в его счастливые глазенки, и увидите гордость от</a:t>
            </a:r>
          </a:p>
          <a:p>
            <a:r>
              <a:rPr lang="ru-RU" sz="2000" b="1" dirty="0" smtClean="0">
                <a:solidFill>
                  <a:schemeClr val="accent4">
                    <a:lumMod val="50000"/>
                  </a:schemeClr>
                </a:solidFill>
                <a:latin typeface="Monotype Corsiva" pitchFamily="66" charset="0"/>
              </a:rPr>
              <a:t>осознания факта своей самостоятельности!</a:t>
            </a:r>
          </a:p>
          <a:p>
            <a:r>
              <a:rPr lang="ru-RU" sz="2000" b="1" dirty="0" smtClean="0">
                <a:solidFill>
                  <a:schemeClr val="accent4">
                    <a:lumMod val="50000"/>
                  </a:schemeClr>
                </a:solidFill>
                <a:latin typeface="Monotype Corsiva" pitchFamily="66" charset="0"/>
              </a:rPr>
              <a:t>                                           Что делать?</a:t>
            </a:r>
          </a:p>
          <a:p>
            <a:r>
              <a:rPr lang="ru-RU" sz="2000" b="1" dirty="0" smtClean="0">
                <a:solidFill>
                  <a:schemeClr val="accent4">
                    <a:lumMod val="50000"/>
                  </a:schemeClr>
                </a:solidFill>
                <a:latin typeface="Monotype Corsiva" pitchFamily="66" charset="0"/>
              </a:rPr>
              <a:t>Позвольте малышу попробовать сделать все самому, даже если вы знаете, что это ему не по силам. Опыт – сын ошибок трудных.</a:t>
            </a:r>
            <a:endParaRPr lang="ru-RU" sz="2000" b="1" dirty="0">
              <a:solidFill>
                <a:schemeClr val="accent4">
                  <a:lumMod val="50000"/>
                </a:schemeClr>
              </a:solidFill>
              <a:latin typeface="Monotype Corsiva" pitchFamily="66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860889" y="5286388"/>
            <a:ext cx="628311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chemeClr val="accent4">
                    <a:lumMod val="50000"/>
                  </a:schemeClr>
                </a:solidFill>
                <a:latin typeface="Monotype Corsiva" pitchFamily="66" charset="0"/>
              </a:rPr>
              <a:t>Но если у крохи что-то получилось, обязательно похвалите его,</a:t>
            </a:r>
          </a:p>
          <a:p>
            <a:r>
              <a:rPr lang="ru-RU" sz="2000" b="1" dirty="0" smtClean="0">
                <a:solidFill>
                  <a:schemeClr val="accent4">
                    <a:lumMod val="50000"/>
                  </a:schemeClr>
                </a:solidFill>
                <a:latin typeface="Monotype Corsiva" pitchFamily="66" charset="0"/>
              </a:rPr>
              <a:t>объясните, что именно он сделал хорошо, и подчеркните, </a:t>
            </a:r>
          </a:p>
          <a:p>
            <a:r>
              <a:rPr lang="ru-RU" sz="2000" b="1" dirty="0" smtClean="0">
                <a:solidFill>
                  <a:schemeClr val="accent4">
                    <a:lumMod val="50000"/>
                  </a:schemeClr>
                </a:solidFill>
                <a:latin typeface="Monotype Corsiva" pitchFamily="66" charset="0"/>
              </a:rPr>
              <a:t>какой он стал большой и самостоятельный. Такое признание</a:t>
            </a:r>
          </a:p>
          <a:p>
            <a:r>
              <a:rPr lang="ru-RU" sz="2000" b="1" dirty="0" smtClean="0">
                <a:solidFill>
                  <a:schemeClr val="accent4">
                    <a:lumMod val="50000"/>
                  </a:schemeClr>
                </a:solidFill>
                <a:latin typeface="Monotype Corsiva" pitchFamily="66" charset="0"/>
              </a:rPr>
              <a:t>успехов поднимает самооценку, придает уверенности в силах.</a:t>
            </a:r>
            <a:endParaRPr lang="ru-RU" sz="2000" b="1" dirty="0">
              <a:solidFill>
                <a:schemeClr val="accent4">
                  <a:lumMod val="50000"/>
                </a:schemeClr>
              </a:solidFill>
              <a:latin typeface="Monotype Corsiva" pitchFamily="66" charset="0"/>
            </a:endParaRPr>
          </a:p>
        </p:txBody>
      </p:sp>
      <p:pic>
        <p:nvPicPr>
          <p:cNvPr id="5124" name="Picture 4" descr="http://im6-tub.yandex.net/i?id=136517434-03-2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000892" y="3714752"/>
            <a:ext cx="1781178" cy="130452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5126" name="Picture 6" descr="http://im0-tub.yandex.net/i?id=241892275-07-2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0034" y="5500702"/>
            <a:ext cx="1714512" cy="114300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CCCCFF"/>
            </a:gs>
            <a:gs pos="17999">
              <a:srgbClr val="99CCFF"/>
            </a:gs>
            <a:gs pos="36000">
              <a:srgbClr val="9966FF"/>
            </a:gs>
            <a:gs pos="61000">
              <a:srgbClr val="CC99FF"/>
            </a:gs>
            <a:gs pos="82001">
              <a:srgbClr val="99CCFF"/>
            </a:gs>
            <a:gs pos="100000">
              <a:srgbClr val="CCCCF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ятно 2 3"/>
          <p:cNvSpPr/>
          <p:nvPr/>
        </p:nvSpPr>
        <p:spPr>
          <a:xfrm>
            <a:off x="0" y="142852"/>
            <a:ext cx="3571868" cy="3143272"/>
          </a:xfrm>
          <a:prstGeom prst="irregularSeal2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7030A0"/>
            </a:solidFill>
          </a:ln>
          <a:scene3d>
            <a:camera prst="perspectiveAbove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accent4">
                    <a:lumMod val="75000"/>
                  </a:schemeClr>
                </a:solidFill>
                <a:latin typeface="Franklin Gothic Demi" pitchFamily="34" charset="0"/>
              </a:rPr>
              <a:t>Упрямство</a:t>
            </a:r>
            <a:endParaRPr lang="ru-RU" sz="2000" b="1" dirty="0">
              <a:solidFill>
                <a:schemeClr val="accent4">
                  <a:lumMod val="75000"/>
                </a:schemeClr>
              </a:solidFill>
              <a:latin typeface="Franklin Gothic Demi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571868" y="285728"/>
            <a:ext cx="521497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Monotype Corsiva" pitchFamily="66" charset="0"/>
              </a:rPr>
              <a:t>Когда ребенок упрямится, он настаивает на чем-то</a:t>
            </a:r>
          </a:p>
          <a:p>
            <a:r>
              <a:rPr lang="ru-RU" sz="2000" b="1" dirty="0" smtClean="0">
                <a:latin typeface="Monotype Corsiva" pitchFamily="66" charset="0"/>
              </a:rPr>
              <a:t>не потому, что ему этого сильно хочется, а потому, что он это потребовал: «Я так решил!».</a:t>
            </a:r>
            <a:endParaRPr lang="ru-RU" sz="2000" b="1" dirty="0">
              <a:latin typeface="Monotype Corsiva" pitchFamily="66" charset="0"/>
            </a:endParaRPr>
          </a:p>
        </p:txBody>
      </p:sp>
      <p:pic>
        <p:nvPicPr>
          <p:cNvPr id="4100" name="Picture 4" descr="Анимашки Дети">
            <a:hlinkClick r:id="rId2"/>
          </p:cNvPr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072330" y="1265240"/>
            <a:ext cx="2009458" cy="2092322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3214678" y="1428736"/>
            <a:ext cx="398280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itchFamily="66" charset="0"/>
              </a:rPr>
              <a:t>Например, малыш просит дать</a:t>
            </a:r>
          </a:p>
          <a:p>
            <a:r>
              <a:rPr lang="ru-RU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itchFamily="66" charset="0"/>
              </a:rPr>
              <a:t>ему мяч. Но мяча нет, и мама</a:t>
            </a:r>
          </a:p>
          <a:p>
            <a:r>
              <a:rPr lang="ru-RU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itchFamily="66" charset="0"/>
              </a:rPr>
              <a:t>предлагает ему  замену, например,</a:t>
            </a:r>
          </a:p>
          <a:p>
            <a:r>
              <a:rPr lang="ru-RU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itchFamily="66" charset="0"/>
              </a:rPr>
              <a:t>Его любимую книжку. Малыш понимает, что книжка намного интереснее, чем мяч. Но все равно настаивает на своем: «Дай мяч!» Почему? Потому что это </a:t>
            </a:r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  <a:latin typeface="Monotype Corsiva" pitchFamily="66" charset="0"/>
              </a:rPr>
              <a:t>мама</a:t>
            </a:r>
            <a:r>
              <a:rPr lang="ru-RU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itchFamily="66" charset="0"/>
              </a:rPr>
              <a:t> предложила книжку, а не он </a:t>
            </a:r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  <a:latin typeface="Monotype Corsiva" pitchFamily="66" charset="0"/>
              </a:rPr>
              <a:t>сам</a:t>
            </a:r>
            <a:r>
              <a:rPr lang="ru-RU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itchFamily="66" charset="0"/>
              </a:rPr>
              <a:t> так решил.</a:t>
            </a:r>
            <a:endParaRPr lang="ru-RU" sz="2000" b="1" dirty="0">
              <a:solidFill>
                <a:schemeClr val="tx1">
                  <a:lumMod val="95000"/>
                  <a:lumOff val="5000"/>
                </a:schemeClr>
              </a:solidFill>
              <a:latin typeface="Monotype Corsiva" pitchFamily="66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929190" y="4500570"/>
            <a:ext cx="4000528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itchFamily="66" charset="0"/>
              </a:rPr>
              <a:t>Что делать?</a:t>
            </a:r>
          </a:p>
          <a:p>
            <a:r>
              <a:rPr lang="ru-RU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itchFamily="66" charset="0"/>
              </a:rPr>
              <a:t>Просто подождите несколько минут.</a:t>
            </a:r>
          </a:p>
          <a:p>
            <a:r>
              <a:rPr lang="ru-RU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itchFamily="66" charset="0"/>
              </a:rPr>
              <a:t>Малыш сам созреет, и сам примет</a:t>
            </a:r>
          </a:p>
          <a:p>
            <a:r>
              <a:rPr lang="ru-RU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itchFamily="66" charset="0"/>
              </a:rPr>
              <a:t>Решение – попросит книжку.</a:t>
            </a:r>
          </a:p>
          <a:p>
            <a:r>
              <a:rPr lang="ru-RU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itchFamily="66" charset="0"/>
              </a:rPr>
              <a:t>          </a:t>
            </a:r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  <a:latin typeface="Monotype Corsiva" pitchFamily="66" charset="0"/>
              </a:rPr>
              <a:t>Удивительно, но факт!</a:t>
            </a:r>
            <a:endParaRPr lang="ru-RU" sz="2000" b="1" dirty="0">
              <a:solidFill>
                <a:schemeClr val="accent2">
                  <a:lumMod val="75000"/>
                </a:schemeClr>
              </a:solidFill>
              <a:latin typeface="Monotype Corsiva" pitchFamily="66" charset="0"/>
            </a:endParaRPr>
          </a:p>
        </p:txBody>
      </p:sp>
      <p:pic>
        <p:nvPicPr>
          <p:cNvPr id="4102" name="Picture 6" descr="http://im2-tub.yandex.net/i?id=33298495-22-2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3015" y="4286256"/>
            <a:ext cx="2574473" cy="222073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4104" name="Picture 8" descr="http://im8-tub.yandex.net/i?id=439991132-16-2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571736" y="5357826"/>
            <a:ext cx="2035983" cy="1357322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E6DCAC"/>
            </a:gs>
            <a:gs pos="12000">
              <a:srgbClr val="E6D78A"/>
            </a:gs>
            <a:gs pos="30000">
              <a:srgbClr val="C7AC4C"/>
            </a:gs>
            <a:gs pos="45000">
              <a:srgbClr val="E6D78A"/>
            </a:gs>
            <a:gs pos="77000">
              <a:srgbClr val="C7AC4C"/>
            </a:gs>
            <a:gs pos="100000">
              <a:srgbClr val="E6DCAC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ятно 2 7"/>
          <p:cNvSpPr/>
          <p:nvPr/>
        </p:nvSpPr>
        <p:spPr>
          <a:xfrm>
            <a:off x="0" y="0"/>
            <a:ext cx="4429124" cy="3643314"/>
          </a:xfrm>
          <a:prstGeom prst="irregularSeal2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50000"/>
              </a:schemeClr>
            </a:solidFill>
          </a:ln>
          <a:scene3d>
            <a:camera prst="perspectiveAbove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b="1" dirty="0" smtClean="0">
                <a:solidFill>
                  <a:schemeClr val="accent3">
                    <a:lumMod val="50000"/>
                  </a:schemeClr>
                </a:solidFill>
                <a:latin typeface="Monotype Corsiva" pitchFamily="66" charset="0"/>
              </a:rPr>
              <a:t>Негативизм</a:t>
            </a:r>
          </a:p>
          <a:p>
            <a:r>
              <a:rPr lang="ru-RU" sz="2400" b="1" dirty="0" smtClean="0">
                <a:solidFill>
                  <a:schemeClr val="accent3">
                    <a:lumMod val="50000"/>
                  </a:schemeClr>
                </a:solidFill>
                <a:latin typeface="Monotype Corsiva" pitchFamily="66" charset="0"/>
              </a:rPr>
              <a:t>           и</a:t>
            </a:r>
          </a:p>
          <a:p>
            <a:r>
              <a:rPr lang="ru-RU" sz="2400" b="1" dirty="0" smtClean="0">
                <a:solidFill>
                  <a:schemeClr val="accent3">
                    <a:lumMod val="50000"/>
                  </a:schemeClr>
                </a:solidFill>
                <a:latin typeface="Monotype Corsiva" pitchFamily="66" charset="0"/>
              </a:rPr>
              <a:t>строптивость</a:t>
            </a:r>
            <a:endParaRPr lang="ru-RU" sz="2400" b="1" dirty="0">
              <a:solidFill>
                <a:schemeClr val="accent3">
                  <a:lumMod val="50000"/>
                </a:schemeClr>
              </a:solidFill>
              <a:latin typeface="Monotype Corsiva" pitchFamily="66" charset="0"/>
            </a:endParaRPr>
          </a:p>
        </p:txBody>
      </p:sp>
      <p:pic>
        <p:nvPicPr>
          <p:cNvPr id="3080" name="Picture 8" descr="http://im2-tub.yandex.net/i?id=386397854-10-2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43636" y="4572008"/>
            <a:ext cx="2834717" cy="200026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2" name="TextBox 11"/>
          <p:cNvSpPr txBox="1"/>
          <p:nvPr/>
        </p:nvSpPr>
        <p:spPr>
          <a:xfrm>
            <a:off x="4429124" y="642918"/>
            <a:ext cx="471487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chemeClr val="accent3">
                    <a:lumMod val="50000"/>
                  </a:schemeClr>
                </a:solidFill>
                <a:latin typeface="Monotype Corsiva" pitchFamily="66" charset="0"/>
              </a:rPr>
              <a:t>Ребенок поступает</a:t>
            </a:r>
          </a:p>
          <a:p>
            <a:r>
              <a:rPr lang="ru-RU" sz="2000" b="1" dirty="0" smtClean="0">
                <a:solidFill>
                  <a:schemeClr val="accent3">
                    <a:lumMod val="50000"/>
                  </a:schemeClr>
                </a:solidFill>
                <a:latin typeface="Monotype Corsiva" pitchFamily="66" charset="0"/>
              </a:rPr>
              <a:t>вопреки не только </a:t>
            </a:r>
          </a:p>
          <a:p>
            <a:r>
              <a:rPr lang="ru-RU" sz="2000" b="1" dirty="0" smtClean="0">
                <a:solidFill>
                  <a:schemeClr val="accent3">
                    <a:lumMod val="50000"/>
                  </a:schemeClr>
                </a:solidFill>
                <a:latin typeface="Monotype Corsiva" pitchFamily="66" charset="0"/>
              </a:rPr>
              <a:t>родителям, но</a:t>
            </a:r>
          </a:p>
          <a:p>
            <a:r>
              <a:rPr lang="ru-RU" sz="2000" b="1" dirty="0" smtClean="0">
                <a:solidFill>
                  <a:schemeClr val="accent3">
                    <a:lumMod val="50000"/>
                  </a:schemeClr>
                </a:solidFill>
                <a:latin typeface="Monotype Corsiva" pitchFamily="66" charset="0"/>
              </a:rPr>
              <a:t>порой даже своему</a:t>
            </a:r>
          </a:p>
          <a:p>
            <a:r>
              <a:rPr lang="ru-RU" sz="2000" b="1" dirty="0" smtClean="0">
                <a:solidFill>
                  <a:schemeClr val="accent3">
                    <a:lumMod val="50000"/>
                  </a:schemeClr>
                </a:solidFill>
                <a:latin typeface="Monotype Corsiva" pitchFamily="66" charset="0"/>
              </a:rPr>
              <a:t>собственному желанию. Малыш отказывается</a:t>
            </a:r>
          </a:p>
          <a:p>
            <a:r>
              <a:rPr lang="ru-RU" sz="2000" b="1" dirty="0" smtClean="0">
                <a:solidFill>
                  <a:schemeClr val="accent3">
                    <a:lumMod val="50000"/>
                  </a:schemeClr>
                </a:solidFill>
                <a:latin typeface="Monotype Corsiva" pitchFamily="66" charset="0"/>
              </a:rPr>
              <a:t>выполнять просьбы не потому, что ему не</a:t>
            </a:r>
          </a:p>
          <a:p>
            <a:r>
              <a:rPr lang="ru-RU" sz="2000" b="1" dirty="0" smtClean="0">
                <a:solidFill>
                  <a:schemeClr val="accent3">
                    <a:lumMod val="50000"/>
                  </a:schemeClr>
                </a:solidFill>
                <a:latin typeface="Monotype Corsiva" pitchFamily="66" charset="0"/>
              </a:rPr>
              <a:t>хочется, а только потому, что его об этом</a:t>
            </a:r>
          </a:p>
          <a:p>
            <a:r>
              <a:rPr lang="ru-RU" sz="2000" b="1" dirty="0" smtClean="0">
                <a:solidFill>
                  <a:schemeClr val="accent3">
                    <a:lumMod val="50000"/>
                  </a:schemeClr>
                </a:solidFill>
                <a:latin typeface="Monotype Corsiva" pitchFamily="66" charset="0"/>
              </a:rPr>
              <a:t>попросили.</a:t>
            </a:r>
            <a:endParaRPr lang="ru-RU" sz="2000" b="1" dirty="0">
              <a:solidFill>
                <a:schemeClr val="accent3">
                  <a:lumMod val="50000"/>
                </a:schemeClr>
              </a:solidFill>
              <a:latin typeface="Monotype Corsiva" pitchFamily="66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714480" y="3143248"/>
            <a:ext cx="764810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chemeClr val="accent3">
                    <a:lumMod val="50000"/>
                  </a:schemeClr>
                </a:solidFill>
                <a:latin typeface="Monotype Corsiva" pitchFamily="66" charset="0"/>
              </a:rPr>
              <a:t>Например, мама предлагает идти на прогулку. Малыш, который обожает</a:t>
            </a:r>
          </a:p>
          <a:p>
            <a:r>
              <a:rPr lang="ru-RU" sz="2000" b="1" dirty="0" smtClean="0">
                <a:solidFill>
                  <a:schemeClr val="accent3">
                    <a:lumMod val="50000"/>
                  </a:schemeClr>
                </a:solidFill>
                <a:latin typeface="Monotype Corsiva" pitchFamily="66" charset="0"/>
              </a:rPr>
              <a:t>гулять, почему-то заявляет: «Не пойду!» Почему? Потому что это мама</a:t>
            </a:r>
          </a:p>
          <a:p>
            <a:r>
              <a:rPr lang="ru-RU" sz="2000" b="1" dirty="0" smtClean="0">
                <a:solidFill>
                  <a:schemeClr val="accent3">
                    <a:lumMod val="50000"/>
                  </a:schemeClr>
                </a:solidFill>
                <a:latin typeface="Monotype Corsiva" pitchFamily="66" charset="0"/>
              </a:rPr>
              <a:t>предложила идти гулять, а не он сам так решил!	</a:t>
            </a:r>
            <a:endParaRPr lang="ru-RU" sz="2000" b="1" dirty="0">
              <a:solidFill>
                <a:schemeClr val="accent3">
                  <a:lumMod val="50000"/>
                </a:schemeClr>
              </a:solidFill>
              <a:latin typeface="Monotype Corsiva" pitchFamily="66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28596" y="4214818"/>
            <a:ext cx="5362365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chemeClr val="accent3">
                    <a:lumMod val="50000"/>
                  </a:schemeClr>
                </a:solidFill>
                <a:latin typeface="Monotype Corsiva" pitchFamily="66" charset="0"/>
              </a:rPr>
              <a:t>Часто это проявляется в отношении ребенка к</a:t>
            </a:r>
          </a:p>
          <a:p>
            <a:r>
              <a:rPr lang="ru-RU" sz="2000" b="1" dirty="0" smtClean="0">
                <a:solidFill>
                  <a:schemeClr val="accent3">
                    <a:lumMod val="50000"/>
                  </a:schemeClr>
                </a:solidFill>
                <a:latin typeface="Monotype Corsiva" pitchFamily="66" charset="0"/>
              </a:rPr>
              <a:t>пище: дома ребенок отказывается от определенного</a:t>
            </a:r>
          </a:p>
          <a:p>
            <a:r>
              <a:rPr lang="ru-RU" sz="2000" b="1" dirty="0" smtClean="0">
                <a:solidFill>
                  <a:schemeClr val="accent3">
                    <a:lumMod val="50000"/>
                  </a:schemeClr>
                </a:solidFill>
                <a:latin typeface="Monotype Corsiva" pitchFamily="66" charset="0"/>
              </a:rPr>
              <a:t>продукта, но когда этим же продуктом его угощают</a:t>
            </a:r>
          </a:p>
          <a:p>
            <a:r>
              <a:rPr lang="ru-RU" sz="2000" b="1" dirty="0" smtClean="0">
                <a:solidFill>
                  <a:schemeClr val="accent3">
                    <a:lumMod val="50000"/>
                  </a:schemeClr>
                </a:solidFill>
                <a:latin typeface="Monotype Corsiva" pitchFamily="66" charset="0"/>
              </a:rPr>
              <a:t>другие люди, он спокойно и с удовольствием ест.</a:t>
            </a:r>
          </a:p>
          <a:p>
            <a:r>
              <a:rPr lang="ru-RU" sz="2000" b="1" dirty="0" smtClean="0">
                <a:solidFill>
                  <a:schemeClr val="accent3">
                    <a:lumMod val="50000"/>
                  </a:schemeClr>
                </a:solidFill>
                <a:latin typeface="Monotype Corsiva" pitchFamily="66" charset="0"/>
              </a:rPr>
              <a:t>                         Что делать?</a:t>
            </a:r>
          </a:p>
          <a:p>
            <a:r>
              <a:rPr lang="ru-RU" sz="2000" b="1" dirty="0" smtClean="0">
                <a:solidFill>
                  <a:schemeClr val="accent3">
                    <a:lumMod val="50000"/>
                  </a:schemeClr>
                </a:solidFill>
                <a:latin typeface="Monotype Corsiva" pitchFamily="66" charset="0"/>
              </a:rPr>
              <a:t>Например, вместо вопроса, «Ты будешь кушать?»,</a:t>
            </a:r>
          </a:p>
          <a:p>
            <a:r>
              <a:rPr lang="ru-RU" sz="2000" b="1" dirty="0" smtClean="0">
                <a:solidFill>
                  <a:schemeClr val="accent3">
                    <a:lumMod val="50000"/>
                  </a:schemeClr>
                </a:solidFill>
                <a:latin typeface="Monotype Corsiva" pitchFamily="66" charset="0"/>
              </a:rPr>
              <a:t>задайте вопрос: «Ты будешь кушать гречневую кашу</a:t>
            </a:r>
          </a:p>
          <a:p>
            <a:r>
              <a:rPr lang="ru-RU" sz="2000" b="1" dirty="0" smtClean="0">
                <a:solidFill>
                  <a:schemeClr val="accent3">
                    <a:lumMod val="50000"/>
                  </a:schemeClr>
                </a:solidFill>
                <a:latin typeface="Monotype Corsiva" pitchFamily="66" charset="0"/>
              </a:rPr>
              <a:t>или рисовую?»</a:t>
            </a:r>
            <a:endParaRPr lang="ru-RU" sz="2000" b="1" dirty="0">
              <a:solidFill>
                <a:schemeClr val="accent3">
                  <a:lumMod val="50000"/>
                </a:schemeClr>
              </a:solidFill>
              <a:latin typeface="Monotype Corsiva" pitchFamily="66" charset="0"/>
            </a:endParaRPr>
          </a:p>
        </p:txBody>
      </p:sp>
      <p:pic>
        <p:nvPicPr>
          <p:cNvPr id="3084" name="Picture 12" descr="http://im4-tub.yandex.net/i?id=317329154-02-2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072330" y="214290"/>
            <a:ext cx="1714502" cy="142875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DDEBCF"/>
            </a:gs>
            <a:gs pos="50000">
              <a:srgbClr val="9CB86E"/>
            </a:gs>
            <a:gs pos="100000">
              <a:srgbClr val="156B13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ятно 2 2"/>
          <p:cNvSpPr/>
          <p:nvPr/>
        </p:nvSpPr>
        <p:spPr>
          <a:xfrm>
            <a:off x="214282" y="0"/>
            <a:ext cx="4214842" cy="2857520"/>
          </a:xfrm>
          <a:prstGeom prst="irregularSeal2">
            <a:avLst/>
          </a:prstGeom>
          <a:ln>
            <a:solidFill>
              <a:schemeClr val="accent4">
                <a:lumMod val="50000"/>
              </a:schemeClr>
            </a:solidFill>
          </a:ln>
          <a:scene3d>
            <a:camera prst="perspectiveAbove"/>
            <a:lightRig rig="threePt" dir="t"/>
          </a:scene3d>
          <a:sp3d>
            <a:bevelT w="152400" h="50800" prst="softRound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latin typeface="Monotype Corsiva" pitchFamily="66" charset="0"/>
              </a:rPr>
              <a:t>Симптом</a:t>
            </a:r>
          </a:p>
          <a:p>
            <a:pPr algn="ctr"/>
            <a:r>
              <a:rPr lang="ru-RU" sz="2000" b="1" dirty="0" smtClean="0">
                <a:latin typeface="Monotype Corsiva" pitchFamily="66" charset="0"/>
              </a:rPr>
              <a:t>обесценивания</a:t>
            </a:r>
          </a:p>
        </p:txBody>
      </p:sp>
      <p:pic>
        <p:nvPicPr>
          <p:cNvPr id="6" name="Picture 4" descr="Анимашки Дети">
            <a:hlinkClick r:id="rId2"/>
          </p:cNvPr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3786190"/>
            <a:ext cx="2305056" cy="2426376"/>
          </a:xfrm>
          <a:prstGeom prst="rect">
            <a:avLst/>
          </a:prstGeom>
          <a:noFill/>
        </p:spPr>
      </p:pic>
      <p:pic>
        <p:nvPicPr>
          <p:cNvPr id="7" name="Picture 10" descr="Анимашки Дети">
            <a:hlinkClick r:id="rId4"/>
          </p:cNvPr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143636" y="205632"/>
            <a:ext cx="2786082" cy="1414148"/>
          </a:xfrm>
          <a:prstGeom prst="rect">
            <a:avLst/>
          </a:prstGeom>
          <a:noFill/>
        </p:spPr>
      </p:pic>
      <p:pic>
        <p:nvPicPr>
          <p:cNvPr id="8" name="Picture 6" descr="Анимашки Дети">
            <a:hlinkClick r:id="rId6"/>
          </p:cNvPr>
          <p:cNvPicPr>
            <a:picLocks noChangeAspect="1" noChangeArrowheads="1" noCrop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072330" y="5000636"/>
            <a:ext cx="1800228" cy="1662712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4500562" y="857232"/>
            <a:ext cx="431943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rPr>
              <a:t>Изменяется</a:t>
            </a:r>
          </a:p>
          <a:p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rPr>
              <a:t>отношение ребенка</a:t>
            </a:r>
          </a:p>
          <a:p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rPr>
              <a:t>к любимым вещам и игрушкам</a:t>
            </a:r>
          </a:p>
          <a:p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rPr>
              <a:t>(он может бросать их, ломать) </a:t>
            </a:r>
          </a:p>
          <a:p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rPr>
              <a:t>и к людям (малыш может стукнуть</a:t>
            </a:r>
          </a:p>
          <a:p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rPr>
              <a:t>или обозвать маму грубыми словами).</a:t>
            </a:r>
            <a:endParaRPr lang="ru-RU" sz="2000" b="1" dirty="0">
              <a:solidFill>
                <a:schemeClr val="tx2">
                  <a:lumMod val="50000"/>
                </a:schemeClr>
              </a:solidFill>
              <a:latin typeface="Monotype Corsiva" pitchFamily="66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14283" y="2786058"/>
            <a:ext cx="8786874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rPr>
              <a:t>Это следующий этап исследовательской деятельности ребенка (не путайте с агрессией).</a:t>
            </a:r>
          </a:p>
          <a:p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rPr>
              <a:t>Потом он поймет, что такое его поведение может быть неприятно другим людям.</a:t>
            </a:r>
          </a:p>
          <a:p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rPr>
              <a:t>А пока… Пока он подражает взрослым, ему интересно смотреть на их реакцию (а что</a:t>
            </a:r>
          </a:p>
          <a:p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rPr>
              <a:t>                                     будет, если…</a:t>
            </a:r>
          </a:p>
          <a:p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rPr>
              <a:t>                                                     Что делать?</a:t>
            </a:r>
          </a:p>
          <a:p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rPr>
              <a:t>                                       Направляйте энергию ребенка в мирное русло.</a:t>
            </a:r>
          </a:p>
          <a:p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rPr>
              <a:t>                                      Например, если малыш рвет книжку, предложите</a:t>
            </a:r>
          </a:p>
          <a:p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rPr>
              <a:t>                                      ему рвать старые журналы. Подключите свою</a:t>
            </a:r>
          </a:p>
          <a:p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rPr>
              <a:t>                                      фантазию, обыграйте неприятный момент с </a:t>
            </a:r>
          </a:p>
          <a:p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rPr>
              <a:t>                                      использованием игрушек. Например, если малыш </a:t>
            </a:r>
          </a:p>
          <a:p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rPr>
              <a:t> отказывается одеваться на прогулку, то предложите ему одеть куклу </a:t>
            </a:r>
          </a:p>
          <a:p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rPr>
              <a:t>или медведя, пусть он поиграет роль взрослого. В конце концов ребенок</a:t>
            </a:r>
          </a:p>
          <a:p>
            <a:r>
              <a:rPr lang="ru-RU" sz="2000" b="1" dirty="0" smtClean="0"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rPr>
              <a:t>                                     согласится одеться и сам тоже.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D6B19C"/>
            </a:gs>
            <a:gs pos="30000">
              <a:srgbClr val="D49E6C"/>
            </a:gs>
            <a:gs pos="70000">
              <a:srgbClr val="A65528"/>
            </a:gs>
            <a:gs pos="100000">
              <a:srgbClr val="663012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ятно 2 10"/>
          <p:cNvSpPr/>
          <p:nvPr/>
        </p:nvSpPr>
        <p:spPr>
          <a:xfrm>
            <a:off x="142844" y="285728"/>
            <a:ext cx="4143404" cy="2428892"/>
          </a:xfrm>
          <a:prstGeom prst="irregularSeal2">
            <a:avLst/>
          </a:prstGeom>
          <a:ln>
            <a:solidFill>
              <a:schemeClr val="accent6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  <a:latin typeface="Monotype Corsiva" pitchFamily="66" charset="0"/>
              </a:rPr>
              <a:t>Протест-бунт</a:t>
            </a:r>
            <a:endParaRPr lang="ru-RU" sz="2000" b="1" dirty="0">
              <a:solidFill>
                <a:schemeClr val="accent6">
                  <a:lumMod val="50000"/>
                </a:schemeClr>
              </a:solidFill>
              <a:latin typeface="Monotype Corsiva" pitchFamily="66" charset="0"/>
            </a:endParaRPr>
          </a:p>
        </p:txBody>
      </p:sp>
      <p:pic>
        <p:nvPicPr>
          <p:cNvPr id="2070" name="Picture 22" descr="http://im8-tub.yandex.net/i?id=313225966-09-2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768" y="357166"/>
            <a:ext cx="1785940" cy="178594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2072" name="Picture 24" descr="http://im4-tub.yandex.net/i?id=83732967-12-2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472" y="4714884"/>
            <a:ext cx="2330167" cy="1743664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7" name="TextBox 16"/>
          <p:cNvSpPr txBox="1"/>
          <p:nvPr/>
        </p:nvSpPr>
        <p:spPr>
          <a:xfrm>
            <a:off x="214282" y="714356"/>
            <a:ext cx="8715436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chemeClr val="bg2">
                    <a:lumMod val="10000"/>
                  </a:schemeClr>
                </a:solidFill>
                <a:latin typeface="Monotype Corsiva" pitchFamily="66" charset="0"/>
              </a:rPr>
              <a:t>                                                                                 </a:t>
            </a:r>
            <a:r>
              <a:rPr lang="ru-RU" sz="2000" b="1" dirty="0" smtClean="0">
                <a:solidFill>
                  <a:schemeClr val="bg1"/>
                </a:solidFill>
                <a:latin typeface="Monotype Corsiva" pitchFamily="66" charset="0"/>
              </a:rPr>
              <a:t>Протест-бунт</a:t>
            </a:r>
          </a:p>
          <a:p>
            <a:r>
              <a:rPr lang="ru-RU" sz="2000" b="1" dirty="0" smtClean="0">
                <a:solidFill>
                  <a:schemeClr val="bg1"/>
                </a:solidFill>
                <a:latin typeface="Monotype Corsiva" pitchFamily="66" charset="0"/>
              </a:rPr>
              <a:t>                                                                          ребенка – это ответ на</a:t>
            </a:r>
          </a:p>
          <a:p>
            <a:r>
              <a:rPr lang="ru-RU" sz="2000" b="1" dirty="0" smtClean="0">
                <a:solidFill>
                  <a:schemeClr val="bg1"/>
                </a:solidFill>
                <a:latin typeface="Monotype Corsiva" pitchFamily="66" charset="0"/>
              </a:rPr>
              <a:t>                                                                 давление со стороны родителей,</a:t>
            </a:r>
          </a:p>
          <a:p>
            <a:r>
              <a:rPr lang="ru-RU" sz="2000" b="1" dirty="0" smtClean="0">
                <a:solidFill>
                  <a:schemeClr val="bg1"/>
                </a:solidFill>
                <a:latin typeface="Monotype Corsiva" pitchFamily="66" charset="0"/>
              </a:rPr>
              <a:t>                                                                 и их желание все решать за</a:t>
            </a:r>
          </a:p>
          <a:p>
            <a:r>
              <a:rPr lang="ru-RU" sz="2000" b="1" dirty="0" smtClean="0">
                <a:solidFill>
                  <a:schemeClr val="bg1"/>
                </a:solidFill>
                <a:latin typeface="Monotype Corsiva" pitchFamily="66" charset="0"/>
              </a:rPr>
              <a:t>                                                                 малыша («Не кричи!», «Не</a:t>
            </a:r>
          </a:p>
          <a:p>
            <a:r>
              <a:rPr lang="ru-RU" sz="2000" b="1" dirty="0" smtClean="0">
                <a:solidFill>
                  <a:schemeClr val="bg1"/>
                </a:solidFill>
                <a:latin typeface="Monotype Corsiva" pitchFamily="66" charset="0"/>
              </a:rPr>
              <a:t>                                                      ломай!», «Садись за стол!», «Одень тапочки!»).</a:t>
            </a:r>
          </a:p>
          <a:p>
            <a:r>
              <a:rPr lang="ru-RU" sz="2000" b="1" dirty="0" smtClean="0">
                <a:solidFill>
                  <a:schemeClr val="bg1"/>
                </a:solidFill>
                <a:latin typeface="Monotype Corsiva" pitchFamily="66" charset="0"/>
              </a:rPr>
              <a:t>                                         Бурная энергия ребенка должна найти выход в виде деятельности. А если ее сдерживать, то она выливается в виде эмоций (гнева, истерик).</a:t>
            </a:r>
          </a:p>
          <a:p>
            <a:r>
              <a:rPr lang="ru-RU" sz="2000" b="1" dirty="0" smtClean="0">
                <a:solidFill>
                  <a:schemeClr val="bg1"/>
                </a:solidFill>
                <a:latin typeface="Monotype Corsiva" pitchFamily="66" charset="0"/>
              </a:rPr>
              <a:t>Любому человеку (а ребенку подавно) очень тяжело долго находиться в нервном напряжении, и если не наступает разрядка в виде эмоции или какого-либо вида деятельности, то возникает стресс и, как следствие, снижение иммунитета.</a:t>
            </a:r>
          </a:p>
          <a:p>
            <a:r>
              <a:rPr lang="ru-RU" sz="2000" b="1" dirty="0" smtClean="0">
                <a:solidFill>
                  <a:schemeClr val="bg1"/>
                </a:solidFill>
                <a:latin typeface="Monotype Corsiva" pitchFamily="66" charset="0"/>
              </a:rPr>
              <a:t>Ребенок, деятельность которого постоянно сдерживают родители, считая его поведение</a:t>
            </a:r>
          </a:p>
          <a:p>
            <a:r>
              <a:rPr lang="ru-RU" sz="2000" b="1" dirty="0" smtClean="0">
                <a:solidFill>
                  <a:schemeClr val="bg1"/>
                </a:solidFill>
                <a:latin typeface="Monotype Corsiva" pitchFamily="66" charset="0"/>
              </a:rPr>
              <a:t>                                               неправильным, будет искать другие пути освобождения от </a:t>
            </a:r>
          </a:p>
          <a:p>
            <a:r>
              <a:rPr lang="ru-RU" sz="2000" b="1" dirty="0" smtClean="0">
                <a:solidFill>
                  <a:schemeClr val="bg1"/>
                </a:solidFill>
                <a:latin typeface="Monotype Corsiva" pitchFamily="66" charset="0"/>
              </a:rPr>
              <a:t>                                               накопившегося напряжения. Например, в виде агрессии или</a:t>
            </a:r>
          </a:p>
          <a:p>
            <a:r>
              <a:rPr lang="ru-RU" sz="2000" b="1" dirty="0" smtClean="0">
                <a:solidFill>
                  <a:schemeClr val="bg1"/>
                </a:solidFill>
                <a:latin typeface="Monotype Corsiva" pitchFamily="66" charset="0"/>
              </a:rPr>
              <a:t>                                               онанизма.</a:t>
            </a:r>
          </a:p>
          <a:p>
            <a:r>
              <a:rPr lang="ru-RU" sz="2000" b="1" dirty="0" smtClean="0">
                <a:solidFill>
                  <a:schemeClr val="bg1"/>
                </a:solidFill>
                <a:latin typeface="Monotype Corsiva" pitchFamily="66" charset="0"/>
              </a:rPr>
              <a:t>                                                                                 Что делать?</a:t>
            </a:r>
          </a:p>
          <a:p>
            <a:r>
              <a:rPr lang="ru-RU" sz="2000" b="1" dirty="0" smtClean="0">
                <a:solidFill>
                  <a:schemeClr val="bg1"/>
                </a:solidFill>
                <a:latin typeface="Monotype Corsiva" pitchFamily="66" charset="0"/>
              </a:rPr>
              <a:t>                                               Если малыш заходится в истерике, спокойно переждите ее, и</a:t>
            </a:r>
          </a:p>
          <a:p>
            <a:r>
              <a:rPr lang="ru-RU" sz="2000" b="1" dirty="0" smtClean="0">
                <a:solidFill>
                  <a:schemeClr val="bg1"/>
                </a:solidFill>
                <a:latin typeface="Monotype Corsiva" pitchFamily="66" charset="0"/>
              </a:rPr>
              <a:t>                                               только потом объясните, как «правильно» себя вести и </a:t>
            </a:r>
          </a:p>
          <a:p>
            <a:r>
              <a:rPr lang="ru-RU" sz="2000" b="1" dirty="0" smtClean="0">
                <a:solidFill>
                  <a:schemeClr val="bg1"/>
                </a:solidFill>
                <a:latin typeface="Monotype Corsiva" pitchFamily="66" charset="0"/>
              </a:rPr>
              <a:t>                                               почему. Что-либо объяснять во время истерики бесполезно.</a:t>
            </a:r>
          </a:p>
          <a:p>
            <a:endParaRPr lang="ru-RU" sz="2000" b="1" dirty="0">
              <a:solidFill>
                <a:schemeClr val="bg2">
                  <a:lumMod val="10000"/>
                </a:schemeClr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CCCCFF"/>
            </a:gs>
            <a:gs pos="17999">
              <a:srgbClr val="99CCFF"/>
            </a:gs>
            <a:gs pos="36000">
              <a:srgbClr val="9966FF"/>
            </a:gs>
            <a:gs pos="61000">
              <a:srgbClr val="CC99FF"/>
            </a:gs>
            <a:gs pos="82001">
              <a:srgbClr val="99CCFF"/>
            </a:gs>
            <a:gs pos="100000">
              <a:srgbClr val="CCCCF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ятно 2 2"/>
          <p:cNvSpPr/>
          <p:nvPr/>
        </p:nvSpPr>
        <p:spPr>
          <a:xfrm>
            <a:off x="142844" y="214290"/>
            <a:ext cx="4286280" cy="2786058"/>
          </a:xfrm>
          <a:prstGeom prst="irregularSeal2">
            <a:avLst/>
          </a:prstGeom>
          <a:solidFill>
            <a:schemeClr val="accent4">
              <a:lumMod val="40000"/>
              <a:lumOff val="60000"/>
            </a:schemeClr>
          </a:solidFill>
          <a:scene3d>
            <a:camera prst="perspectiveAbove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i="1" dirty="0" smtClean="0">
                <a:solidFill>
                  <a:schemeClr val="tx2">
                    <a:lumMod val="50000"/>
                  </a:schemeClr>
                </a:solidFill>
                <a:latin typeface="Monotype Corsiva" pitchFamily="66" charset="0"/>
              </a:rPr>
              <a:t>Деспотизм</a:t>
            </a:r>
            <a:endParaRPr lang="ru-RU" sz="2400" b="1" i="1" dirty="0">
              <a:solidFill>
                <a:schemeClr val="tx2">
                  <a:lumMod val="50000"/>
                </a:schemeClr>
              </a:solidFill>
              <a:latin typeface="Monotype Corsiva" pitchFamily="66" charset="0"/>
            </a:endParaRPr>
          </a:p>
        </p:txBody>
      </p:sp>
      <p:pic>
        <p:nvPicPr>
          <p:cNvPr id="22532" name="Picture 4" descr="http://im8-tub.yandex.net/i?id=219047739-19-2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643570" y="285728"/>
            <a:ext cx="2000264" cy="132412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22534" name="Picture 6" descr="http://im7-tub.yandex.net/i?id=323432403-03-2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44" y="3357562"/>
            <a:ext cx="2071702" cy="3203664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22536" name="Picture 8" descr="http://im7-tub.yandex.net/i?id=67869463-20-2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429520" y="4714884"/>
            <a:ext cx="1562104" cy="198267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8" name="TextBox 7"/>
          <p:cNvSpPr txBox="1"/>
          <p:nvPr/>
        </p:nvSpPr>
        <p:spPr>
          <a:xfrm>
            <a:off x="4000496" y="1785926"/>
            <a:ext cx="5143504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chemeClr val="bg2">
                    <a:lumMod val="10000"/>
                  </a:schemeClr>
                </a:solidFill>
                <a:latin typeface="Monotype Corsiva" pitchFamily="66" charset="0"/>
              </a:rPr>
              <a:t>Малыш учится управлять окружающим миром,</a:t>
            </a:r>
          </a:p>
          <a:p>
            <a:r>
              <a:rPr lang="ru-RU" sz="2000" b="1" dirty="0" smtClean="0">
                <a:solidFill>
                  <a:schemeClr val="bg2">
                    <a:lumMod val="10000"/>
                  </a:schemeClr>
                </a:solidFill>
                <a:latin typeface="Monotype Corsiva" pitchFamily="66" charset="0"/>
              </a:rPr>
              <a:t>Пытается заставить родителей делать то, что</a:t>
            </a:r>
          </a:p>
          <a:p>
            <a:r>
              <a:rPr lang="ru-RU" sz="2000" b="1" dirty="0" smtClean="0">
                <a:solidFill>
                  <a:schemeClr val="bg2">
                    <a:lumMod val="10000"/>
                  </a:schemeClr>
                </a:solidFill>
                <a:latin typeface="Monotype Corsiva" pitchFamily="66" charset="0"/>
              </a:rPr>
              <a:t>он хочет.</a:t>
            </a:r>
          </a:p>
          <a:p>
            <a:endParaRPr lang="ru-RU" sz="2000" b="1" dirty="0" smtClean="0">
              <a:solidFill>
                <a:schemeClr val="bg2">
                  <a:lumMod val="10000"/>
                </a:schemeClr>
              </a:solidFill>
              <a:latin typeface="Monotype Corsiva" pitchFamily="66" charset="0"/>
            </a:endParaRPr>
          </a:p>
          <a:p>
            <a:endParaRPr lang="ru-RU" sz="2000" b="1" dirty="0">
              <a:solidFill>
                <a:schemeClr val="bg2">
                  <a:lumMod val="10000"/>
                </a:schemeClr>
              </a:solidFill>
              <a:latin typeface="Monotype Corsiva" pitchFamily="66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285984" y="2786058"/>
            <a:ext cx="6643734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chemeClr val="bg2">
                    <a:lumMod val="10000"/>
                  </a:schemeClr>
                </a:solidFill>
                <a:latin typeface="Monotype Corsiva" pitchFamily="66" charset="0"/>
              </a:rPr>
              <a:t>По отношению к младшим сестрам и братьям деспотизм может проявляться как ревность. Например, ребенок может забирать игрушки, одежду, толкать, замахиваться. Необходимо понимать, что стремление к лидерству, желание «завоевать место под</a:t>
            </a:r>
          </a:p>
          <a:p>
            <a:r>
              <a:rPr lang="ru-RU" sz="2000" b="1" dirty="0" smtClean="0">
                <a:solidFill>
                  <a:schemeClr val="bg2">
                    <a:lumMod val="10000"/>
                  </a:schemeClr>
                </a:solidFill>
                <a:latin typeface="Monotype Corsiva" pitchFamily="66" charset="0"/>
              </a:rPr>
              <a:t>солнцем» - это хорошая черта характера, которая</a:t>
            </a:r>
          </a:p>
          <a:p>
            <a:r>
              <a:rPr lang="ru-RU" sz="2000" b="1" dirty="0" smtClean="0">
                <a:solidFill>
                  <a:schemeClr val="bg2">
                    <a:lumMod val="10000"/>
                  </a:schemeClr>
                </a:solidFill>
                <a:latin typeface="Monotype Corsiva" pitchFamily="66" charset="0"/>
              </a:rPr>
              <a:t>помогает человеку быть хозяином жизни, а не слабовольной овечкой, ведомой другими людьми.</a:t>
            </a:r>
          </a:p>
          <a:p>
            <a:r>
              <a:rPr lang="ru-RU" sz="2000" b="1" dirty="0" smtClean="0">
                <a:solidFill>
                  <a:schemeClr val="bg2">
                    <a:lumMod val="10000"/>
                  </a:schemeClr>
                </a:solidFill>
                <a:latin typeface="Monotype Corsiva" pitchFamily="66" charset="0"/>
              </a:rPr>
              <a:t>                                     Что делать?</a:t>
            </a:r>
          </a:p>
          <a:p>
            <a:r>
              <a:rPr lang="ru-RU" sz="2000" b="1" dirty="0" smtClean="0">
                <a:solidFill>
                  <a:schemeClr val="bg2">
                    <a:lumMod val="10000"/>
                  </a:schemeClr>
                </a:solidFill>
                <a:latin typeface="Monotype Corsiva" pitchFamily="66" charset="0"/>
              </a:rPr>
              <a:t>Уступайте ребенку в «мелочах». Но в том, что</a:t>
            </a:r>
          </a:p>
          <a:p>
            <a:r>
              <a:rPr lang="ru-RU" sz="2000" b="1" dirty="0" smtClean="0">
                <a:solidFill>
                  <a:schemeClr val="bg2">
                    <a:lumMod val="10000"/>
                  </a:schemeClr>
                </a:solidFill>
                <a:latin typeface="Monotype Corsiva" pitchFamily="66" charset="0"/>
              </a:rPr>
              <a:t>касается здоровья и безопасности самого ребенка</a:t>
            </a:r>
          </a:p>
          <a:p>
            <a:r>
              <a:rPr lang="ru-RU" sz="2000" b="1" dirty="0" smtClean="0">
                <a:solidFill>
                  <a:schemeClr val="bg2">
                    <a:lumMod val="10000"/>
                  </a:schemeClr>
                </a:solidFill>
                <a:latin typeface="Monotype Corsiva" pitchFamily="66" charset="0"/>
              </a:rPr>
              <a:t>и других людей – будьте непреклонны. Позволяйте</a:t>
            </a:r>
          </a:p>
          <a:p>
            <a:r>
              <a:rPr lang="ru-RU" sz="2000" b="1" dirty="0" smtClean="0">
                <a:solidFill>
                  <a:schemeClr val="bg2">
                    <a:lumMod val="10000"/>
                  </a:schemeClr>
                </a:solidFill>
                <a:latin typeface="Monotype Corsiva" pitchFamily="66" charset="0"/>
              </a:rPr>
              <a:t>малышу совершать ошибки, ведь сейчас ребенок</a:t>
            </a:r>
          </a:p>
          <a:p>
            <a:r>
              <a:rPr lang="ru-RU" sz="2000" b="1" dirty="0" smtClean="0">
                <a:solidFill>
                  <a:schemeClr val="bg2">
                    <a:lumMod val="10000"/>
                  </a:schemeClr>
                </a:solidFill>
                <a:latin typeface="Monotype Corsiva" pitchFamily="66" charset="0"/>
              </a:rPr>
              <a:t>учится исключительно на своем опыте.</a:t>
            </a:r>
          </a:p>
          <a:p>
            <a:endParaRPr lang="ru-RU" sz="2000" b="1" dirty="0" smtClean="0">
              <a:solidFill>
                <a:schemeClr val="bg2">
                  <a:lumMod val="10000"/>
                </a:schemeClr>
              </a:solidFill>
              <a:latin typeface="Monotype Corsiva" pitchFamily="66" charset="0"/>
            </a:endParaRPr>
          </a:p>
          <a:p>
            <a:endParaRPr lang="ru-RU" sz="2000" b="1" dirty="0" smtClean="0">
              <a:solidFill>
                <a:schemeClr val="bg2">
                  <a:lumMod val="10000"/>
                </a:schemeClr>
              </a:solidFill>
              <a:latin typeface="Monotype Corsiva" pitchFamily="66" charset="0"/>
            </a:endParaRPr>
          </a:p>
          <a:p>
            <a:endParaRPr lang="ru-RU" sz="2000" b="1" dirty="0">
              <a:solidFill>
                <a:schemeClr val="bg2">
                  <a:lumMod val="10000"/>
                </a:schemeClr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685</TotalTime>
  <Words>1578</Words>
  <PresentationFormat>Экран (4:3)</PresentationFormat>
  <Paragraphs>172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«Маленький тиран»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 ужас! В доме появился «маленький тиран» - что делать?</dc:title>
  <dc:creator>User</dc:creator>
  <cp:lastModifiedBy>User</cp:lastModifiedBy>
  <cp:revision>73</cp:revision>
  <dcterms:modified xsi:type="dcterms:W3CDTF">2023-09-11T05:13:07Z</dcterms:modified>
</cp:coreProperties>
</file>