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092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0" y="1600200"/>
            <a:ext cx="9144000" cy="51054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165350" y="611250"/>
            <a:ext cx="5099050" cy="452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7014" y="1798701"/>
            <a:ext cx="8449970" cy="2252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FF0000"/>
                </a:solidFill>
                <a:latin typeface="Georgia"/>
                <a:cs typeface="Georg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00200"/>
              <a:ext cx="9144000" cy="5105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2434" algn="ctr">
              <a:lnSpc>
                <a:spcPts val="2140"/>
              </a:lnSpc>
              <a:spcBef>
                <a:spcPts val="100"/>
              </a:spcBef>
            </a:pPr>
            <a:r>
              <a:rPr spc="-5" dirty="0"/>
              <a:t>НОВЫЕ</a:t>
            </a:r>
            <a:r>
              <a:rPr spc="-15" dirty="0"/>
              <a:t> </a:t>
            </a:r>
            <a:r>
              <a:rPr spc="-5" dirty="0"/>
              <a:t>ОБРАЗОВАТЕЛЬНЫЕ</a:t>
            </a:r>
            <a:r>
              <a:rPr spc="-20" dirty="0"/>
              <a:t> </a:t>
            </a:r>
            <a:r>
              <a:rPr spc="-5" dirty="0"/>
              <a:t>ПРОГРАММЫ</a:t>
            </a:r>
          </a:p>
          <a:p>
            <a:pPr marL="432434" algn="ctr">
              <a:lnSpc>
                <a:spcPts val="3820"/>
              </a:lnSpc>
            </a:pPr>
            <a:r>
              <a:rPr sz="3200" dirty="0"/>
              <a:t>ФОП</a:t>
            </a:r>
            <a:r>
              <a:rPr sz="3200" spc="-40" dirty="0"/>
              <a:t> </a:t>
            </a:r>
            <a:r>
              <a:rPr sz="3200" dirty="0"/>
              <a:t>ДО</a:t>
            </a:r>
          </a:p>
          <a:p>
            <a:pPr marL="432434" algn="ctr">
              <a:lnSpc>
                <a:spcPts val="1895"/>
              </a:lnSpc>
              <a:spcBef>
                <a:spcPts val="50"/>
              </a:spcBef>
            </a:pPr>
            <a:r>
              <a:rPr sz="1600" spc="-10" dirty="0"/>
              <a:t>(федеральная</a:t>
            </a:r>
            <a:r>
              <a:rPr sz="1600" spc="55" dirty="0"/>
              <a:t> </a:t>
            </a:r>
            <a:r>
              <a:rPr sz="1600" spc="-5" dirty="0"/>
              <a:t>образовательная</a:t>
            </a:r>
            <a:r>
              <a:rPr sz="1600" spc="30" dirty="0"/>
              <a:t> </a:t>
            </a:r>
            <a:r>
              <a:rPr sz="1600" spc="-5" dirty="0"/>
              <a:t>программа</a:t>
            </a:r>
            <a:r>
              <a:rPr sz="1600" spc="35" dirty="0"/>
              <a:t> </a:t>
            </a:r>
            <a:r>
              <a:rPr sz="1600" spc="-5" dirty="0"/>
              <a:t>дошкольного</a:t>
            </a:r>
            <a:r>
              <a:rPr sz="1600" spc="25" dirty="0"/>
              <a:t> </a:t>
            </a:r>
            <a:r>
              <a:rPr sz="1600" spc="-10" dirty="0"/>
              <a:t>образования)</a:t>
            </a:r>
            <a:r>
              <a:rPr sz="1600" spc="35" dirty="0"/>
              <a:t> </a:t>
            </a:r>
            <a:r>
              <a:rPr sz="1600" spc="-5" dirty="0"/>
              <a:t>и</a:t>
            </a:r>
            <a:endParaRPr sz="1600" dirty="0"/>
          </a:p>
          <a:p>
            <a:pPr marL="433705" algn="ctr">
              <a:lnSpc>
                <a:spcPts val="3815"/>
              </a:lnSpc>
            </a:pPr>
            <a:r>
              <a:rPr sz="3200" dirty="0"/>
              <a:t>ФАОП</a:t>
            </a:r>
            <a:r>
              <a:rPr sz="3200" spc="-35" dirty="0"/>
              <a:t> </a:t>
            </a:r>
            <a:r>
              <a:rPr sz="3200" dirty="0"/>
              <a:t>ДО</a:t>
            </a:r>
          </a:p>
          <a:p>
            <a:pPr marL="955675" marR="517525" indent="2540" algn="ctr">
              <a:lnSpc>
                <a:spcPct val="100000"/>
              </a:lnSpc>
              <a:spcBef>
                <a:spcPts val="50"/>
              </a:spcBef>
            </a:pPr>
            <a:r>
              <a:rPr sz="1600" spc="-10" dirty="0"/>
              <a:t>(федеральная</a:t>
            </a:r>
            <a:r>
              <a:rPr sz="1600" spc="60" dirty="0"/>
              <a:t> </a:t>
            </a:r>
            <a:r>
              <a:rPr sz="1600" spc="-10" dirty="0"/>
              <a:t>адаптированная</a:t>
            </a:r>
            <a:r>
              <a:rPr sz="1600" spc="65" dirty="0"/>
              <a:t> </a:t>
            </a:r>
            <a:r>
              <a:rPr sz="1600" spc="-5" dirty="0"/>
              <a:t>образовательная</a:t>
            </a:r>
            <a:r>
              <a:rPr sz="1600" spc="35" dirty="0"/>
              <a:t> </a:t>
            </a:r>
            <a:r>
              <a:rPr sz="1600" spc="-10" dirty="0"/>
              <a:t>программа </a:t>
            </a:r>
            <a:r>
              <a:rPr sz="1600" spc="-5" dirty="0"/>
              <a:t> </a:t>
            </a:r>
            <a:r>
              <a:rPr sz="1600" spc="-10" dirty="0"/>
              <a:t>дошкольного</a:t>
            </a:r>
            <a:r>
              <a:rPr sz="1600" spc="30" dirty="0"/>
              <a:t> </a:t>
            </a:r>
            <a:r>
              <a:rPr sz="1600" spc="-5" dirty="0"/>
              <a:t>образования</a:t>
            </a:r>
            <a:r>
              <a:rPr sz="1600" spc="35" dirty="0"/>
              <a:t> </a:t>
            </a:r>
            <a:r>
              <a:rPr sz="1600" spc="-10" dirty="0"/>
              <a:t>для</a:t>
            </a:r>
            <a:r>
              <a:rPr sz="1600" spc="10" dirty="0"/>
              <a:t> </a:t>
            </a:r>
            <a:r>
              <a:rPr sz="1600" spc="-5" dirty="0"/>
              <a:t>обучающихся</a:t>
            </a:r>
            <a:r>
              <a:rPr sz="1600" spc="15" dirty="0"/>
              <a:t> </a:t>
            </a:r>
            <a:r>
              <a:rPr sz="1600" spc="-5" dirty="0"/>
              <a:t>с</a:t>
            </a:r>
            <a:r>
              <a:rPr sz="1600" spc="20" dirty="0"/>
              <a:t> </a:t>
            </a:r>
            <a:r>
              <a:rPr sz="1600" spc="-10" dirty="0"/>
              <a:t>ограниченными </a:t>
            </a:r>
            <a:r>
              <a:rPr sz="1600" spc="-395" dirty="0"/>
              <a:t> </a:t>
            </a:r>
            <a:r>
              <a:rPr sz="1600" spc="-5" dirty="0"/>
              <a:t>возможностями</a:t>
            </a:r>
            <a:r>
              <a:rPr sz="1600" dirty="0"/>
              <a:t> </a:t>
            </a:r>
            <a:r>
              <a:rPr sz="1600" spc="-10" dirty="0"/>
              <a:t>здоровья)</a:t>
            </a:r>
            <a:endParaRPr sz="1600" dirty="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62000" y="358266"/>
            <a:ext cx="77724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05" algn="ctr">
              <a:lnSpc>
                <a:spcPct val="100000"/>
              </a:lnSpc>
              <a:spcBef>
                <a:spcPts val="100"/>
              </a:spcBef>
            </a:pPr>
            <a:r>
              <a:rPr sz="1800" b="0" spc="-5" dirty="0">
                <a:solidFill>
                  <a:srgbClr val="000000"/>
                </a:solidFill>
                <a:latin typeface="Georgia"/>
                <a:cs typeface="Georgia"/>
              </a:rPr>
              <a:t>Муниципальное</a:t>
            </a:r>
            <a:r>
              <a:rPr sz="1800" b="0" spc="55" dirty="0">
                <a:solidFill>
                  <a:srgbClr val="000000"/>
                </a:solidFill>
                <a:latin typeface="Georgia"/>
                <a:cs typeface="Georgia"/>
              </a:rPr>
              <a:t> </a:t>
            </a:r>
            <a:r>
              <a:rPr lang="ru-RU" sz="1800" b="0" spc="-5" dirty="0" smtClean="0">
                <a:solidFill>
                  <a:srgbClr val="000000"/>
                </a:solidFill>
                <a:latin typeface="Georgia"/>
                <a:cs typeface="Georgia"/>
              </a:rPr>
              <a:t>бюджетное дошкольное образовательное учреждение «Детский сад компенсирующего вида №1» </a:t>
            </a:r>
            <a:br>
              <a:rPr lang="ru-RU" sz="1800" b="0" spc="-5" dirty="0" smtClean="0">
                <a:solidFill>
                  <a:srgbClr val="000000"/>
                </a:solidFill>
                <a:latin typeface="Georgia"/>
                <a:cs typeface="Georgia"/>
              </a:rPr>
            </a:br>
            <a:r>
              <a:rPr lang="ru-RU" sz="1800" b="0" spc="-5" dirty="0" smtClean="0">
                <a:solidFill>
                  <a:srgbClr val="000000"/>
                </a:solidFill>
                <a:latin typeface="Georgia"/>
                <a:cs typeface="Georgia"/>
              </a:rPr>
              <a:t>городского округа город Салават Республики Башкортостан</a:t>
            </a:r>
            <a:endParaRPr sz="1800" dirty="0">
              <a:latin typeface="Georgia"/>
              <a:cs typeface="Georgia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627376" y="4325111"/>
            <a:ext cx="4320539" cy="220065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4905" y="619759"/>
            <a:ext cx="553148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037965" algn="l"/>
              </a:tabLst>
            </a:pPr>
            <a:r>
              <a:rPr sz="3200" spc="-5" dirty="0"/>
              <a:t>Содержа</a:t>
            </a:r>
            <a:r>
              <a:rPr sz="3200" spc="5" dirty="0"/>
              <a:t>т</a:t>
            </a:r>
            <a:r>
              <a:rPr sz="3200" dirty="0"/>
              <a:t>ельный	раздел</a:t>
            </a:r>
            <a:endParaRPr sz="3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160" y="1341119"/>
            <a:ext cx="7705343" cy="49164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740" y="1341107"/>
            <a:ext cx="8197596" cy="494157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14905" y="619759"/>
            <a:ext cx="577532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Организационный</a:t>
            </a:r>
            <a:r>
              <a:rPr sz="3200" spc="-75" dirty="0"/>
              <a:t> </a:t>
            </a:r>
            <a:r>
              <a:rPr sz="3200" dirty="0"/>
              <a:t>раздел</a:t>
            </a:r>
            <a:endParaRPr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60777" y="1373504"/>
            <a:ext cx="4972050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5400" spc="-5" dirty="0"/>
              <a:t>Спасибо</a:t>
            </a:r>
            <a:endParaRPr sz="5400"/>
          </a:p>
          <a:p>
            <a:pPr algn="ctr">
              <a:lnSpc>
                <a:spcPct val="100000"/>
              </a:lnSpc>
            </a:pPr>
            <a:r>
              <a:rPr sz="5400" dirty="0"/>
              <a:t>за</a:t>
            </a:r>
            <a:r>
              <a:rPr sz="5400" spc="-60" dirty="0"/>
              <a:t> </a:t>
            </a:r>
            <a:r>
              <a:rPr sz="5400" spc="-5" dirty="0"/>
              <a:t>внимание!</a:t>
            </a:r>
            <a:endParaRPr sz="5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36420" y="3357371"/>
            <a:ext cx="5687567" cy="2895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9663" y="307846"/>
            <a:ext cx="8425180" cy="6245354"/>
          </a:xfrm>
          <a:custGeom>
            <a:avLst/>
            <a:gdLst/>
            <a:ahLst/>
            <a:cxnLst/>
            <a:rect l="l" t="t" r="r" b="b"/>
            <a:pathLst>
              <a:path w="8425180" h="4417060">
                <a:moveTo>
                  <a:pt x="8424672" y="0"/>
                </a:moveTo>
                <a:lnTo>
                  <a:pt x="0" y="0"/>
                </a:lnTo>
                <a:lnTo>
                  <a:pt x="0" y="4416552"/>
                </a:lnTo>
                <a:lnTo>
                  <a:pt x="8424672" y="4416552"/>
                </a:lnTo>
                <a:lnTo>
                  <a:pt x="8424672" y="0"/>
                </a:lnTo>
                <a:close/>
              </a:path>
            </a:pathLst>
          </a:custGeom>
          <a:solidFill>
            <a:srgbClr val="B4DCF9"/>
          </a:solidFill>
        </p:spPr>
        <p:txBody>
          <a:bodyPr wrap="square" lIns="0" tIns="0" rIns="0" bIns="0" rtlCol="0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сентября 2023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вступила в силу новая Федеральная адаптированная образовательная программа дошкольного образования (далее ФАОП ДО), которая была утверждена Министерством просвещения РФ 24 ноября 2022 года (приказ № 1022).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ФАОП 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реализуется для детей с ограниченными возможностями здоровья (ОВЗ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ФАОП 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обеспечить условия для дошкольного образования, которые определяются общими и особыми потребностями детей раннего и дошкольного возраста с ОВЗ, их индивидуальными особенностями развития и состояния здоровья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b="1" dirty="0">
              <a:latin typeface="Georgia"/>
              <a:cs typeface="Georgia"/>
            </a:endParaRPr>
          </a:p>
          <a:p>
            <a:endParaRPr lang="ru-RU" b="1" dirty="0" smtClean="0">
              <a:latin typeface="Georgia"/>
              <a:cs typeface="Georgia"/>
            </a:endParaRPr>
          </a:p>
          <a:p>
            <a:pPr algn="ctr"/>
            <a:r>
              <a:rPr lang="ru-RU" b="1" dirty="0" smtClean="0">
                <a:latin typeface="Georgia"/>
                <a:cs typeface="Georgia"/>
              </a:rPr>
              <a:t>В</a:t>
            </a:r>
            <a:r>
              <a:rPr lang="ru-RU" b="1" spc="-5" dirty="0" smtClean="0">
                <a:latin typeface="Georgia"/>
                <a:cs typeface="Georgia"/>
              </a:rPr>
              <a:t> </a:t>
            </a:r>
            <a:r>
              <a:rPr lang="ru-RU" b="1" dirty="0">
                <a:latin typeface="Georgia"/>
                <a:cs typeface="Georgia"/>
              </a:rPr>
              <a:t>МБДОУ</a:t>
            </a:r>
            <a:r>
              <a:rPr lang="ru-RU" b="1" spc="-15" dirty="0">
                <a:latin typeface="Georgia"/>
                <a:cs typeface="Georgia"/>
              </a:rPr>
              <a:t> </a:t>
            </a:r>
            <a:r>
              <a:rPr lang="ru-RU" b="1" dirty="0">
                <a:latin typeface="Georgia"/>
                <a:cs typeface="Georgia"/>
              </a:rPr>
              <a:t>№</a:t>
            </a:r>
            <a:r>
              <a:rPr lang="ru-RU" b="1" spc="-5" dirty="0">
                <a:latin typeface="Georgia"/>
                <a:cs typeface="Georgia"/>
              </a:rPr>
              <a:t> </a:t>
            </a:r>
            <a:r>
              <a:rPr lang="ru-RU" b="1" spc="-10" dirty="0" smtClean="0">
                <a:latin typeface="Georgia"/>
                <a:cs typeface="Georgia"/>
              </a:rPr>
              <a:t>1</a:t>
            </a:r>
            <a:r>
              <a:rPr lang="ru-RU" b="1" spc="-10" dirty="0">
                <a:latin typeface="Georgia"/>
                <a:cs typeface="Georgia"/>
              </a:rPr>
              <a:t> г.Салавата</a:t>
            </a:r>
            <a:r>
              <a:rPr lang="ru-RU" b="1" spc="40" dirty="0">
                <a:latin typeface="Georgia"/>
                <a:cs typeface="Georgia"/>
              </a:rPr>
              <a:t> </a:t>
            </a:r>
            <a:r>
              <a:rPr lang="ru-RU" b="1" dirty="0">
                <a:latin typeface="Georgia"/>
                <a:cs typeface="Georgia"/>
              </a:rPr>
              <a:t>реализуется адаптированная образовательная программа дошкольного образования детей с тяжелыми нарушениями речи  (АОП ДО детей с ТНР) на основе ФАОП ДО детей с ТНР</a:t>
            </a:r>
            <a:endParaRPr lang="ru-RU" dirty="0">
              <a:latin typeface="Georgia"/>
              <a:cs typeface="Georgia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6162" y="3309620"/>
            <a:ext cx="7448550" cy="2967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«Мы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разрабатываем</a:t>
            </a:r>
            <a:r>
              <a:rPr sz="2000" spc="-2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такую </a:t>
            </a:r>
            <a:r>
              <a:rPr sz="2000" spc="-10" dirty="0">
                <a:solidFill>
                  <a:srgbClr val="202F6A"/>
                </a:solidFill>
                <a:latin typeface="Georgia"/>
                <a:cs typeface="Georgia"/>
              </a:rPr>
              <a:t>программу,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я,</a:t>
            </a:r>
            <a:r>
              <a:rPr sz="2000" spc="2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наверно,</a:t>
            </a:r>
            <a:r>
              <a:rPr sz="2000" spc="-1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впервые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об </a:t>
            </a:r>
            <a:r>
              <a:rPr sz="2000" spc="-47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этом скажу, помощи родителям,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у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которых родился ребенок,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именно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с точки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зрения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того,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как его воспитывать.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Ребенок в 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дошкольном детстве должен максимально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развиваться,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он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должен</a:t>
            </a:r>
            <a:r>
              <a:rPr sz="2000" spc="-1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общаться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со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сверстниками,</a:t>
            </a:r>
            <a:r>
              <a:rPr sz="2000" spc="-3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играть,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у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него</a:t>
            </a:r>
            <a:r>
              <a:rPr sz="2000" spc="-3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должны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развиваться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основные</a:t>
            </a:r>
            <a:r>
              <a:rPr sz="2000" spc="-4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психологические</a:t>
            </a:r>
            <a:r>
              <a:rPr sz="2000" spc="-2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функции.</a:t>
            </a:r>
            <a:r>
              <a:rPr sz="2000" spc="-3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А в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школе</a:t>
            </a:r>
            <a:endParaRPr sz="20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его</a:t>
            </a:r>
            <a:r>
              <a:rPr sz="2000" spc="-2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уже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потом</a:t>
            </a:r>
            <a:r>
              <a:rPr sz="2000" spc="-3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научат</a:t>
            </a:r>
            <a:r>
              <a:rPr sz="2000" spc="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читать</a:t>
            </a:r>
            <a:r>
              <a:rPr sz="2000" dirty="0">
                <a:solidFill>
                  <a:srgbClr val="202F6A"/>
                </a:solidFill>
                <a:latin typeface="Georgia"/>
                <a:cs typeface="Georgia"/>
              </a:rPr>
              <a:t> и</a:t>
            </a:r>
            <a:r>
              <a:rPr sz="2000" spc="-1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202F6A"/>
                </a:solidFill>
                <a:latin typeface="Georgia"/>
                <a:cs typeface="Georgia"/>
              </a:rPr>
              <a:t>писать»</a:t>
            </a:r>
            <a:endParaRPr sz="2000">
              <a:latin typeface="Georgia"/>
              <a:cs typeface="Georgia"/>
            </a:endParaRPr>
          </a:p>
          <a:p>
            <a:pPr marL="2832100" marR="391795">
              <a:lnSpc>
                <a:spcPct val="132500"/>
              </a:lnSpc>
            </a:pPr>
            <a:r>
              <a:rPr sz="2000" b="1" dirty="0">
                <a:solidFill>
                  <a:srgbClr val="202F6A"/>
                </a:solidFill>
                <a:latin typeface="Georgia"/>
                <a:cs typeface="Georgia"/>
              </a:rPr>
              <a:t>Министр</a:t>
            </a:r>
            <a:r>
              <a:rPr sz="2000" b="1" spc="-5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202F6A"/>
                </a:solidFill>
                <a:latin typeface="Georgia"/>
                <a:cs typeface="Georgia"/>
              </a:rPr>
              <a:t>просвещения</a:t>
            </a:r>
            <a:r>
              <a:rPr sz="2000" b="1" spc="-5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202F6A"/>
                </a:solidFill>
                <a:latin typeface="Georgia"/>
                <a:cs typeface="Georgia"/>
              </a:rPr>
              <a:t>России </a:t>
            </a:r>
            <a:r>
              <a:rPr sz="2000" b="1" spc="-49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202F6A"/>
                </a:solidFill>
                <a:latin typeface="Georgia"/>
                <a:cs typeface="Georgia"/>
              </a:rPr>
              <a:t>Кравцов</a:t>
            </a:r>
            <a:r>
              <a:rPr sz="2000" b="1" spc="-15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202F6A"/>
                </a:solidFill>
                <a:latin typeface="Georgia"/>
                <a:cs typeface="Georgia"/>
              </a:rPr>
              <a:t>Сергей</a:t>
            </a:r>
            <a:r>
              <a:rPr sz="2000" b="1" spc="-20" dirty="0">
                <a:solidFill>
                  <a:srgbClr val="202F6A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202F6A"/>
                </a:solidFill>
                <a:latin typeface="Georgia"/>
                <a:cs typeface="Georgia"/>
              </a:rPr>
              <a:t>Сергеевич</a:t>
            </a:r>
            <a:endParaRPr sz="2000">
              <a:latin typeface="Georgia"/>
              <a:cs typeface="Georg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40080" y="460248"/>
            <a:ext cx="3542538" cy="376351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91328" y="614172"/>
            <a:ext cx="2880360" cy="231647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600200"/>
              <a:ext cx="9144000" cy="5105400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84276" y="836675"/>
            <a:ext cx="7992109" cy="1884045"/>
          </a:xfrm>
          <a:prstGeom prst="rect">
            <a:avLst/>
          </a:prstGeom>
          <a:solidFill>
            <a:srgbClr val="B4DCF9"/>
          </a:solidFill>
        </p:spPr>
        <p:txBody>
          <a:bodyPr vert="horz" wrap="square" lIns="0" tIns="13462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60"/>
              </a:spcBef>
            </a:pP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Цель</a:t>
            </a:r>
            <a:r>
              <a:rPr sz="20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ФОП ДО</a:t>
            </a:r>
            <a:r>
              <a:rPr sz="2000" b="1" spc="-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– разностороннее</a:t>
            </a:r>
            <a:r>
              <a:rPr sz="2000" b="1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развитие</a:t>
            </a:r>
            <a:r>
              <a:rPr sz="2000" b="1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ребенка</a:t>
            </a:r>
            <a:endParaRPr sz="2000">
              <a:latin typeface="Georgia"/>
              <a:cs typeface="Georgia"/>
            </a:endParaRPr>
          </a:p>
          <a:p>
            <a:pPr marL="635" algn="ctr">
              <a:lnSpc>
                <a:spcPct val="100000"/>
              </a:lnSpc>
              <a:spcBef>
                <a:spcPts val="1200"/>
              </a:spcBef>
            </a:pP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дошкольного</a:t>
            </a:r>
            <a:r>
              <a:rPr sz="2000" b="1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возраста</a:t>
            </a:r>
            <a:r>
              <a:rPr sz="2000" b="1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на основе</a:t>
            </a:r>
            <a:r>
              <a:rPr sz="2000" b="1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духовно-нравственных</a:t>
            </a:r>
            <a:endParaRPr sz="2000">
              <a:latin typeface="Georgia"/>
              <a:cs typeface="Georgia"/>
            </a:endParaRPr>
          </a:p>
          <a:p>
            <a:pPr marL="714375" marR="711200" algn="ctr">
              <a:lnSpc>
                <a:spcPct val="15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ценностей</a:t>
            </a:r>
            <a:r>
              <a:rPr sz="2000" b="1" spc="-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российского</a:t>
            </a:r>
            <a:r>
              <a:rPr sz="2000" b="1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народа,</a:t>
            </a:r>
            <a:r>
              <a:rPr sz="2000" b="1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исторических</a:t>
            </a:r>
            <a:r>
              <a:rPr sz="2000" b="1" spc="-5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b="1" spc="-49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Georgia"/>
                <a:cs typeface="Georgia"/>
              </a:rPr>
              <a:t>национально-культурных</a:t>
            </a:r>
            <a:r>
              <a:rPr sz="2000" b="1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Georgia"/>
                <a:cs typeface="Georgia"/>
              </a:rPr>
              <a:t>традиций.</a:t>
            </a:r>
            <a:endParaRPr sz="2000">
              <a:latin typeface="Georgia"/>
              <a:cs typeface="Georg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84276" y="3572255"/>
            <a:ext cx="7992109" cy="2247900"/>
          </a:xfrm>
          <a:prstGeom prst="rect">
            <a:avLst/>
          </a:prstGeom>
          <a:solidFill>
            <a:srgbClr val="FFE6D2"/>
          </a:solidFill>
        </p:spPr>
        <p:txBody>
          <a:bodyPr vert="horz" wrap="square" lIns="0" tIns="13589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70"/>
              </a:spcBef>
            </a:pPr>
            <a:r>
              <a:rPr sz="20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Цель</a:t>
            </a:r>
            <a:r>
              <a:rPr sz="20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0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ФАОП</a:t>
            </a:r>
            <a:r>
              <a:rPr sz="20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 </a:t>
            </a:r>
            <a:r>
              <a:rPr sz="2000" b="1" u="heavy" spc="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Georgia"/>
                <a:cs typeface="Georgia"/>
              </a:rPr>
              <a:t>ДО</a:t>
            </a:r>
            <a:r>
              <a:rPr sz="2000" b="1" spc="-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–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обеспечение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условий</a:t>
            </a:r>
            <a:r>
              <a:rPr sz="2000" b="1" spc="-2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для</a:t>
            </a:r>
            <a:r>
              <a:rPr sz="2000" b="1" spc="-2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дошкольного</a:t>
            </a:r>
            <a:endParaRPr sz="2000">
              <a:latin typeface="Georgia"/>
              <a:cs typeface="Georgia"/>
            </a:endParaRPr>
          </a:p>
          <a:p>
            <a:pPr marL="106045" marR="100330" indent="1905" algn="ctr">
              <a:lnSpc>
                <a:spcPct val="150000"/>
              </a:lnSpc>
              <a:spcBef>
                <a:spcPts val="5"/>
              </a:spcBef>
            </a:pP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образования, определяемых общими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и особыми </a:t>
            </a:r>
            <a:r>
              <a:rPr sz="2000" b="1" spc="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потребностями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обучающегося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с ОВЗ,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индивидуальными </a:t>
            </a:r>
            <a:r>
              <a:rPr sz="2000" b="1" spc="-49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особенностями</a:t>
            </a:r>
            <a:r>
              <a:rPr sz="2000" b="1" spc="-3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его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развития</a:t>
            </a:r>
            <a:r>
              <a:rPr sz="2000" b="1" spc="-3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dirty="0">
                <a:solidFill>
                  <a:srgbClr val="073B64"/>
                </a:solidFill>
                <a:latin typeface="Georgia"/>
                <a:cs typeface="Georgia"/>
              </a:rPr>
              <a:t>и</a:t>
            </a:r>
            <a:r>
              <a:rPr sz="2000" b="1" spc="1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состояния</a:t>
            </a:r>
            <a:r>
              <a:rPr sz="2000" b="1" spc="-3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2000" b="1" spc="-5" dirty="0">
                <a:solidFill>
                  <a:srgbClr val="073B64"/>
                </a:solidFill>
                <a:latin typeface="Georgia"/>
                <a:cs typeface="Georgia"/>
              </a:rPr>
              <a:t>здоровья.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00200"/>
              <a:ext cx="9144000" cy="5105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58418" y="483489"/>
            <a:ext cx="7639684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dirty="0"/>
              <a:t>ФОП </a:t>
            </a:r>
            <a:r>
              <a:rPr sz="2400" spc="-5" dirty="0"/>
              <a:t>(ФАОП) </a:t>
            </a:r>
            <a:r>
              <a:rPr sz="2400" dirty="0"/>
              <a:t>ДО - </a:t>
            </a:r>
            <a:r>
              <a:rPr sz="2400" spc="-5" dirty="0"/>
              <a:t>это </a:t>
            </a:r>
            <a:r>
              <a:rPr sz="2400" dirty="0"/>
              <a:t>норматив, </a:t>
            </a:r>
            <a:r>
              <a:rPr sz="2400" spc="-5" dirty="0"/>
              <a:t>который </a:t>
            </a:r>
            <a:r>
              <a:rPr sz="2400" dirty="0"/>
              <a:t>был </a:t>
            </a:r>
            <a:r>
              <a:rPr sz="2400" spc="-595" dirty="0"/>
              <a:t> </a:t>
            </a:r>
            <a:r>
              <a:rPr sz="2400" spc="-5" dirty="0"/>
              <a:t>разработан</a:t>
            </a:r>
            <a:r>
              <a:rPr sz="2400" spc="-30" dirty="0"/>
              <a:t> </a:t>
            </a:r>
            <a:r>
              <a:rPr sz="2400" spc="-5" dirty="0"/>
              <a:t>для</a:t>
            </a:r>
            <a:r>
              <a:rPr sz="2400" spc="10" dirty="0"/>
              <a:t> </a:t>
            </a:r>
            <a:r>
              <a:rPr sz="2400" spc="-5" dirty="0"/>
              <a:t>осуществления</a:t>
            </a:r>
            <a:endParaRPr sz="2400"/>
          </a:p>
          <a:p>
            <a:pPr marL="80645" algn="ctr">
              <a:lnSpc>
                <a:spcPct val="100000"/>
              </a:lnSpc>
            </a:pPr>
            <a:r>
              <a:rPr sz="2400" spc="-5" dirty="0"/>
              <a:t>следующих</a:t>
            </a:r>
            <a:r>
              <a:rPr sz="2400" spc="10" dirty="0"/>
              <a:t> </a:t>
            </a:r>
            <a:r>
              <a:rPr sz="2400" spc="-5" dirty="0"/>
              <a:t>функций</a:t>
            </a:r>
            <a:r>
              <a:rPr sz="2400" b="0" spc="-5" dirty="0">
                <a:solidFill>
                  <a:srgbClr val="001F5F"/>
                </a:solidFill>
                <a:latin typeface="Georgia"/>
                <a:cs typeface="Georgia"/>
              </a:rPr>
              <a:t>:</a:t>
            </a:r>
            <a:endParaRPr sz="2400">
              <a:latin typeface="Georgia"/>
              <a:cs typeface="Georg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62406" y="1890522"/>
            <a:ext cx="7575550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создать</a:t>
            </a:r>
            <a:r>
              <a:rPr sz="2000" spc="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единое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федеральное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образовательное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пространство</a:t>
            </a:r>
            <a:endParaRPr sz="2000">
              <a:latin typeface="Georgia"/>
              <a:cs typeface="Georgia"/>
            </a:endParaRPr>
          </a:p>
          <a:p>
            <a:pPr marL="355600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для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 воспитания</a:t>
            </a:r>
            <a:r>
              <a:rPr sz="20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развития</a:t>
            </a:r>
            <a:r>
              <a:rPr sz="20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дошкольников;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100">
              <a:latin typeface="Georgia"/>
              <a:cs typeface="Georgia"/>
            </a:endParaRPr>
          </a:p>
          <a:p>
            <a:pPr marL="355600" marR="641350" indent="-342900" algn="just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обеспечить детям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родителям равные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качественные </a:t>
            </a:r>
            <a:r>
              <a:rPr sz="2000" spc="-4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условия дошкольного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образования на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всей территории </a:t>
            </a:r>
            <a:r>
              <a:rPr sz="2000" spc="-4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России;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Wingdings"/>
              <a:buChar char=""/>
            </a:pPr>
            <a:endParaRPr sz="2100">
              <a:latin typeface="Georgia"/>
              <a:cs typeface="Georgia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создать единое ядро содержания дошкольного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образования, </a:t>
            </a:r>
            <a:r>
              <a:rPr sz="2000" spc="-4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которое</a:t>
            </a:r>
            <a:r>
              <a:rPr sz="2000" spc="-4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будет</a:t>
            </a:r>
            <a:r>
              <a:rPr sz="20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приобщать</a:t>
            </a:r>
            <a:r>
              <a:rPr sz="20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детей</a:t>
            </a:r>
            <a:r>
              <a:rPr sz="20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к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традиционным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духовно-</a:t>
            </a:r>
            <a:endParaRPr sz="2000">
              <a:latin typeface="Georgia"/>
              <a:cs typeface="Georgia"/>
            </a:endParaRPr>
          </a:p>
          <a:p>
            <a:pPr marL="355600" marR="316865">
              <a:lnSpc>
                <a:spcPct val="100000"/>
              </a:lnSpc>
            </a:pP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нравственным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социокультурным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ценностям, а также </a:t>
            </a:r>
            <a:r>
              <a:rPr sz="20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воспитает в них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тягу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любовь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к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истории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культуре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своей </a:t>
            </a:r>
            <a:r>
              <a:rPr sz="2000" spc="-4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страны,</a:t>
            </a:r>
            <a:r>
              <a:rPr sz="20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малой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родины</a:t>
            </a:r>
            <a:r>
              <a:rPr sz="20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семьи;</a:t>
            </a:r>
            <a:endParaRPr sz="20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00">
              <a:latin typeface="Georgia"/>
              <a:cs typeface="Georgia"/>
            </a:endParaRPr>
          </a:p>
          <a:p>
            <a:pPr marL="355600" marR="247015" indent="-342900">
              <a:lnSpc>
                <a:spcPct val="100000"/>
              </a:lnSpc>
              <a:buFont typeface="Wingdings"/>
              <a:buChar char="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воспитывать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развивать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ребенка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с активной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гражданской </a:t>
            </a:r>
            <a:r>
              <a:rPr sz="2000" spc="-47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позицией,</a:t>
            </a:r>
            <a:r>
              <a:rPr sz="20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патриотическими</a:t>
            </a:r>
            <a:r>
              <a:rPr sz="2000" spc="-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взглядами</a:t>
            </a:r>
            <a:r>
              <a:rPr sz="2000" spc="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0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000" spc="-5" dirty="0">
                <a:solidFill>
                  <a:srgbClr val="001F5F"/>
                </a:solidFill>
                <a:latin typeface="Georgia"/>
                <a:cs typeface="Georgia"/>
              </a:rPr>
              <a:t>ценностями.</a:t>
            </a:r>
            <a:endParaRPr sz="20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131" y="2212848"/>
            <a:ext cx="1940560" cy="1224280"/>
          </a:xfrm>
          <a:prstGeom prst="rect">
            <a:avLst/>
          </a:prstGeom>
          <a:solidFill>
            <a:srgbClr val="4E67C7"/>
          </a:solidFill>
          <a:ln w="15239">
            <a:solidFill>
              <a:srgbClr val="1C2B68"/>
            </a:solidFill>
          </a:ln>
        </p:spPr>
        <p:txBody>
          <a:bodyPr vert="horz" wrap="square" lIns="0" tIns="260985" rIns="0" bIns="0" rtlCol="0">
            <a:spAutoFit/>
          </a:bodyPr>
          <a:lstStyle/>
          <a:p>
            <a:pPr marL="396875">
              <a:lnSpc>
                <a:spcPct val="100000"/>
              </a:lnSpc>
              <a:spcBef>
                <a:spcPts val="2055"/>
              </a:spcBef>
            </a:pPr>
            <a:r>
              <a:rPr sz="4400" dirty="0">
                <a:solidFill>
                  <a:srgbClr val="FFFFFF"/>
                </a:solidFill>
                <a:latin typeface="Trebuchet MS"/>
                <a:cs typeface="Trebuchet MS"/>
              </a:rPr>
              <a:t>ФОП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83635" y="2276855"/>
            <a:ext cx="2231390" cy="962025"/>
          </a:xfrm>
          <a:prstGeom prst="rect">
            <a:avLst/>
          </a:prstGeom>
          <a:solidFill>
            <a:srgbClr val="4E67C7"/>
          </a:solidFill>
          <a:ln w="15240">
            <a:solidFill>
              <a:srgbClr val="1C2B68"/>
            </a:solidFill>
          </a:ln>
        </p:spPr>
        <p:txBody>
          <a:bodyPr vert="horz" wrap="square" lIns="0" tIns="129539" rIns="0" bIns="0" rtlCol="0">
            <a:spAutoFit/>
          </a:bodyPr>
          <a:lstStyle/>
          <a:p>
            <a:pPr marL="410209">
              <a:lnSpc>
                <a:spcPct val="100000"/>
              </a:lnSpc>
              <a:spcBef>
                <a:spcPts val="1019"/>
              </a:spcBef>
            </a:pPr>
            <a:r>
              <a:rPr sz="4400" dirty="0">
                <a:solidFill>
                  <a:srgbClr val="FFFFFF"/>
                </a:solidFill>
                <a:latin typeface="Trebuchet MS"/>
                <a:cs typeface="Trebuchet MS"/>
              </a:rPr>
              <a:t>ФГОС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54140" y="2033016"/>
            <a:ext cx="2232660" cy="1583690"/>
          </a:xfrm>
          <a:prstGeom prst="rect">
            <a:avLst/>
          </a:prstGeom>
          <a:solidFill>
            <a:srgbClr val="4E67C7"/>
          </a:solidFill>
          <a:ln w="15240">
            <a:solidFill>
              <a:srgbClr val="1C2B68"/>
            </a:solidFill>
          </a:ln>
        </p:spPr>
        <p:txBody>
          <a:bodyPr vert="horz" wrap="square" lIns="0" tIns="168275" rIns="0" bIns="0" rtlCol="0">
            <a:spAutoFit/>
          </a:bodyPr>
          <a:lstStyle/>
          <a:p>
            <a:pPr marL="287020" marR="268605" indent="-6350">
              <a:lnSpc>
                <a:spcPct val="100000"/>
              </a:lnSpc>
              <a:spcBef>
                <a:spcPts val="1325"/>
              </a:spcBef>
            </a:pPr>
            <a:r>
              <a:rPr sz="4000" spc="-5" dirty="0">
                <a:solidFill>
                  <a:srgbClr val="FFFFFF"/>
                </a:solidFill>
                <a:latin typeface="Trebuchet MS"/>
                <a:cs typeface="Trebuchet MS"/>
              </a:rPr>
              <a:t>Основа  </a:t>
            </a:r>
            <a:r>
              <a:rPr sz="4000" spc="-10" dirty="0">
                <a:solidFill>
                  <a:srgbClr val="FFFFFF"/>
                </a:solidFill>
                <a:latin typeface="Trebuchet MS"/>
                <a:cs typeface="Trebuchet MS"/>
              </a:rPr>
              <a:t>для</a:t>
            </a:r>
            <a:r>
              <a:rPr sz="4000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4000" spc="-5" dirty="0">
                <a:solidFill>
                  <a:srgbClr val="FFFFFF"/>
                </a:solidFill>
                <a:latin typeface="Trebuchet MS"/>
                <a:cs typeface="Trebuchet MS"/>
              </a:rPr>
              <a:t>ОП</a:t>
            </a:r>
            <a:endParaRPr sz="4000">
              <a:latin typeface="Trebuchet MS"/>
              <a:cs typeface="Trebuchet MS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347722" y="2410205"/>
            <a:ext cx="3877310" cy="2981325"/>
            <a:chOff x="2347722" y="2410205"/>
            <a:chExt cx="3877310" cy="2981325"/>
          </a:xfrm>
        </p:grpSpPr>
        <p:sp>
          <p:nvSpPr>
            <p:cNvPr id="6" name="object 6"/>
            <p:cNvSpPr/>
            <p:nvPr/>
          </p:nvSpPr>
          <p:spPr>
            <a:xfrm>
              <a:off x="2355342" y="2418079"/>
              <a:ext cx="672465" cy="671830"/>
            </a:xfrm>
            <a:custGeom>
              <a:avLst/>
              <a:gdLst/>
              <a:ahLst/>
              <a:cxnLst/>
              <a:rect l="l" t="t" r="r" b="b"/>
              <a:pathLst>
                <a:path w="672464" h="671830">
                  <a:moveTo>
                    <a:pt x="672084" y="228600"/>
                  </a:moveTo>
                  <a:lnTo>
                    <a:pt x="443611" y="228600"/>
                  </a:lnTo>
                  <a:lnTo>
                    <a:pt x="443611" y="0"/>
                  </a:lnTo>
                  <a:lnTo>
                    <a:pt x="228473" y="0"/>
                  </a:lnTo>
                  <a:lnTo>
                    <a:pt x="228473" y="228600"/>
                  </a:lnTo>
                  <a:lnTo>
                    <a:pt x="0" y="228600"/>
                  </a:lnTo>
                  <a:lnTo>
                    <a:pt x="0" y="443230"/>
                  </a:lnTo>
                  <a:lnTo>
                    <a:pt x="228473" y="443230"/>
                  </a:lnTo>
                  <a:lnTo>
                    <a:pt x="228473" y="671830"/>
                  </a:lnTo>
                  <a:lnTo>
                    <a:pt x="443611" y="671830"/>
                  </a:lnTo>
                  <a:lnTo>
                    <a:pt x="443611" y="443230"/>
                  </a:lnTo>
                  <a:lnTo>
                    <a:pt x="672084" y="443230"/>
                  </a:lnTo>
                  <a:lnTo>
                    <a:pt x="672084" y="22860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55342" y="2417825"/>
              <a:ext cx="672465" cy="672465"/>
            </a:xfrm>
            <a:custGeom>
              <a:avLst/>
              <a:gdLst/>
              <a:ahLst/>
              <a:cxnLst/>
              <a:rect l="l" t="t" r="r" b="b"/>
              <a:pathLst>
                <a:path w="672464" h="672464">
                  <a:moveTo>
                    <a:pt x="0" y="228473"/>
                  </a:moveTo>
                  <a:lnTo>
                    <a:pt x="228472" y="228473"/>
                  </a:lnTo>
                  <a:lnTo>
                    <a:pt x="228472" y="0"/>
                  </a:lnTo>
                  <a:lnTo>
                    <a:pt x="443610" y="0"/>
                  </a:lnTo>
                  <a:lnTo>
                    <a:pt x="443610" y="228473"/>
                  </a:lnTo>
                  <a:lnTo>
                    <a:pt x="672083" y="228473"/>
                  </a:lnTo>
                  <a:lnTo>
                    <a:pt x="672083" y="443611"/>
                  </a:lnTo>
                  <a:lnTo>
                    <a:pt x="443610" y="443611"/>
                  </a:lnTo>
                  <a:lnTo>
                    <a:pt x="443610" y="672084"/>
                  </a:lnTo>
                  <a:lnTo>
                    <a:pt x="228472" y="672084"/>
                  </a:lnTo>
                  <a:lnTo>
                    <a:pt x="228472" y="443611"/>
                  </a:lnTo>
                  <a:lnTo>
                    <a:pt x="0" y="443611"/>
                  </a:lnTo>
                  <a:lnTo>
                    <a:pt x="0" y="228473"/>
                  </a:lnTo>
                  <a:close/>
                </a:path>
              </a:pathLst>
            </a:custGeom>
            <a:ln w="15240">
              <a:solidFill>
                <a:srgbClr val="1C2B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535930" y="2492628"/>
              <a:ext cx="672465" cy="537845"/>
            </a:xfrm>
            <a:custGeom>
              <a:avLst/>
              <a:gdLst/>
              <a:ahLst/>
              <a:cxnLst/>
              <a:rect l="l" t="t" r="r" b="b"/>
              <a:pathLst>
                <a:path w="672464" h="537844">
                  <a:moveTo>
                    <a:pt x="672084" y="322580"/>
                  </a:moveTo>
                  <a:lnTo>
                    <a:pt x="0" y="322580"/>
                  </a:lnTo>
                  <a:lnTo>
                    <a:pt x="0" y="537718"/>
                  </a:lnTo>
                  <a:lnTo>
                    <a:pt x="672084" y="537718"/>
                  </a:lnTo>
                  <a:lnTo>
                    <a:pt x="672084" y="322580"/>
                  </a:lnTo>
                  <a:close/>
                </a:path>
                <a:path w="672464" h="537844">
                  <a:moveTo>
                    <a:pt x="672084" y="0"/>
                  </a:moveTo>
                  <a:lnTo>
                    <a:pt x="0" y="0"/>
                  </a:lnTo>
                  <a:lnTo>
                    <a:pt x="0" y="215138"/>
                  </a:lnTo>
                  <a:lnTo>
                    <a:pt x="672084" y="215138"/>
                  </a:lnTo>
                  <a:lnTo>
                    <a:pt x="672084" y="0"/>
                  </a:lnTo>
                  <a:close/>
                </a:path>
              </a:pathLst>
            </a:custGeom>
            <a:solidFill>
              <a:srgbClr val="4E67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535929" y="2492628"/>
              <a:ext cx="672465" cy="537845"/>
            </a:xfrm>
            <a:custGeom>
              <a:avLst/>
              <a:gdLst/>
              <a:ahLst/>
              <a:cxnLst/>
              <a:rect l="l" t="t" r="r" b="b"/>
              <a:pathLst>
                <a:path w="672464" h="537844">
                  <a:moveTo>
                    <a:pt x="0" y="0"/>
                  </a:moveTo>
                  <a:lnTo>
                    <a:pt x="672084" y="0"/>
                  </a:lnTo>
                  <a:lnTo>
                    <a:pt x="672084" y="215137"/>
                  </a:lnTo>
                  <a:lnTo>
                    <a:pt x="0" y="215137"/>
                  </a:lnTo>
                  <a:lnTo>
                    <a:pt x="0" y="0"/>
                  </a:lnTo>
                  <a:close/>
                </a:path>
                <a:path w="672464" h="537844">
                  <a:moveTo>
                    <a:pt x="0" y="322580"/>
                  </a:moveTo>
                  <a:lnTo>
                    <a:pt x="672084" y="322580"/>
                  </a:lnTo>
                  <a:lnTo>
                    <a:pt x="672084" y="537718"/>
                  </a:lnTo>
                  <a:lnTo>
                    <a:pt x="0" y="537718"/>
                  </a:lnTo>
                  <a:lnTo>
                    <a:pt x="0" y="322580"/>
                  </a:lnTo>
                  <a:close/>
                </a:path>
              </a:pathLst>
            </a:custGeom>
            <a:ln w="15240">
              <a:solidFill>
                <a:srgbClr val="1C2B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364486" y="4711699"/>
              <a:ext cx="672465" cy="671830"/>
            </a:xfrm>
            <a:custGeom>
              <a:avLst/>
              <a:gdLst/>
              <a:ahLst/>
              <a:cxnLst/>
              <a:rect l="l" t="t" r="r" b="b"/>
              <a:pathLst>
                <a:path w="672464" h="671829">
                  <a:moveTo>
                    <a:pt x="672084" y="228600"/>
                  </a:moveTo>
                  <a:lnTo>
                    <a:pt x="443611" y="228600"/>
                  </a:lnTo>
                  <a:lnTo>
                    <a:pt x="443611" y="0"/>
                  </a:lnTo>
                  <a:lnTo>
                    <a:pt x="228473" y="0"/>
                  </a:lnTo>
                  <a:lnTo>
                    <a:pt x="228473" y="228600"/>
                  </a:lnTo>
                  <a:lnTo>
                    <a:pt x="0" y="228600"/>
                  </a:lnTo>
                  <a:lnTo>
                    <a:pt x="0" y="443230"/>
                  </a:lnTo>
                  <a:lnTo>
                    <a:pt x="228473" y="443230"/>
                  </a:lnTo>
                  <a:lnTo>
                    <a:pt x="228473" y="671830"/>
                  </a:lnTo>
                  <a:lnTo>
                    <a:pt x="443611" y="671830"/>
                  </a:lnTo>
                  <a:lnTo>
                    <a:pt x="443611" y="443230"/>
                  </a:lnTo>
                  <a:lnTo>
                    <a:pt x="672084" y="443230"/>
                  </a:lnTo>
                  <a:lnTo>
                    <a:pt x="672084" y="228600"/>
                  </a:lnTo>
                  <a:close/>
                </a:path>
              </a:pathLst>
            </a:custGeom>
            <a:solidFill>
              <a:srgbClr val="FFCC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364486" y="4711445"/>
              <a:ext cx="672465" cy="672465"/>
            </a:xfrm>
            <a:custGeom>
              <a:avLst/>
              <a:gdLst/>
              <a:ahLst/>
              <a:cxnLst/>
              <a:rect l="l" t="t" r="r" b="b"/>
              <a:pathLst>
                <a:path w="672464" h="672464">
                  <a:moveTo>
                    <a:pt x="0" y="228472"/>
                  </a:moveTo>
                  <a:lnTo>
                    <a:pt x="228472" y="228472"/>
                  </a:lnTo>
                  <a:lnTo>
                    <a:pt x="228472" y="0"/>
                  </a:lnTo>
                  <a:lnTo>
                    <a:pt x="443611" y="0"/>
                  </a:lnTo>
                  <a:lnTo>
                    <a:pt x="443611" y="228472"/>
                  </a:lnTo>
                  <a:lnTo>
                    <a:pt x="672083" y="228472"/>
                  </a:lnTo>
                  <a:lnTo>
                    <a:pt x="672083" y="443610"/>
                  </a:lnTo>
                  <a:lnTo>
                    <a:pt x="443611" y="443610"/>
                  </a:lnTo>
                  <a:lnTo>
                    <a:pt x="443611" y="672083"/>
                  </a:lnTo>
                  <a:lnTo>
                    <a:pt x="228472" y="672083"/>
                  </a:lnTo>
                  <a:lnTo>
                    <a:pt x="228472" y="443610"/>
                  </a:lnTo>
                  <a:lnTo>
                    <a:pt x="0" y="443610"/>
                  </a:lnTo>
                  <a:lnTo>
                    <a:pt x="0" y="228472"/>
                  </a:lnTo>
                  <a:close/>
                </a:path>
              </a:pathLst>
            </a:custGeom>
            <a:ln w="15240">
              <a:solidFill>
                <a:srgbClr val="1C2B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545074" y="4786248"/>
              <a:ext cx="672465" cy="537845"/>
            </a:xfrm>
            <a:custGeom>
              <a:avLst/>
              <a:gdLst/>
              <a:ahLst/>
              <a:cxnLst/>
              <a:rect l="l" t="t" r="r" b="b"/>
              <a:pathLst>
                <a:path w="672464" h="537845">
                  <a:moveTo>
                    <a:pt x="672084" y="322580"/>
                  </a:moveTo>
                  <a:lnTo>
                    <a:pt x="0" y="322580"/>
                  </a:lnTo>
                  <a:lnTo>
                    <a:pt x="0" y="537718"/>
                  </a:lnTo>
                  <a:lnTo>
                    <a:pt x="672084" y="537718"/>
                  </a:lnTo>
                  <a:lnTo>
                    <a:pt x="672084" y="322580"/>
                  </a:lnTo>
                  <a:close/>
                </a:path>
                <a:path w="672464" h="537845">
                  <a:moveTo>
                    <a:pt x="672084" y="0"/>
                  </a:moveTo>
                  <a:lnTo>
                    <a:pt x="0" y="0"/>
                  </a:lnTo>
                  <a:lnTo>
                    <a:pt x="0" y="215138"/>
                  </a:lnTo>
                  <a:lnTo>
                    <a:pt x="672084" y="215138"/>
                  </a:lnTo>
                  <a:lnTo>
                    <a:pt x="672084" y="0"/>
                  </a:lnTo>
                  <a:close/>
                </a:path>
              </a:pathLst>
            </a:custGeom>
            <a:solidFill>
              <a:srgbClr val="FFCCA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545073" y="4786248"/>
              <a:ext cx="672465" cy="537845"/>
            </a:xfrm>
            <a:custGeom>
              <a:avLst/>
              <a:gdLst/>
              <a:ahLst/>
              <a:cxnLst/>
              <a:rect l="l" t="t" r="r" b="b"/>
              <a:pathLst>
                <a:path w="672464" h="537845">
                  <a:moveTo>
                    <a:pt x="0" y="0"/>
                  </a:moveTo>
                  <a:lnTo>
                    <a:pt x="672084" y="0"/>
                  </a:lnTo>
                  <a:lnTo>
                    <a:pt x="672084" y="215137"/>
                  </a:lnTo>
                  <a:lnTo>
                    <a:pt x="0" y="215137"/>
                  </a:lnTo>
                  <a:lnTo>
                    <a:pt x="0" y="0"/>
                  </a:lnTo>
                  <a:close/>
                </a:path>
                <a:path w="672464" h="537845">
                  <a:moveTo>
                    <a:pt x="0" y="322580"/>
                  </a:moveTo>
                  <a:lnTo>
                    <a:pt x="672084" y="322580"/>
                  </a:lnTo>
                  <a:lnTo>
                    <a:pt x="672084" y="537717"/>
                  </a:lnTo>
                  <a:lnTo>
                    <a:pt x="0" y="537717"/>
                  </a:lnTo>
                  <a:lnTo>
                    <a:pt x="0" y="322580"/>
                  </a:lnTo>
                  <a:close/>
                </a:path>
              </a:pathLst>
            </a:custGeom>
            <a:ln w="15240">
              <a:solidFill>
                <a:srgbClr val="1C2B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1000150" y="945641"/>
            <a:ext cx="750697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lang="ru-RU" sz="1800" spc="-5" dirty="0" smtClean="0">
                <a:solidFill>
                  <a:srgbClr val="073B64"/>
                </a:solidFill>
                <a:latin typeface="Georgia"/>
                <a:cs typeface="Georgia"/>
              </a:rPr>
              <a:t>ФОП ДО и ФАОП ДО </a:t>
            </a:r>
            <a:r>
              <a:rPr sz="1800" dirty="0" smtClean="0">
                <a:solidFill>
                  <a:srgbClr val="073B64"/>
                </a:solidFill>
                <a:latin typeface="Georgia"/>
                <a:cs typeface="Georgia"/>
              </a:rPr>
              <a:t>и 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Федеральный</a:t>
            </a:r>
            <a:r>
              <a:rPr sz="1800" spc="1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государственный</a:t>
            </a:r>
            <a:r>
              <a:rPr sz="1800" spc="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стандарт</a:t>
            </a:r>
            <a:r>
              <a:rPr sz="1800" spc="2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дошкольного</a:t>
            </a:r>
            <a:r>
              <a:rPr sz="1800" spc="2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 err="1">
                <a:solidFill>
                  <a:srgbClr val="073B64"/>
                </a:solidFill>
                <a:latin typeface="Georgia"/>
                <a:cs typeface="Georgia"/>
              </a:rPr>
              <a:t>образования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42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 err="1" smtClean="0">
                <a:solidFill>
                  <a:srgbClr val="073B64"/>
                </a:solidFill>
                <a:latin typeface="Georgia"/>
                <a:cs typeface="Georgia"/>
              </a:rPr>
              <a:t>ста</a:t>
            </a:r>
            <a:r>
              <a:rPr lang="ru-RU" sz="1800" spc="-5" dirty="0" smtClean="0">
                <a:solidFill>
                  <a:srgbClr val="073B64"/>
                </a:solidFill>
                <a:latin typeface="Georgia"/>
                <a:cs typeface="Georgia"/>
              </a:rPr>
              <a:t>ли</a:t>
            </a:r>
            <a:r>
              <a:rPr sz="1800" dirty="0" smtClean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основой</a:t>
            </a:r>
            <a:r>
              <a:rPr sz="1800" spc="2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073B64"/>
                </a:solidFill>
                <a:latin typeface="Georgia"/>
                <a:cs typeface="Georgia"/>
              </a:rPr>
              <a:t>для</a:t>
            </a:r>
            <a:r>
              <a:rPr sz="1800" spc="1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dirty="0">
                <a:solidFill>
                  <a:srgbClr val="073B64"/>
                </a:solidFill>
                <a:latin typeface="Georgia"/>
                <a:cs typeface="Georgia"/>
              </a:rPr>
              <a:t>разработки</a:t>
            </a:r>
            <a:r>
              <a:rPr sz="1800" spc="-25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>
                <a:solidFill>
                  <a:srgbClr val="073B64"/>
                </a:solidFill>
                <a:latin typeface="Georgia"/>
                <a:cs typeface="Georgia"/>
              </a:rPr>
              <a:t>образовательных</a:t>
            </a:r>
            <a:r>
              <a:rPr sz="1800" spc="10" dirty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lang="ru-RU" sz="1800" dirty="0" smtClean="0">
                <a:solidFill>
                  <a:srgbClr val="073B64"/>
                </a:solidFill>
                <a:latin typeface="Georgia"/>
                <a:cs typeface="Georgia"/>
              </a:rPr>
              <a:t>программ</a:t>
            </a:r>
            <a:r>
              <a:rPr sz="1800" spc="5" dirty="0" smtClean="0">
                <a:solidFill>
                  <a:srgbClr val="073B64"/>
                </a:solidFill>
                <a:latin typeface="Georgia"/>
                <a:cs typeface="Georgia"/>
              </a:rPr>
              <a:t> </a:t>
            </a:r>
            <a:r>
              <a:rPr sz="1800" spc="-5" dirty="0" smtClean="0">
                <a:solidFill>
                  <a:srgbClr val="073B64"/>
                </a:solidFill>
                <a:latin typeface="Georgia"/>
                <a:cs typeface="Georgia"/>
              </a:rPr>
              <a:t>ДОО</a:t>
            </a:r>
            <a:r>
              <a:rPr lang="ru-RU" sz="1800" spc="-5" dirty="0" smtClean="0">
                <a:solidFill>
                  <a:srgbClr val="073B64"/>
                </a:solidFill>
                <a:latin typeface="Georgia"/>
                <a:cs typeface="Georgia"/>
              </a:rPr>
              <a:t> и адаптированных образовательных программ ДОО</a:t>
            </a:r>
            <a:endParaRPr sz="1800" dirty="0">
              <a:latin typeface="Georgia"/>
              <a:cs typeface="Georgi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1752" y="4506467"/>
            <a:ext cx="1941830" cy="1224280"/>
          </a:xfrm>
          <a:prstGeom prst="rect">
            <a:avLst/>
          </a:prstGeom>
          <a:solidFill>
            <a:srgbClr val="FFCCA6"/>
          </a:solidFill>
          <a:ln w="15239">
            <a:solidFill>
              <a:srgbClr val="1C2B68"/>
            </a:solidFill>
          </a:ln>
        </p:spPr>
        <p:txBody>
          <a:bodyPr vert="horz" wrap="square" lIns="0" tIns="261620" rIns="0" bIns="0" rtlCol="0">
            <a:spAutoFit/>
          </a:bodyPr>
          <a:lstStyle/>
          <a:p>
            <a:pPr marL="231775">
              <a:lnSpc>
                <a:spcPct val="100000"/>
              </a:lnSpc>
              <a:spcBef>
                <a:spcPts val="2060"/>
              </a:spcBef>
            </a:pPr>
            <a:r>
              <a:rPr sz="4400" dirty="0">
                <a:solidFill>
                  <a:srgbClr val="4E67C7"/>
                </a:solidFill>
                <a:latin typeface="Trebuchet MS"/>
                <a:cs typeface="Trebuchet MS"/>
              </a:rPr>
              <a:t>ФАОП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191255" y="4570476"/>
            <a:ext cx="2232660" cy="962025"/>
          </a:xfrm>
          <a:prstGeom prst="rect">
            <a:avLst/>
          </a:prstGeom>
          <a:solidFill>
            <a:srgbClr val="FFCCA6"/>
          </a:solidFill>
          <a:ln w="15240">
            <a:solidFill>
              <a:srgbClr val="1C2B68"/>
            </a:solidFill>
          </a:ln>
        </p:spPr>
        <p:txBody>
          <a:bodyPr vert="horz" wrap="square" lIns="0" tIns="130810" rIns="0" bIns="0" rtlCol="0">
            <a:spAutoFit/>
          </a:bodyPr>
          <a:lstStyle/>
          <a:p>
            <a:pPr marL="411480">
              <a:lnSpc>
                <a:spcPct val="100000"/>
              </a:lnSpc>
              <a:spcBef>
                <a:spcPts val="1030"/>
              </a:spcBef>
            </a:pPr>
            <a:r>
              <a:rPr sz="4400" dirty="0">
                <a:solidFill>
                  <a:srgbClr val="4E67C7"/>
                </a:solidFill>
                <a:latin typeface="Trebuchet MS"/>
                <a:cs typeface="Trebuchet MS"/>
              </a:rPr>
              <a:t>ФГОС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463284" y="4326635"/>
            <a:ext cx="2232660" cy="1583690"/>
          </a:xfrm>
          <a:prstGeom prst="rect">
            <a:avLst/>
          </a:prstGeom>
          <a:solidFill>
            <a:srgbClr val="FFCCA6"/>
          </a:solidFill>
          <a:ln w="15240">
            <a:solidFill>
              <a:srgbClr val="1C2B68"/>
            </a:solidFill>
          </a:ln>
        </p:spPr>
        <p:txBody>
          <a:bodyPr vert="horz" wrap="square" lIns="0" tIns="169545" rIns="0" bIns="0" rtlCol="0">
            <a:spAutoFit/>
          </a:bodyPr>
          <a:lstStyle/>
          <a:p>
            <a:pPr marL="135255" marR="124460" indent="144780">
              <a:lnSpc>
                <a:spcPct val="100000"/>
              </a:lnSpc>
              <a:spcBef>
                <a:spcPts val="1335"/>
              </a:spcBef>
            </a:pPr>
            <a:r>
              <a:rPr sz="4000" spc="-5" dirty="0">
                <a:solidFill>
                  <a:srgbClr val="4E67C7"/>
                </a:solidFill>
                <a:latin typeface="Trebuchet MS"/>
                <a:cs typeface="Trebuchet MS"/>
              </a:rPr>
              <a:t>Основа </a:t>
            </a:r>
            <a:r>
              <a:rPr sz="4000" spc="-1195" dirty="0">
                <a:solidFill>
                  <a:srgbClr val="4E67C7"/>
                </a:solidFill>
                <a:latin typeface="Trebuchet MS"/>
                <a:cs typeface="Trebuchet MS"/>
              </a:rPr>
              <a:t> </a:t>
            </a:r>
            <a:r>
              <a:rPr sz="4000" spc="-5" dirty="0">
                <a:solidFill>
                  <a:srgbClr val="4E67C7"/>
                </a:solidFill>
                <a:latin typeface="Trebuchet MS"/>
                <a:cs typeface="Trebuchet MS"/>
              </a:rPr>
              <a:t>для</a:t>
            </a:r>
            <a:r>
              <a:rPr sz="4000" spc="-85" dirty="0">
                <a:solidFill>
                  <a:srgbClr val="4E67C7"/>
                </a:solidFill>
                <a:latin typeface="Trebuchet MS"/>
                <a:cs typeface="Trebuchet MS"/>
              </a:rPr>
              <a:t> </a:t>
            </a:r>
            <a:r>
              <a:rPr sz="4000" spc="-10" dirty="0">
                <a:solidFill>
                  <a:srgbClr val="4E67C7"/>
                </a:solidFill>
                <a:latin typeface="Trebuchet MS"/>
                <a:cs typeface="Trebuchet MS"/>
              </a:rPr>
              <a:t>АОП</a:t>
            </a:r>
            <a:endParaRPr sz="4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50442" y="500888"/>
            <a:ext cx="7421880" cy="5391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2465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0000"/>
                </a:solidFill>
                <a:latin typeface="Georgia"/>
                <a:cs typeface="Georgia"/>
              </a:rPr>
              <a:t>Отличие</a:t>
            </a:r>
            <a:r>
              <a:rPr sz="2400" b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eorgia"/>
                <a:cs typeface="Georgia"/>
              </a:rPr>
              <a:t>ФОП</a:t>
            </a:r>
            <a:r>
              <a:rPr sz="2400" b="1" spc="-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Georgia"/>
                <a:cs typeface="Georgia"/>
              </a:rPr>
              <a:t>(ФАОП)</a:t>
            </a:r>
            <a:r>
              <a:rPr sz="2400" b="1" dirty="0">
                <a:solidFill>
                  <a:srgbClr val="FF0000"/>
                </a:solidFill>
                <a:latin typeface="Georgia"/>
                <a:cs typeface="Georgia"/>
              </a:rPr>
              <a:t> ДО</a:t>
            </a:r>
            <a:r>
              <a:rPr sz="2400" b="1" spc="-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eorgia"/>
                <a:cs typeface="Georgia"/>
              </a:rPr>
              <a:t>от</a:t>
            </a:r>
            <a:r>
              <a:rPr sz="2400" b="1" spc="-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b="1" dirty="0">
                <a:solidFill>
                  <a:srgbClr val="FF0000"/>
                </a:solidFill>
                <a:latin typeface="Georgia"/>
                <a:cs typeface="Georgia"/>
              </a:rPr>
              <a:t>ООП</a:t>
            </a:r>
            <a:r>
              <a:rPr sz="2400" b="1" spc="-2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Georgia"/>
                <a:cs typeface="Georgia"/>
              </a:rPr>
              <a:t>ДО</a:t>
            </a:r>
            <a:endParaRPr sz="24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500">
              <a:latin typeface="Georgia"/>
              <a:cs typeface="Georgi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более</a:t>
            </a:r>
            <a:r>
              <a:rPr sz="2400" spc="-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детализирована,</a:t>
            </a:r>
            <a:endParaRPr sz="2400">
              <a:latin typeface="Georgia"/>
              <a:cs typeface="Georgia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рассчитана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на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дошкольное</a:t>
            </a:r>
            <a:r>
              <a:rPr sz="24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воспитание разных</a:t>
            </a:r>
            <a:endParaRPr sz="2400">
              <a:latin typeface="Georgia"/>
              <a:cs typeface="Georgia"/>
            </a:endParaRPr>
          </a:p>
          <a:p>
            <a:pPr marL="299085">
              <a:lnSpc>
                <a:spcPct val="100000"/>
              </a:lnSpc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возрастных</a:t>
            </a:r>
            <a:r>
              <a:rPr sz="2400" spc="-5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групп,</a:t>
            </a:r>
            <a:endParaRPr sz="2400">
              <a:latin typeface="Georgia"/>
              <a:cs typeface="Georgia"/>
            </a:endParaRPr>
          </a:p>
          <a:p>
            <a:pPr marL="299085" marR="665480" indent="-28702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направлена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на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воспитание патриотических</a:t>
            </a:r>
            <a:r>
              <a:rPr sz="2400" spc="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и </a:t>
            </a:r>
            <a:r>
              <a:rPr sz="2400" spc="-5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интернациональных</a:t>
            </a:r>
            <a:r>
              <a:rPr sz="2400" spc="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чувств,</a:t>
            </a:r>
            <a:endParaRPr sz="2400">
              <a:latin typeface="Georgia"/>
              <a:cs typeface="Georgia"/>
            </a:endParaRPr>
          </a:p>
          <a:p>
            <a:pPr marL="299085" marR="5080" indent="-287020">
              <a:lnSpc>
                <a:spcPct val="100000"/>
              </a:lnSpc>
              <a:spcBef>
                <a:spcPts val="120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сделан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акцент на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правила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безопасного поведения </a:t>
            </a:r>
            <a:r>
              <a:rPr sz="2400" spc="-5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в</a:t>
            </a:r>
            <a:r>
              <a:rPr sz="2400" spc="-2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различных</a:t>
            </a:r>
            <a:r>
              <a:rPr sz="2400" spc="3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ситуациях,</a:t>
            </a:r>
            <a:endParaRPr sz="2400">
              <a:latin typeface="Georgia"/>
              <a:cs typeface="Georgia"/>
            </a:endParaRPr>
          </a:p>
          <a:p>
            <a:pPr marL="299085" indent="-287020">
              <a:lnSpc>
                <a:spcPct val="100000"/>
              </a:lnSpc>
              <a:spcBef>
                <a:spcPts val="12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представлен примерный</a:t>
            </a:r>
            <a:r>
              <a:rPr sz="2400" spc="2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перечень</a:t>
            </a:r>
            <a:r>
              <a:rPr sz="24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музыкальных</a:t>
            </a:r>
            <a:endParaRPr sz="2400">
              <a:latin typeface="Georgia"/>
              <a:cs typeface="Georgia"/>
            </a:endParaRPr>
          </a:p>
          <a:p>
            <a:pPr marL="299085" marR="843915">
              <a:lnSpc>
                <a:spcPct val="100000"/>
              </a:lnSpc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и художественных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произведений искусства, </a:t>
            </a:r>
            <a:r>
              <a:rPr sz="2400" spc="-5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анимационных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кинематографических</a:t>
            </a:r>
            <a:endParaRPr sz="2400">
              <a:latin typeface="Georgia"/>
              <a:cs typeface="Georgia"/>
            </a:endParaRPr>
          </a:p>
          <a:p>
            <a:pPr marL="299085">
              <a:lnSpc>
                <a:spcPct val="100000"/>
              </a:lnSpc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произведений</a:t>
            </a:r>
            <a:r>
              <a:rPr sz="2400" spc="-5" dirty="0">
                <a:latin typeface="Georgia"/>
                <a:cs typeface="Georgia"/>
              </a:rPr>
              <a:t>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7999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00200"/>
              <a:ext cx="9144000" cy="5105400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Разделы</a:t>
            </a:r>
            <a:r>
              <a:rPr spc="-5" dirty="0"/>
              <a:t> ФОП</a:t>
            </a:r>
            <a:r>
              <a:rPr dirty="0"/>
              <a:t> </a:t>
            </a:r>
            <a:r>
              <a:rPr spc="-5" dirty="0"/>
              <a:t>(ФАОП)</a:t>
            </a:r>
            <a:r>
              <a:rPr spc="5" dirty="0"/>
              <a:t> </a:t>
            </a:r>
            <a:r>
              <a:rPr spc="-5" dirty="0"/>
              <a:t>ДО: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18540" y="1037666"/>
            <a:ext cx="7729220" cy="4998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84200" indent="-571500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583565" algn="l"/>
                <a:tab pos="584200" algn="l"/>
              </a:tabLst>
            </a:pPr>
            <a:r>
              <a:rPr sz="2800" spc="-5" dirty="0">
                <a:solidFill>
                  <a:srgbClr val="001F5F"/>
                </a:solidFill>
                <a:latin typeface="Georgia"/>
                <a:cs typeface="Georgia"/>
              </a:rPr>
              <a:t>целевой</a:t>
            </a:r>
            <a:endParaRPr sz="2800">
              <a:latin typeface="Georgia"/>
              <a:cs typeface="Georgia"/>
            </a:endParaRPr>
          </a:p>
          <a:p>
            <a:pPr marL="584200" indent="-5715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583565" algn="l"/>
                <a:tab pos="584200" algn="l"/>
              </a:tabLst>
            </a:pPr>
            <a:r>
              <a:rPr sz="2800" spc="-10" dirty="0">
                <a:solidFill>
                  <a:srgbClr val="001F5F"/>
                </a:solidFill>
                <a:latin typeface="Georgia"/>
                <a:cs typeface="Georgia"/>
              </a:rPr>
              <a:t>содержательный</a:t>
            </a:r>
            <a:endParaRPr sz="2800">
              <a:latin typeface="Georgia"/>
              <a:cs typeface="Georgia"/>
            </a:endParaRPr>
          </a:p>
          <a:p>
            <a:pPr marL="584200" indent="-571500">
              <a:lnSpc>
                <a:spcPct val="100000"/>
              </a:lnSpc>
              <a:buFont typeface="Arial MT"/>
              <a:buChar char="•"/>
              <a:tabLst>
                <a:tab pos="583565" algn="l"/>
                <a:tab pos="584200" algn="l"/>
              </a:tabLst>
            </a:pPr>
            <a:r>
              <a:rPr sz="2800" spc="-5" dirty="0">
                <a:solidFill>
                  <a:srgbClr val="001F5F"/>
                </a:solidFill>
                <a:latin typeface="Georgia"/>
                <a:cs typeface="Georgia"/>
              </a:rPr>
              <a:t>организационный</a:t>
            </a:r>
            <a:endParaRPr sz="2800">
              <a:latin typeface="Georgia"/>
              <a:cs typeface="Georgia"/>
            </a:endParaRPr>
          </a:p>
          <a:p>
            <a:pPr marL="570230">
              <a:lnSpc>
                <a:spcPct val="100000"/>
              </a:lnSpc>
              <a:spcBef>
                <a:spcPts val="2160"/>
              </a:spcBef>
            </a:pPr>
            <a:r>
              <a:rPr sz="2800" b="1" spc="-5" dirty="0">
                <a:solidFill>
                  <a:srgbClr val="FF0000"/>
                </a:solidFill>
                <a:latin typeface="Georgia"/>
                <a:cs typeface="Georgia"/>
              </a:rPr>
              <a:t>В</a:t>
            </a:r>
            <a:r>
              <a:rPr sz="2800" b="1" spc="-10" dirty="0">
                <a:solidFill>
                  <a:srgbClr val="FF0000"/>
                </a:solidFill>
                <a:latin typeface="Georgia"/>
                <a:cs typeface="Georgia"/>
              </a:rPr>
              <a:t> структуру</a:t>
            </a:r>
            <a:r>
              <a:rPr sz="2800" b="1" spc="2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Georgia"/>
                <a:cs typeface="Georgia"/>
              </a:rPr>
              <a:t>ФОП</a:t>
            </a:r>
            <a:r>
              <a:rPr sz="2800" b="1" spc="1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Georgia"/>
                <a:cs typeface="Georgia"/>
              </a:rPr>
              <a:t>(ФАОП)</a:t>
            </a:r>
            <a:r>
              <a:rPr sz="2800" b="1" spc="10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Georgia"/>
                <a:cs typeface="Georgia"/>
              </a:rPr>
              <a:t>ДО</a:t>
            </a:r>
            <a:r>
              <a:rPr sz="2800" b="1" spc="5" dirty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Georgia"/>
                <a:cs typeface="Georgia"/>
              </a:rPr>
              <a:t>входят:</a:t>
            </a:r>
            <a:endParaRPr sz="2800">
              <a:latin typeface="Georgia"/>
              <a:cs typeface="Georgi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>
              <a:latin typeface="Georgia"/>
              <a:cs typeface="Georgia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федеральная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рабочая</a:t>
            </a:r>
            <a:r>
              <a:rPr sz="24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программа</a:t>
            </a:r>
            <a:r>
              <a:rPr sz="2400" spc="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образования;</a:t>
            </a:r>
            <a:endParaRPr sz="2400">
              <a:latin typeface="Georgia"/>
              <a:cs typeface="Georgi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федеральная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рабочая</a:t>
            </a:r>
            <a:r>
              <a:rPr sz="2400" spc="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программа</a:t>
            </a:r>
            <a:r>
              <a:rPr sz="2400" spc="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воспитания;</a:t>
            </a:r>
            <a:endParaRPr sz="2400">
              <a:latin typeface="Georgia"/>
              <a:cs typeface="Georgia"/>
            </a:endParaRPr>
          </a:p>
          <a:p>
            <a:pPr marL="2990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программа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коррекционно-развивающей</a:t>
            </a:r>
            <a:r>
              <a:rPr sz="2400" spc="3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работы;</a:t>
            </a:r>
            <a:endParaRPr sz="2400">
              <a:latin typeface="Georgia"/>
              <a:cs typeface="Georgia"/>
            </a:endParaRPr>
          </a:p>
          <a:p>
            <a:pPr marL="299085" marR="508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примерный</a:t>
            </a:r>
            <a:r>
              <a:rPr sz="2400" spc="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режим</a:t>
            </a:r>
            <a:r>
              <a:rPr sz="2400" spc="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и</a:t>
            </a:r>
            <a:r>
              <a:rPr sz="2400" spc="-10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распорядок</a:t>
            </a:r>
            <a:r>
              <a:rPr sz="2400" spc="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дня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в</a:t>
            </a:r>
            <a:r>
              <a:rPr sz="2400" spc="-1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дошкольной </a:t>
            </a:r>
            <a:r>
              <a:rPr sz="2400" spc="-5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группе;</a:t>
            </a:r>
            <a:endParaRPr sz="2400">
              <a:latin typeface="Georgia"/>
              <a:cs typeface="Georgia"/>
            </a:endParaRPr>
          </a:p>
          <a:p>
            <a:pPr marL="299085" marR="324485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федеральный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календарный </a:t>
            </a:r>
            <a:r>
              <a:rPr sz="2400" dirty="0">
                <a:solidFill>
                  <a:srgbClr val="001F5F"/>
                </a:solidFill>
                <a:latin typeface="Georgia"/>
                <a:cs typeface="Georgia"/>
              </a:rPr>
              <a:t>план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воспитательной </a:t>
            </a:r>
            <a:r>
              <a:rPr sz="2400" spc="-565" dirty="0">
                <a:solidFill>
                  <a:srgbClr val="001F5F"/>
                </a:solidFill>
                <a:latin typeface="Georgia"/>
                <a:cs typeface="Georg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Georgia"/>
                <a:cs typeface="Georgia"/>
              </a:rPr>
              <a:t>работы.</a:t>
            </a:r>
            <a:endParaRPr sz="2400">
              <a:latin typeface="Georgia"/>
              <a:cs typeface="Georg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0895" y="556005"/>
            <a:ext cx="307022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10" dirty="0"/>
              <a:t>Целевой</a:t>
            </a:r>
            <a:r>
              <a:rPr spc="-20" dirty="0"/>
              <a:t> </a:t>
            </a:r>
            <a:r>
              <a:rPr spc="-5" dirty="0"/>
              <a:t>раздел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1123" y="1341119"/>
            <a:ext cx="8014716" cy="48234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437</Words>
  <Application>Microsoft Office PowerPoint</Application>
  <PresentationFormat>Экран (4:3)</PresentationFormat>
  <Paragraphs>64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 MT</vt:lpstr>
      <vt:lpstr>Calibri</vt:lpstr>
      <vt:lpstr>Georgia</vt:lpstr>
      <vt:lpstr>Times New Roman</vt:lpstr>
      <vt:lpstr>Trebuchet MS</vt:lpstr>
      <vt:lpstr>Wingdings</vt:lpstr>
      <vt:lpstr>Office Theme</vt:lpstr>
      <vt:lpstr>Муниципальное бюджетное дошкольное образовательное учреждение «Детский сад компенсирующего вида №1»  городского округа город Салават Республики Башкортостан</vt:lpstr>
      <vt:lpstr>Презентация PowerPoint</vt:lpstr>
      <vt:lpstr>Презентация PowerPoint</vt:lpstr>
      <vt:lpstr>Презентация PowerPoint</vt:lpstr>
      <vt:lpstr>ФОП (ФАОП) ДО - это норматив, который был  разработан для осуществления следующих функций:</vt:lpstr>
      <vt:lpstr>Презентация PowerPoint</vt:lpstr>
      <vt:lpstr>Презентация PowerPoint</vt:lpstr>
      <vt:lpstr>Разделы ФОП (ФАОП) ДО:</vt:lpstr>
      <vt:lpstr>Целевой раздел</vt:lpstr>
      <vt:lpstr>Содержательный раздел</vt:lpstr>
      <vt:lpstr>Организационный раздел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Администратор</cp:lastModifiedBy>
  <cp:revision>2</cp:revision>
  <dcterms:created xsi:type="dcterms:W3CDTF">2023-12-05T05:52:42Z</dcterms:created>
  <dcterms:modified xsi:type="dcterms:W3CDTF">2023-12-05T11:22:59Z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2023-11-14T00:00:00Z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2023-12-05T00:00:00Z</vt:filetime>
  </property>
</Properties>
</file>