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06" r:id="rId2"/>
    <p:sldId id="315" r:id="rId3"/>
    <p:sldId id="316" r:id="rId4"/>
    <p:sldId id="317" r:id="rId5"/>
    <p:sldId id="318" r:id="rId6"/>
    <p:sldId id="319" r:id="rId7"/>
    <p:sldId id="304" r:id="rId8"/>
    <p:sldId id="320" r:id="rId9"/>
    <p:sldId id="321" r:id="rId10"/>
    <p:sldId id="273" r:id="rId11"/>
    <p:sldId id="274" r:id="rId12"/>
    <p:sldId id="322" r:id="rId13"/>
    <p:sldId id="323" r:id="rId14"/>
    <p:sldId id="325" r:id="rId15"/>
    <p:sldId id="324" r:id="rId16"/>
    <p:sldId id="326" r:id="rId17"/>
    <p:sldId id="327" r:id="rId18"/>
  </p:sldIdLst>
  <p:sldSz cx="9144000" cy="6858000" type="screen4x3"/>
  <p:notesSz cx="6888163" cy="100203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showPr>
  <p:clrMru>
    <a:srgbClr val="9900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21" autoAdjust="0"/>
    <p:restoredTop sz="94660"/>
  </p:normalViewPr>
  <p:slideViewPr>
    <p:cSldViewPr>
      <p:cViewPr>
        <p:scale>
          <a:sx n="70" d="100"/>
          <a:sy n="70" d="100"/>
        </p:scale>
        <p:origin x="-1290" y="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fld id="{788C2363-2C32-40ED-BF43-6B3F7623BE9F}" type="datetimeFigureOut">
              <a:rPr lang="ru-RU" smtClean="0"/>
              <a:pPr/>
              <a:t>02.10.2019</a:t>
            </a:fld>
            <a:endParaRPr lang="ru-RU"/>
          </a:p>
        </p:txBody>
      </p:sp>
      <p:sp>
        <p:nvSpPr>
          <p:cNvPr id="5" name="Rectangle 5"/>
          <p:cNvSpPr>
            <a:spLocks noGrp="1" noChangeArrowheads="1"/>
          </p:cNvSpPr>
          <p:nvPr>
            <p:ph type="ftr" sz="quarter" idx="11"/>
          </p:nvPr>
        </p:nvSpPr>
        <p:spPr>
          <a:ln/>
        </p:spPr>
        <p:txBody>
          <a:bodyPr/>
          <a:lstStyle>
            <a:lvl1pPr>
              <a:defRPr/>
            </a:lvl1pPr>
          </a:lstStyle>
          <a:p>
            <a:endParaRPr lang="ru-RU"/>
          </a:p>
        </p:txBody>
      </p:sp>
      <p:sp>
        <p:nvSpPr>
          <p:cNvPr id="6" name="Rectangle 6"/>
          <p:cNvSpPr>
            <a:spLocks noGrp="1" noChangeArrowheads="1"/>
          </p:cNvSpPr>
          <p:nvPr>
            <p:ph type="sldNum" sz="quarter" idx="12"/>
          </p:nvPr>
        </p:nvSpPr>
        <p:spPr>
          <a:ln/>
        </p:spPr>
        <p:txBody>
          <a:bodyPr/>
          <a:lstStyle>
            <a:lvl1pPr>
              <a:defRPr/>
            </a:lvl1pPr>
          </a:lstStyle>
          <a:p>
            <a:fld id="{E93EC6F8-F9CB-4061-A019-D71638147E66}" type="slidenum">
              <a:rPr lang="ru-RU" smtClean="0"/>
              <a:pPr/>
              <a:t>‹#›</a:t>
            </a:fld>
            <a:endParaRPr lang="ru-RU"/>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fld id="{788C2363-2C32-40ED-BF43-6B3F7623BE9F}" type="datetimeFigureOut">
              <a:rPr lang="ru-RU" smtClean="0"/>
              <a:pPr/>
              <a:t>02.10.2019</a:t>
            </a:fld>
            <a:endParaRPr lang="ru-RU"/>
          </a:p>
        </p:txBody>
      </p:sp>
      <p:sp>
        <p:nvSpPr>
          <p:cNvPr id="5" name="Rectangle 5"/>
          <p:cNvSpPr>
            <a:spLocks noGrp="1" noChangeArrowheads="1"/>
          </p:cNvSpPr>
          <p:nvPr>
            <p:ph type="ftr" sz="quarter" idx="11"/>
          </p:nvPr>
        </p:nvSpPr>
        <p:spPr>
          <a:ln/>
        </p:spPr>
        <p:txBody>
          <a:bodyPr/>
          <a:lstStyle>
            <a:lvl1pPr>
              <a:defRPr/>
            </a:lvl1pPr>
          </a:lstStyle>
          <a:p>
            <a:endParaRPr lang="ru-RU"/>
          </a:p>
        </p:txBody>
      </p:sp>
      <p:sp>
        <p:nvSpPr>
          <p:cNvPr id="6" name="Rectangle 6"/>
          <p:cNvSpPr>
            <a:spLocks noGrp="1" noChangeArrowheads="1"/>
          </p:cNvSpPr>
          <p:nvPr>
            <p:ph type="sldNum" sz="quarter" idx="12"/>
          </p:nvPr>
        </p:nvSpPr>
        <p:spPr>
          <a:ln/>
        </p:spPr>
        <p:txBody>
          <a:bodyPr/>
          <a:lstStyle>
            <a:lvl1pPr>
              <a:defRPr/>
            </a:lvl1pPr>
          </a:lstStyle>
          <a:p>
            <a:fld id="{E93EC6F8-F9CB-4061-A019-D71638147E66}" type="slidenum">
              <a:rPr lang="ru-RU" smtClean="0"/>
              <a:pPr/>
              <a:t>‹#›</a:t>
            </a:fld>
            <a:endParaRPr lang="ru-RU"/>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fld id="{788C2363-2C32-40ED-BF43-6B3F7623BE9F}" type="datetimeFigureOut">
              <a:rPr lang="ru-RU" smtClean="0"/>
              <a:pPr/>
              <a:t>02.10.2019</a:t>
            </a:fld>
            <a:endParaRPr lang="ru-RU"/>
          </a:p>
        </p:txBody>
      </p:sp>
      <p:sp>
        <p:nvSpPr>
          <p:cNvPr id="5" name="Rectangle 5"/>
          <p:cNvSpPr>
            <a:spLocks noGrp="1" noChangeArrowheads="1"/>
          </p:cNvSpPr>
          <p:nvPr>
            <p:ph type="ftr" sz="quarter" idx="11"/>
          </p:nvPr>
        </p:nvSpPr>
        <p:spPr>
          <a:ln/>
        </p:spPr>
        <p:txBody>
          <a:bodyPr/>
          <a:lstStyle>
            <a:lvl1pPr>
              <a:defRPr/>
            </a:lvl1pPr>
          </a:lstStyle>
          <a:p>
            <a:endParaRPr lang="ru-RU"/>
          </a:p>
        </p:txBody>
      </p:sp>
      <p:sp>
        <p:nvSpPr>
          <p:cNvPr id="6" name="Rectangle 6"/>
          <p:cNvSpPr>
            <a:spLocks noGrp="1" noChangeArrowheads="1"/>
          </p:cNvSpPr>
          <p:nvPr>
            <p:ph type="sldNum" sz="quarter" idx="12"/>
          </p:nvPr>
        </p:nvSpPr>
        <p:spPr>
          <a:ln/>
        </p:spPr>
        <p:txBody>
          <a:bodyPr/>
          <a:lstStyle>
            <a:lvl1pPr>
              <a:defRPr/>
            </a:lvl1pPr>
          </a:lstStyle>
          <a:p>
            <a:fld id="{E93EC6F8-F9CB-4061-A019-D71638147E66}" type="slidenum">
              <a:rPr lang="ru-RU" smtClean="0"/>
              <a:pPr/>
              <a:t>‹#›</a:t>
            </a:fld>
            <a:endParaRPr lang="ru-RU"/>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fld id="{788C2363-2C32-40ED-BF43-6B3F7623BE9F}" type="datetimeFigureOut">
              <a:rPr lang="ru-RU" smtClean="0"/>
              <a:pPr/>
              <a:t>02.10.2019</a:t>
            </a:fld>
            <a:endParaRPr lang="ru-RU"/>
          </a:p>
        </p:txBody>
      </p:sp>
      <p:sp>
        <p:nvSpPr>
          <p:cNvPr id="5" name="Rectangle 5"/>
          <p:cNvSpPr>
            <a:spLocks noGrp="1" noChangeArrowheads="1"/>
          </p:cNvSpPr>
          <p:nvPr>
            <p:ph type="ftr" sz="quarter" idx="11"/>
          </p:nvPr>
        </p:nvSpPr>
        <p:spPr>
          <a:ln/>
        </p:spPr>
        <p:txBody>
          <a:bodyPr/>
          <a:lstStyle>
            <a:lvl1pPr>
              <a:defRPr/>
            </a:lvl1pPr>
          </a:lstStyle>
          <a:p>
            <a:endParaRPr lang="ru-RU"/>
          </a:p>
        </p:txBody>
      </p:sp>
      <p:sp>
        <p:nvSpPr>
          <p:cNvPr id="6" name="Rectangle 6"/>
          <p:cNvSpPr>
            <a:spLocks noGrp="1" noChangeArrowheads="1"/>
          </p:cNvSpPr>
          <p:nvPr>
            <p:ph type="sldNum" sz="quarter" idx="12"/>
          </p:nvPr>
        </p:nvSpPr>
        <p:spPr>
          <a:ln/>
        </p:spPr>
        <p:txBody>
          <a:bodyPr/>
          <a:lstStyle>
            <a:lvl1pPr>
              <a:defRPr/>
            </a:lvl1pPr>
          </a:lstStyle>
          <a:p>
            <a:fld id="{E93EC6F8-F9CB-4061-A019-D71638147E66}" type="slidenum">
              <a:rPr lang="ru-RU" smtClean="0"/>
              <a:pPr/>
              <a:t>‹#›</a:t>
            </a:fld>
            <a:endParaRPr lang="ru-RU"/>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fld id="{788C2363-2C32-40ED-BF43-6B3F7623BE9F}" type="datetimeFigureOut">
              <a:rPr lang="ru-RU" smtClean="0"/>
              <a:pPr/>
              <a:t>02.10.2019</a:t>
            </a:fld>
            <a:endParaRPr lang="ru-RU"/>
          </a:p>
        </p:txBody>
      </p:sp>
      <p:sp>
        <p:nvSpPr>
          <p:cNvPr id="5" name="Rectangle 5"/>
          <p:cNvSpPr>
            <a:spLocks noGrp="1" noChangeArrowheads="1"/>
          </p:cNvSpPr>
          <p:nvPr>
            <p:ph type="ftr" sz="quarter" idx="11"/>
          </p:nvPr>
        </p:nvSpPr>
        <p:spPr>
          <a:ln/>
        </p:spPr>
        <p:txBody>
          <a:bodyPr/>
          <a:lstStyle>
            <a:lvl1pPr>
              <a:defRPr/>
            </a:lvl1pPr>
          </a:lstStyle>
          <a:p>
            <a:endParaRPr lang="ru-RU"/>
          </a:p>
        </p:txBody>
      </p:sp>
      <p:sp>
        <p:nvSpPr>
          <p:cNvPr id="6" name="Rectangle 6"/>
          <p:cNvSpPr>
            <a:spLocks noGrp="1" noChangeArrowheads="1"/>
          </p:cNvSpPr>
          <p:nvPr>
            <p:ph type="sldNum" sz="quarter" idx="12"/>
          </p:nvPr>
        </p:nvSpPr>
        <p:spPr>
          <a:ln/>
        </p:spPr>
        <p:txBody>
          <a:bodyPr/>
          <a:lstStyle>
            <a:lvl1pPr>
              <a:defRPr/>
            </a:lvl1pPr>
          </a:lstStyle>
          <a:p>
            <a:fld id="{E93EC6F8-F9CB-4061-A019-D71638147E66}" type="slidenum">
              <a:rPr lang="ru-RU" smtClean="0"/>
              <a:pPr/>
              <a:t>‹#›</a:t>
            </a:fld>
            <a:endParaRPr lang="ru-RU"/>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fld id="{788C2363-2C32-40ED-BF43-6B3F7623BE9F}" type="datetimeFigureOut">
              <a:rPr lang="ru-RU" smtClean="0"/>
              <a:pPr/>
              <a:t>02.10.2019</a:t>
            </a:fld>
            <a:endParaRPr lang="ru-RU"/>
          </a:p>
        </p:txBody>
      </p:sp>
      <p:sp>
        <p:nvSpPr>
          <p:cNvPr id="6" name="Rectangle 5"/>
          <p:cNvSpPr>
            <a:spLocks noGrp="1" noChangeArrowheads="1"/>
          </p:cNvSpPr>
          <p:nvPr>
            <p:ph type="ftr" sz="quarter" idx="11"/>
          </p:nvPr>
        </p:nvSpPr>
        <p:spPr>
          <a:ln/>
        </p:spPr>
        <p:txBody>
          <a:bodyPr/>
          <a:lstStyle>
            <a:lvl1pPr>
              <a:defRPr/>
            </a:lvl1pPr>
          </a:lstStyle>
          <a:p>
            <a:endParaRPr lang="ru-RU"/>
          </a:p>
        </p:txBody>
      </p:sp>
      <p:sp>
        <p:nvSpPr>
          <p:cNvPr id="7" name="Rectangle 6"/>
          <p:cNvSpPr>
            <a:spLocks noGrp="1" noChangeArrowheads="1"/>
          </p:cNvSpPr>
          <p:nvPr>
            <p:ph type="sldNum" sz="quarter" idx="12"/>
          </p:nvPr>
        </p:nvSpPr>
        <p:spPr>
          <a:ln/>
        </p:spPr>
        <p:txBody>
          <a:bodyPr/>
          <a:lstStyle>
            <a:lvl1pPr>
              <a:defRPr/>
            </a:lvl1pPr>
          </a:lstStyle>
          <a:p>
            <a:fld id="{E93EC6F8-F9CB-4061-A019-D71638147E66}" type="slidenum">
              <a:rPr lang="ru-RU" smtClean="0"/>
              <a:pPr/>
              <a:t>‹#›</a:t>
            </a:fld>
            <a:endParaRPr lang="ru-RU"/>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fld id="{788C2363-2C32-40ED-BF43-6B3F7623BE9F}" type="datetimeFigureOut">
              <a:rPr lang="ru-RU" smtClean="0"/>
              <a:pPr/>
              <a:t>02.10.2019</a:t>
            </a:fld>
            <a:endParaRPr lang="ru-RU"/>
          </a:p>
        </p:txBody>
      </p:sp>
      <p:sp>
        <p:nvSpPr>
          <p:cNvPr id="8" name="Rectangle 5"/>
          <p:cNvSpPr>
            <a:spLocks noGrp="1" noChangeArrowheads="1"/>
          </p:cNvSpPr>
          <p:nvPr>
            <p:ph type="ftr" sz="quarter" idx="11"/>
          </p:nvPr>
        </p:nvSpPr>
        <p:spPr>
          <a:ln/>
        </p:spPr>
        <p:txBody>
          <a:bodyPr/>
          <a:lstStyle>
            <a:lvl1pPr>
              <a:defRPr/>
            </a:lvl1pPr>
          </a:lstStyle>
          <a:p>
            <a:endParaRPr lang="ru-RU"/>
          </a:p>
        </p:txBody>
      </p:sp>
      <p:sp>
        <p:nvSpPr>
          <p:cNvPr id="9" name="Rectangle 6"/>
          <p:cNvSpPr>
            <a:spLocks noGrp="1" noChangeArrowheads="1"/>
          </p:cNvSpPr>
          <p:nvPr>
            <p:ph type="sldNum" sz="quarter" idx="12"/>
          </p:nvPr>
        </p:nvSpPr>
        <p:spPr>
          <a:ln/>
        </p:spPr>
        <p:txBody>
          <a:bodyPr/>
          <a:lstStyle>
            <a:lvl1pPr>
              <a:defRPr/>
            </a:lvl1pPr>
          </a:lstStyle>
          <a:p>
            <a:fld id="{E93EC6F8-F9CB-4061-A019-D71638147E66}" type="slidenum">
              <a:rPr lang="ru-RU" smtClean="0"/>
              <a:pPr/>
              <a:t>‹#›</a:t>
            </a:fld>
            <a:endParaRPr lang="ru-RU"/>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fld id="{788C2363-2C32-40ED-BF43-6B3F7623BE9F}" type="datetimeFigureOut">
              <a:rPr lang="ru-RU" smtClean="0"/>
              <a:pPr/>
              <a:t>02.10.2019</a:t>
            </a:fld>
            <a:endParaRPr lang="ru-RU"/>
          </a:p>
        </p:txBody>
      </p:sp>
      <p:sp>
        <p:nvSpPr>
          <p:cNvPr id="4" name="Rectangle 5"/>
          <p:cNvSpPr>
            <a:spLocks noGrp="1" noChangeArrowheads="1"/>
          </p:cNvSpPr>
          <p:nvPr>
            <p:ph type="ftr" sz="quarter" idx="11"/>
          </p:nvPr>
        </p:nvSpPr>
        <p:spPr>
          <a:ln/>
        </p:spPr>
        <p:txBody>
          <a:bodyPr/>
          <a:lstStyle>
            <a:lvl1pPr>
              <a:defRPr/>
            </a:lvl1pPr>
          </a:lstStyle>
          <a:p>
            <a:endParaRPr lang="ru-RU"/>
          </a:p>
        </p:txBody>
      </p:sp>
      <p:sp>
        <p:nvSpPr>
          <p:cNvPr id="5" name="Rectangle 6"/>
          <p:cNvSpPr>
            <a:spLocks noGrp="1" noChangeArrowheads="1"/>
          </p:cNvSpPr>
          <p:nvPr>
            <p:ph type="sldNum" sz="quarter" idx="12"/>
          </p:nvPr>
        </p:nvSpPr>
        <p:spPr>
          <a:ln/>
        </p:spPr>
        <p:txBody>
          <a:bodyPr/>
          <a:lstStyle>
            <a:lvl1pPr>
              <a:defRPr/>
            </a:lvl1pPr>
          </a:lstStyle>
          <a:p>
            <a:fld id="{E93EC6F8-F9CB-4061-A019-D71638147E66}" type="slidenum">
              <a:rPr lang="ru-RU" smtClean="0"/>
              <a:pPr/>
              <a:t>‹#›</a:t>
            </a:fld>
            <a:endParaRPr lang="ru-RU"/>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fld id="{788C2363-2C32-40ED-BF43-6B3F7623BE9F}" type="datetimeFigureOut">
              <a:rPr lang="ru-RU" smtClean="0"/>
              <a:pPr/>
              <a:t>02.10.2019</a:t>
            </a:fld>
            <a:endParaRPr lang="ru-RU"/>
          </a:p>
        </p:txBody>
      </p:sp>
      <p:sp>
        <p:nvSpPr>
          <p:cNvPr id="3" name="Rectangle 5"/>
          <p:cNvSpPr>
            <a:spLocks noGrp="1" noChangeArrowheads="1"/>
          </p:cNvSpPr>
          <p:nvPr>
            <p:ph type="ftr" sz="quarter" idx="11"/>
          </p:nvPr>
        </p:nvSpPr>
        <p:spPr>
          <a:ln/>
        </p:spPr>
        <p:txBody>
          <a:bodyPr/>
          <a:lstStyle>
            <a:lvl1pPr>
              <a:defRPr/>
            </a:lvl1pPr>
          </a:lstStyle>
          <a:p>
            <a:endParaRPr lang="ru-RU"/>
          </a:p>
        </p:txBody>
      </p:sp>
      <p:sp>
        <p:nvSpPr>
          <p:cNvPr id="4" name="Rectangle 6"/>
          <p:cNvSpPr>
            <a:spLocks noGrp="1" noChangeArrowheads="1"/>
          </p:cNvSpPr>
          <p:nvPr>
            <p:ph type="sldNum" sz="quarter" idx="12"/>
          </p:nvPr>
        </p:nvSpPr>
        <p:spPr>
          <a:ln/>
        </p:spPr>
        <p:txBody>
          <a:bodyPr/>
          <a:lstStyle>
            <a:lvl1pPr>
              <a:defRPr/>
            </a:lvl1pPr>
          </a:lstStyle>
          <a:p>
            <a:fld id="{E93EC6F8-F9CB-4061-A019-D71638147E66}" type="slidenum">
              <a:rPr lang="ru-RU" smtClean="0"/>
              <a:pPr/>
              <a:t>‹#›</a:t>
            </a:fld>
            <a:endParaRPr lang="ru-RU"/>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fld id="{788C2363-2C32-40ED-BF43-6B3F7623BE9F}" type="datetimeFigureOut">
              <a:rPr lang="ru-RU" smtClean="0"/>
              <a:pPr/>
              <a:t>02.10.2019</a:t>
            </a:fld>
            <a:endParaRPr lang="ru-RU"/>
          </a:p>
        </p:txBody>
      </p:sp>
      <p:sp>
        <p:nvSpPr>
          <p:cNvPr id="6" name="Rectangle 5"/>
          <p:cNvSpPr>
            <a:spLocks noGrp="1" noChangeArrowheads="1"/>
          </p:cNvSpPr>
          <p:nvPr>
            <p:ph type="ftr" sz="quarter" idx="11"/>
          </p:nvPr>
        </p:nvSpPr>
        <p:spPr>
          <a:ln/>
        </p:spPr>
        <p:txBody>
          <a:bodyPr/>
          <a:lstStyle>
            <a:lvl1pPr>
              <a:defRPr/>
            </a:lvl1pPr>
          </a:lstStyle>
          <a:p>
            <a:endParaRPr lang="ru-RU"/>
          </a:p>
        </p:txBody>
      </p:sp>
      <p:sp>
        <p:nvSpPr>
          <p:cNvPr id="7" name="Rectangle 6"/>
          <p:cNvSpPr>
            <a:spLocks noGrp="1" noChangeArrowheads="1"/>
          </p:cNvSpPr>
          <p:nvPr>
            <p:ph type="sldNum" sz="quarter" idx="12"/>
          </p:nvPr>
        </p:nvSpPr>
        <p:spPr>
          <a:ln/>
        </p:spPr>
        <p:txBody>
          <a:bodyPr/>
          <a:lstStyle>
            <a:lvl1pPr>
              <a:defRPr/>
            </a:lvl1pPr>
          </a:lstStyle>
          <a:p>
            <a:fld id="{E93EC6F8-F9CB-4061-A019-D71638147E66}" type="slidenum">
              <a:rPr lang="ru-RU" smtClean="0"/>
              <a:pPr/>
              <a:t>‹#›</a:t>
            </a:fld>
            <a:endParaRPr lang="ru-RU"/>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fld id="{788C2363-2C32-40ED-BF43-6B3F7623BE9F}" type="datetimeFigureOut">
              <a:rPr lang="ru-RU" smtClean="0"/>
              <a:pPr/>
              <a:t>02.10.2019</a:t>
            </a:fld>
            <a:endParaRPr lang="ru-RU"/>
          </a:p>
        </p:txBody>
      </p:sp>
      <p:sp>
        <p:nvSpPr>
          <p:cNvPr id="6" name="Rectangle 5"/>
          <p:cNvSpPr>
            <a:spLocks noGrp="1" noChangeArrowheads="1"/>
          </p:cNvSpPr>
          <p:nvPr>
            <p:ph type="ftr" sz="quarter" idx="11"/>
          </p:nvPr>
        </p:nvSpPr>
        <p:spPr>
          <a:ln/>
        </p:spPr>
        <p:txBody>
          <a:bodyPr/>
          <a:lstStyle>
            <a:lvl1pPr>
              <a:defRPr/>
            </a:lvl1pPr>
          </a:lstStyle>
          <a:p>
            <a:endParaRPr lang="ru-RU"/>
          </a:p>
        </p:txBody>
      </p:sp>
      <p:sp>
        <p:nvSpPr>
          <p:cNvPr id="7" name="Rectangle 6"/>
          <p:cNvSpPr>
            <a:spLocks noGrp="1" noChangeArrowheads="1"/>
          </p:cNvSpPr>
          <p:nvPr>
            <p:ph type="sldNum" sz="quarter" idx="12"/>
          </p:nvPr>
        </p:nvSpPr>
        <p:spPr>
          <a:ln/>
        </p:spPr>
        <p:txBody>
          <a:bodyPr/>
          <a:lstStyle>
            <a:lvl1pPr>
              <a:defRPr/>
            </a:lvl1pPr>
          </a:lstStyle>
          <a:p>
            <a:fld id="{E93EC6F8-F9CB-4061-A019-D71638147E66}" type="slidenum">
              <a:rPr lang="ru-RU" smtClean="0"/>
              <a:pPr/>
              <a:t>‹#›</a:t>
            </a:fld>
            <a:endParaRPr lang="ru-RU"/>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vl1pPr>
          </a:lstStyle>
          <a:p>
            <a:fld id="{788C2363-2C32-40ED-BF43-6B3F7623BE9F}" type="datetimeFigureOut">
              <a:rPr lang="ru-RU" smtClean="0"/>
              <a:pPr/>
              <a:t>02.10.2019</a:t>
            </a:fld>
            <a:endParaRPr lang="ru-RU"/>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vl1pPr>
          </a:lstStyle>
          <a:p>
            <a:endParaRPr lang="ru-RU"/>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vl1pPr>
          </a:lstStyle>
          <a:p>
            <a:fld id="{E93EC6F8-F9CB-4061-A019-D71638147E66}"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med"/>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31.jpeg"/><Relationship Id="rId2" Type="http://schemas.openxmlformats.org/officeDocument/2006/relationships/image" Target="../media/image26.jpeg"/><Relationship Id="rId1" Type="http://schemas.openxmlformats.org/officeDocument/2006/relationships/slideLayout" Target="../slideLayouts/slideLayout4.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1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1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5.xml"/><Relationship Id="rId5" Type="http://schemas.openxmlformats.org/officeDocument/2006/relationships/image" Target="../media/image41.jpeg"/><Relationship Id="rId4" Type="http://schemas.openxmlformats.org/officeDocument/2006/relationships/image" Target="../media/image40.jpeg"/></Relationships>
</file>

<file path=ppt/slides/_rels/slide1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4.xml"/><Relationship Id="rId4" Type="http://schemas.openxmlformats.org/officeDocument/2006/relationships/image" Target="../media/image46.jpeg"/></Relationships>
</file>

<file path=ppt/slides/_rels/slide1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4.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9.jpeg"/></Relationships>
</file>

<file path=ppt/slides/_rels/slide17.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9.jpeg"/><Relationship Id="rId2" Type="http://schemas.openxmlformats.org/officeDocument/2006/relationships/image" Target="../media/image14.jpeg"/><Relationship Id="rId1" Type="http://schemas.openxmlformats.org/officeDocument/2006/relationships/slideLayout" Target="../slideLayouts/slideLayout4.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25.jpeg"/><Relationship Id="rId2" Type="http://schemas.openxmlformats.org/officeDocument/2006/relationships/image" Target="../media/image20.jpeg"/><Relationship Id="rId1" Type="http://schemas.openxmlformats.org/officeDocument/2006/relationships/slideLayout" Target="../slideLayouts/slideLayout4.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457200" y="285728"/>
            <a:ext cx="8258204" cy="1357323"/>
          </a:xfrm>
        </p:spPr>
        <p:txBody>
          <a:bodyPr>
            <a:normAutofit fontScale="25000" lnSpcReduction="20000"/>
          </a:bodyPr>
          <a:lstStyle/>
          <a:p>
            <a:pPr algn="ctr">
              <a:buNone/>
            </a:pPr>
            <a:endParaRPr lang="ru-RU" sz="1400" b="1" dirty="0" smtClean="0">
              <a:latin typeface="Monotype Corsiva" pitchFamily="66" charset="0"/>
            </a:endParaRPr>
          </a:p>
          <a:p>
            <a:pPr algn="ctr">
              <a:buNone/>
            </a:pPr>
            <a:endParaRPr lang="ru-RU" sz="1400" b="1" dirty="0" smtClean="0">
              <a:latin typeface="Monotype Corsiva" pitchFamily="66" charset="0"/>
            </a:endParaRPr>
          </a:p>
          <a:p>
            <a:pPr algn="ctr">
              <a:buNone/>
            </a:pPr>
            <a:endParaRPr lang="ru-RU" sz="1400" b="1" dirty="0" smtClean="0">
              <a:latin typeface="Monotype Corsiva" pitchFamily="66" charset="0"/>
            </a:endParaRPr>
          </a:p>
          <a:p>
            <a:pPr algn="ctr">
              <a:buNone/>
            </a:pPr>
            <a:endParaRPr lang="ru-RU" sz="1400" b="1" dirty="0" smtClean="0">
              <a:latin typeface="Monotype Corsiva" pitchFamily="66" charset="0"/>
            </a:endParaRPr>
          </a:p>
          <a:p>
            <a:pPr algn="ctr">
              <a:buNone/>
            </a:pPr>
            <a:endParaRPr lang="ru-RU" sz="1400" b="1" dirty="0" smtClean="0">
              <a:latin typeface="Monotype Corsiva" pitchFamily="66" charset="0"/>
            </a:endParaRPr>
          </a:p>
          <a:p>
            <a:pPr algn="ctr">
              <a:buNone/>
            </a:pPr>
            <a:endParaRPr lang="ru-RU" sz="1400" b="1" dirty="0" smtClean="0">
              <a:latin typeface="Monotype Corsiva" pitchFamily="66" charset="0"/>
            </a:endParaRPr>
          </a:p>
          <a:p>
            <a:pPr algn="ctr">
              <a:buNone/>
            </a:pPr>
            <a:endParaRPr lang="ru-RU" sz="4900" b="1" dirty="0" smtClean="0">
              <a:latin typeface="Monotype Corsiva" pitchFamily="66" charset="0"/>
            </a:endParaRPr>
          </a:p>
          <a:p>
            <a:pPr algn="ctr">
              <a:buNone/>
            </a:pPr>
            <a:r>
              <a:rPr lang="ru-RU" sz="7200" b="1" dirty="0" smtClean="0">
                <a:latin typeface="Monotype Corsiva" pitchFamily="66" charset="0"/>
              </a:rPr>
              <a:t>Муниципальное бюджетное дошкольное образовательное учреждение </a:t>
            </a:r>
          </a:p>
          <a:p>
            <a:pPr algn="ctr">
              <a:buNone/>
            </a:pPr>
            <a:r>
              <a:rPr lang="ru-RU" sz="7200" b="1" dirty="0" smtClean="0">
                <a:latin typeface="Monotype Corsiva" pitchFamily="66" charset="0"/>
              </a:rPr>
              <a:t>Детский сад комбинированного вида «Родничок» р.п. Чишмы </a:t>
            </a:r>
          </a:p>
          <a:p>
            <a:pPr algn="ctr">
              <a:buNone/>
            </a:pPr>
            <a:r>
              <a:rPr lang="ru-RU" sz="7200" b="1" dirty="0" smtClean="0">
                <a:latin typeface="Monotype Corsiva" pitchFamily="66" charset="0"/>
              </a:rPr>
              <a:t>муниципального района Чишминский район Республики Башкортостан</a:t>
            </a:r>
            <a:endParaRPr lang="ru-RU" sz="7200" dirty="0" smtClean="0">
              <a:latin typeface="Monotype Corsiva" pitchFamily="66" charset="0"/>
            </a:endParaRPr>
          </a:p>
          <a:p>
            <a:endParaRPr lang="ru-RU" sz="5600" dirty="0" smtClean="0">
              <a:latin typeface="Monotype Corsiva" pitchFamily="66" charset="0"/>
            </a:endParaRPr>
          </a:p>
          <a:p>
            <a:pPr marL="0" indent="0" algn="ctr">
              <a:buNone/>
            </a:pPr>
            <a:endParaRPr lang="ru-RU" sz="3200" dirty="0" smtClean="0"/>
          </a:p>
        </p:txBody>
      </p:sp>
      <p:pic>
        <p:nvPicPr>
          <p:cNvPr id="6" name="Содержимое 5" descr="DSCN7405.jpg"/>
          <p:cNvPicPr>
            <a:picLocks noGrp="1" noChangeAspect="1"/>
          </p:cNvPicPr>
          <p:nvPr>
            <p:ph sz="half" idx="2"/>
          </p:nvPr>
        </p:nvPicPr>
        <p:blipFill>
          <a:blip r:embed="rId2" cstate="print"/>
          <a:stretch>
            <a:fillRect/>
          </a:stretch>
        </p:blipFill>
        <p:spPr>
          <a:xfrm>
            <a:off x="714348" y="2000240"/>
            <a:ext cx="7786742" cy="4643470"/>
          </a:xfrm>
          <a:prstGeom prst="rect">
            <a:avLst/>
          </a:prstGeom>
          <a:ln>
            <a:noFill/>
          </a:ln>
          <a:effectLst>
            <a:softEdge rad="112500"/>
          </a:effectLst>
        </p:spPr>
      </p:pic>
    </p:spTree>
    <p:extLst>
      <p:ext uri="{BB962C8B-B14F-4D97-AF65-F5344CB8AC3E}">
        <p14:creationId xmlns:p14="http://schemas.microsoft.com/office/powerpoint/2010/main" xmlns="" val="3328348351"/>
      </p:ext>
    </p:extLst>
  </p:cSld>
  <p:clrMapOvr>
    <a:masterClrMapping/>
  </p:clrMapOvr>
  <mc:AlternateContent xmlns:mc="http://schemas.openxmlformats.org/markup-compatibility/2006">
    <mc:Choice xmlns:p14="http://schemas.microsoft.com/office/powerpoint/2010/main" xmlns="" Requires="p14">
      <p:transition spd="slow" p14:dur="4000" advClick="0" advTm="4000">
        <p14:vortex dir="r"/>
      </p:transition>
    </mc:Choice>
    <mc:Fallback>
      <p:transition spd="slow" advClick="0" advTm="4000">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571480"/>
            <a:ext cx="8229600" cy="846158"/>
          </a:xfrm>
        </p:spPr>
        <p:txBody>
          <a:bodyPr/>
          <a:lstStyle/>
          <a:p>
            <a:pPr algn="l"/>
            <a:r>
              <a:rPr lang="ru-RU" sz="1400" dirty="0" smtClean="0">
                <a:latin typeface="Times New Roman" pitchFamily="18" charset="0"/>
                <a:cs typeface="Times New Roman" pitchFamily="18" charset="0"/>
              </a:rPr>
              <a:t>Много теплых слов хотелось бы сказать о младших воспитателях:</a:t>
            </a:r>
            <a:r>
              <a:rPr lang="ru-RU" sz="1400" b="1"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Гильмутдиновой</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Миляуше</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Зайнулловне</a:t>
            </a:r>
            <a:r>
              <a:rPr lang="ru-RU" sz="1400" dirty="0" smtClean="0">
                <a:latin typeface="Times New Roman" pitchFamily="18" charset="0"/>
                <a:cs typeface="Times New Roman" pitchFamily="18" charset="0"/>
              </a:rPr>
              <a:t>,</a:t>
            </a:r>
            <a:r>
              <a:rPr lang="ru-RU" sz="1400" b="1" dirty="0" smtClean="0">
                <a:latin typeface="Times New Roman" pitchFamily="18" charset="0"/>
                <a:cs typeface="Times New Roman" pitchFamily="18" charset="0"/>
              </a:rPr>
              <a:t> </a:t>
            </a:r>
            <a:r>
              <a:rPr lang="ru-RU" sz="1400" dirty="0" smtClean="0">
                <a:latin typeface="Times New Roman" pitchFamily="18" charset="0"/>
                <a:cs typeface="Times New Roman" pitchFamily="18" charset="0"/>
              </a:rPr>
              <a:t>Баевой </a:t>
            </a:r>
            <a:r>
              <a:rPr lang="ru-RU" sz="1400" dirty="0" err="1" smtClean="0">
                <a:latin typeface="Times New Roman" pitchFamily="18" charset="0"/>
                <a:cs typeface="Times New Roman" pitchFamily="18" charset="0"/>
              </a:rPr>
              <a:t>Дамире</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Акрамовне</a:t>
            </a:r>
            <a:r>
              <a:rPr lang="ru-RU" sz="1400" dirty="0" smtClean="0">
                <a:latin typeface="Times New Roman" pitchFamily="18" charset="0"/>
                <a:cs typeface="Times New Roman" pitchFamily="18" charset="0"/>
              </a:rPr>
              <a:t>, Давлетовой </a:t>
            </a:r>
            <a:r>
              <a:rPr lang="ru-RU" sz="1400" dirty="0" err="1" smtClean="0">
                <a:latin typeface="Times New Roman" pitchFamily="18" charset="0"/>
                <a:cs typeface="Times New Roman" pitchFamily="18" charset="0"/>
              </a:rPr>
              <a:t>Гульнаре</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Асхатовне</a:t>
            </a:r>
            <a:r>
              <a:rPr lang="ru-RU" sz="1400" dirty="0" smtClean="0">
                <a:latin typeface="Times New Roman" pitchFamily="18" charset="0"/>
                <a:cs typeface="Times New Roman" pitchFamily="18" charset="0"/>
              </a:rPr>
              <a:t>, Ганиевой Альбине </a:t>
            </a:r>
            <a:r>
              <a:rPr lang="ru-RU" sz="1400" dirty="0" err="1" smtClean="0">
                <a:latin typeface="Times New Roman" pitchFamily="18" charset="0"/>
                <a:cs typeface="Times New Roman" pitchFamily="18" charset="0"/>
              </a:rPr>
              <a:t>Рифгатовне</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Валиуллиной</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Зольфие</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Хамитовне</a:t>
            </a:r>
            <a:r>
              <a:rPr lang="ru-RU" sz="1400" dirty="0" smtClean="0">
                <a:latin typeface="Times New Roman" pitchFamily="18" charset="0"/>
                <a:cs typeface="Times New Roman" pitchFamily="18" charset="0"/>
              </a:rPr>
              <a:t>, Сафиной </a:t>
            </a:r>
            <a:r>
              <a:rPr lang="ru-RU" sz="1400" dirty="0" err="1" smtClean="0">
                <a:latin typeface="Times New Roman" pitchFamily="18" charset="0"/>
                <a:cs typeface="Times New Roman" pitchFamily="18" charset="0"/>
              </a:rPr>
              <a:t>Альфире</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Рашитовне</a:t>
            </a:r>
            <a:r>
              <a:rPr lang="ru-RU" sz="1400" dirty="0" smtClean="0">
                <a:latin typeface="Times New Roman" pitchFamily="18" charset="0"/>
                <a:cs typeface="Times New Roman" pitchFamily="18" charset="0"/>
              </a:rPr>
              <a:t> долгие годы которые заботились о маленьких воспитанниках. </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 </a:t>
            </a:r>
            <a:br>
              <a:rPr lang="ru-RU" sz="1400" dirty="0" smtClean="0">
                <a:latin typeface="Times New Roman" pitchFamily="18" charset="0"/>
                <a:cs typeface="Times New Roman" pitchFamily="18" charset="0"/>
              </a:rPr>
            </a:br>
            <a:endParaRPr lang="ru-RU" sz="1400" dirty="0">
              <a:latin typeface="Times New Roman" pitchFamily="18" charset="0"/>
              <a:cs typeface="Times New Roman" pitchFamily="18" charset="0"/>
            </a:endParaRPr>
          </a:p>
        </p:txBody>
      </p:sp>
      <p:pic>
        <p:nvPicPr>
          <p:cNvPr id="3" name="Объект 2"/>
          <p:cNvPicPr>
            <a:picLocks noGrp="1" noChangeAspect="1"/>
          </p:cNvPicPr>
          <p:nvPr>
            <p:ph sz="half" idx="1"/>
          </p:nvPr>
        </p:nvPicPr>
        <p:blipFill>
          <a:blip r:embed="rId2" cstate="print">
            <a:extLst>
              <a:ext uri="{28A0092B-C50C-407E-A947-70E740481C1C}">
                <a14:useLocalDpi xmlns:a14="http://schemas.microsoft.com/office/drawing/2010/main" xmlns="" val="0"/>
              </a:ext>
            </a:extLst>
          </a:blip>
          <a:stretch>
            <a:fillRect/>
          </a:stretch>
        </p:blipFill>
        <p:spPr>
          <a:xfrm>
            <a:off x="457200" y="1428736"/>
            <a:ext cx="2471726" cy="2714644"/>
          </a:xfrm>
          <a:prstGeom prst="rect">
            <a:avLst/>
          </a:prstGeom>
          <a:ln>
            <a:noFill/>
          </a:ln>
          <a:effectLst>
            <a:softEdge rad="112500"/>
          </a:effectLst>
        </p:spPr>
      </p:pic>
      <p:pic>
        <p:nvPicPr>
          <p:cNvPr id="6" name="Объект 2"/>
          <p:cNvPicPr>
            <a:picLocks noGrp="1" noChangeAspect="1"/>
          </p:cNvPicPr>
          <p:nvPr>
            <p:ph sz="half" idx="2"/>
          </p:nvPr>
        </p:nvPicPr>
        <p:blipFill>
          <a:blip r:embed="rId3" cstate="print">
            <a:extLst>
              <a:ext uri="{28A0092B-C50C-407E-A947-70E740481C1C}">
                <a14:useLocalDpi xmlns:a14="http://schemas.microsoft.com/office/drawing/2010/main" xmlns="" val="0"/>
              </a:ext>
            </a:extLst>
          </a:blip>
          <a:stretch>
            <a:fillRect/>
          </a:stretch>
        </p:blipFill>
        <p:spPr>
          <a:xfrm>
            <a:off x="6286512" y="1428736"/>
            <a:ext cx="2571768" cy="2643206"/>
          </a:xfrm>
          <a:prstGeom prst="rect">
            <a:avLst/>
          </a:prstGeom>
          <a:ln>
            <a:noFill/>
          </a:ln>
          <a:effectLst>
            <a:softEdge rad="112500"/>
          </a:effectLst>
        </p:spPr>
      </p:pic>
      <p:pic>
        <p:nvPicPr>
          <p:cNvPr id="7" name="Объект 3"/>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bwMode="auto">
          <a:xfrm>
            <a:off x="3286116" y="1571612"/>
            <a:ext cx="2571768" cy="2643206"/>
          </a:xfrm>
          <a:prstGeom prst="rect">
            <a:avLst/>
          </a:prstGeom>
          <a:ln>
            <a:noFill/>
          </a:ln>
          <a:effectLst>
            <a:softEdge rad="112500"/>
          </a:effectLst>
        </p:spPr>
      </p:pic>
      <p:pic>
        <p:nvPicPr>
          <p:cNvPr id="8" name="Объект 3"/>
          <p:cNvPicPr>
            <a:picLocks noChangeAspect="1"/>
          </p:cNvPicPr>
          <p:nvPr/>
        </p:nvPicPr>
        <p:blipFill>
          <a:blip r:embed="rId5" cstate="print"/>
          <a:stretch>
            <a:fillRect/>
          </a:stretch>
        </p:blipFill>
        <p:spPr bwMode="auto">
          <a:xfrm>
            <a:off x="3214678" y="4000504"/>
            <a:ext cx="2714644" cy="2857496"/>
          </a:xfrm>
          <a:prstGeom prst="rect">
            <a:avLst/>
          </a:prstGeom>
          <a:ln>
            <a:noFill/>
          </a:ln>
          <a:effectLst>
            <a:softEdge rad="112500"/>
          </a:effectLst>
        </p:spPr>
      </p:pic>
      <p:pic>
        <p:nvPicPr>
          <p:cNvPr id="9" name="Объект 3"/>
          <p:cNvPicPr>
            <a:picLocks noChangeAspect="1"/>
          </p:cNvPicPr>
          <p:nvPr/>
        </p:nvPicPr>
        <p:blipFill>
          <a:blip r:embed="rId6" cstate="print"/>
          <a:stretch>
            <a:fillRect/>
          </a:stretch>
        </p:blipFill>
        <p:spPr bwMode="auto">
          <a:xfrm>
            <a:off x="357158" y="4143380"/>
            <a:ext cx="2500330" cy="2714620"/>
          </a:xfrm>
          <a:prstGeom prst="rect">
            <a:avLst/>
          </a:prstGeom>
          <a:ln>
            <a:noFill/>
          </a:ln>
          <a:effectLst>
            <a:softEdge rad="112500"/>
          </a:effectLst>
        </p:spPr>
      </p:pic>
      <p:pic>
        <p:nvPicPr>
          <p:cNvPr id="10" name="Объект 3"/>
          <p:cNvPicPr>
            <a:picLocks noChangeAspect="1"/>
          </p:cNvPicPr>
          <p:nvPr/>
        </p:nvPicPr>
        <p:blipFill>
          <a:blip r:embed="rId7" cstate="print"/>
          <a:stretch>
            <a:fillRect/>
          </a:stretch>
        </p:blipFill>
        <p:spPr bwMode="auto">
          <a:xfrm>
            <a:off x="6215074" y="3929066"/>
            <a:ext cx="2928926" cy="2928934"/>
          </a:xfrm>
          <a:prstGeom prst="rect">
            <a:avLst/>
          </a:prstGeom>
          <a:ln>
            <a:noFill/>
          </a:ln>
          <a:effectLst>
            <a:softEdge rad="112500"/>
          </a:effectLst>
        </p:spPr>
      </p:pic>
    </p:spTree>
    <p:extLst>
      <p:ext uri="{BB962C8B-B14F-4D97-AF65-F5344CB8AC3E}">
        <p14:creationId xmlns:p14="http://schemas.microsoft.com/office/powerpoint/2010/main" xmlns="" val="3515852410"/>
      </p:ext>
    </p:extLst>
  </p:cSld>
  <p:clrMapOvr>
    <a:masterClrMapping/>
  </p:clrMapOvr>
  <mc:AlternateContent xmlns:mc="http://schemas.openxmlformats.org/markup-compatibility/2006">
    <mc:Choice xmlns:p14="http://schemas.microsoft.com/office/powerpoint/2010/main" xmlns="" Requires="p14">
      <p:transition spd="slow" p14:dur="1100" advClick="0" advTm="4000">
        <p14:switch dir="r"/>
      </p:transition>
    </mc:Choice>
    <mc:Fallback>
      <p:transition spd="slow" advClick="0" advTm="4000">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142844" y="214290"/>
            <a:ext cx="3500461" cy="3000396"/>
          </a:xfrm>
          <a:prstGeom prst="rect">
            <a:avLst/>
          </a:prstGeom>
          <a:ln>
            <a:noFill/>
          </a:ln>
          <a:effectLst>
            <a:softEdge rad="112500"/>
          </a:effectLst>
        </p:spPr>
      </p:pic>
      <p:pic>
        <p:nvPicPr>
          <p:cNvPr id="3" name="Содержимое 8" descr="50.jpeg"/>
          <p:cNvPicPr>
            <a:picLocks noChangeAspect="1"/>
          </p:cNvPicPr>
          <p:nvPr/>
        </p:nvPicPr>
        <p:blipFill>
          <a:blip r:embed="rId3" cstate="print"/>
          <a:stretch>
            <a:fillRect/>
          </a:stretch>
        </p:blipFill>
        <p:spPr bwMode="auto">
          <a:xfrm>
            <a:off x="5143504" y="285728"/>
            <a:ext cx="3786214" cy="2786082"/>
          </a:xfrm>
          <a:prstGeom prst="rect">
            <a:avLst/>
          </a:prstGeom>
          <a:ln>
            <a:noFill/>
          </a:ln>
          <a:effectLst>
            <a:softEdge rad="112500"/>
          </a:effectLst>
        </p:spPr>
      </p:pic>
      <p:pic>
        <p:nvPicPr>
          <p:cNvPr id="5" name="Содержимое 4" descr="утрен 1.jpg"/>
          <p:cNvPicPr>
            <a:picLocks noChangeAspect="1"/>
          </p:cNvPicPr>
          <p:nvPr/>
        </p:nvPicPr>
        <p:blipFill>
          <a:blip r:embed="rId4" cstate="print"/>
          <a:stretch>
            <a:fillRect/>
          </a:stretch>
        </p:blipFill>
        <p:spPr bwMode="auto">
          <a:xfrm>
            <a:off x="214283" y="3714752"/>
            <a:ext cx="3071834" cy="2928958"/>
          </a:xfrm>
          <a:prstGeom prst="rect">
            <a:avLst/>
          </a:prstGeom>
          <a:ln>
            <a:noFill/>
          </a:ln>
          <a:effectLst>
            <a:softEdge rad="112500"/>
          </a:effectLst>
        </p:spPr>
      </p:pic>
      <p:pic>
        <p:nvPicPr>
          <p:cNvPr id="6" name="Содержимое 4" descr="утрен 1.jpg"/>
          <p:cNvPicPr>
            <a:picLocks noChangeAspect="1"/>
          </p:cNvPicPr>
          <p:nvPr/>
        </p:nvPicPr>
        <p:blipFill>
          <a:blip r:embed="rId5" cstate="print"/>
          <a:stretch>
            <a:fillRect/>
          </a:stretch>
        </p:blipFill>
        <p:spPr bwMode="auto">
          <a:xfrm>
            <a:off x="5214942" y="3286124"/>
            <a:ext cx="3714776" cy="3286148"/>
          </a:xfrm>
          <a:prstGeom prst="rect">
            <a:avLst/>
          </a:prstGeom>
          <a:ln>
            <a:noFill/>
          </a:ln>
          <a:effectLst>
            <a:softEdge rad="112500"/>
          </a:effectLst>
        </p:spPr>
      </p:pic>
      <p:pic>
        <p:nvPicPr>
          <p:cNvPr id="7" name="Содержимое 4" descr="утрен 1.jpg"/>
          <p:cNvPicPr>
            <a:picLocks noChangeAspect="1"/>
          </p:cNvPicPr>
          <p:nvPr/>
        </p:nvPicPr>
        <p:blipFill>
          <a:blip r:embed="rId6" cstate="print"/>
          <a:stretch>
            <a:fillRect/>
          </a:stretch>
        </p:blipFill>
        <p:spPr bwMode="auto">
          <a:xfrm>
            <a:off x="2500298" y="2451576"/>
            <a:ext cx="3571900" cy="2549060"/>
          </a:xfrm>
          <a:prstGeom prst="rect">
            <a:avLst/>
          </a:prstGeom>
          <a:ln>
            <a:noFill/>
          </a:ln>
          <a:effectLst>
            <a:softEdge rad="112500"/>
          </a:effectLst>
        </p:spPr>
      </p:pic>
    </p:spTree>
    <p:extLst>
      <p:ext uri="{BB962C8B-B14F-4D97-AF65-F5344CB8AC3E}">
        <p14:creationId xmlns:p14="http://schemas.microsoft.com/office/powerpoint/2010/main" xmlns="" val="3914400643"/>
      </p:ext>
    </p:extLst>
  </p:cSld>
  <p:clrMapOvr>
    <a:masterClrMapping/>
  </p:clrMapOvr>
  <mc:AlternateContent xmlns:mc="http://schemas.openxmlformats.org/markup-compatibility/2006">
    <mc:Choice xmlns:p14="http://schemas.microsoft.com/office/powerpoint/2010/main" xmlns="" Requires="p14">
      <p:transition spd="slow" p14:dur="3000" advClick="0" advTm="4000">
        <p14:shred/>
      </p:transition>
    </mc:Choice>
    <mc:Fallback>
      <p:transition spd="slow" advClick="0" advTm="4000">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357298"/>
            <a:ext cx="8229600" cy="714380"/>
          </a:xfrm>
        </p:spPr>
        <p:txBody>
          <a:bodyPr/>
          <a:lstStyle/>
          <a:p>
            <a:pPr algn="l"/>
            <a:r>
              <a:rPr lang="ru-RU" sz="1400" dirty="0" smtClean="0">
                <a:latin typeface="Times New Roman" pitchFamily="18" charset="0"/>
                <a:cs typeface="Times New Roman" pitchFamily="18" charset="0"/>
              </a:rPr>
              <a:t>За многолетний период работы наше дошкольное учреждение выпустило огромное количество </a:t>
            </a:r>
            <a:r>
              <a:rPr lang="ru-RU" sz="1400" dirty="0" err="1" smtClean="0">
                <a:latin typeface="Times New Roman" pitchFamily="18" charset="0"/>
                <a:cs typeface="Times New Roman" pitchFamily="18" charset="0"/>
              </a:rPr>
              <a:t>чишминцев</a:t>
            </a:r>
            <a:r>
              <a:rPr lang="ru-RU" sz="1400" dirty="0" smtClean="0">
                <a:latin typeface="Times New Roman" pitchFamily="18" charset="0"/>
                <a:cs typeface="Times New Roman" pitchFamily="18" charset="0"/>
              </a:rPr>
              <a:t>. Выпускники до сих пор с теплотой вспоминают свой родной детский сад.</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За многие годы работы стены нашего ДОУ покинули около 2000 выпускников. Каждый год наш детский сад выпускает около 70 воспитанников. За три десятилетия детский сад выпустил не одно поколение маленьких </a:t>
            </a:r>
            <a:r>
              <a:rPr lang="ru-RU" sz="1400" dirty="0" err="1" smtClean="0">
                <a:latin typeface="Times New Roman" pitchFamily="18" charset="0"/>
                <a:cs typeface="Times New Roman" pitchFamily="18" charset="0"/>
              </a:rPr>
              <a:t>Чишминцев</a:t>
            </a:r>
            <a:r>
              <a:rPr lang="ru-RU" sz="1400" dirty="0" smtClean="0">
                <a:latin typeface="Times New Roman" pitchFamily="18" charset="0"/>
                <a:cs typeface="Times New Roman" pitchFamily="18" charset="0"/>
              </a:rPr>
              <a:t>: Выпускники 80-х – это состоявшиеся профессионалы, семьянины. Они уверены в завтрашнем дне. Мы по праву гордимся ими! </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Выпускники 90-х — это молодые специалисты, студенты ВУЗов. Они имеют твердую жизненную позицию, нацелены на реализацию своих планов. Мы искренне радуемся их успехам! </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Выпускники 2000-2018 гг. Они талантливы, у них еще все впереди: и жизненный выбор, и самоопределение, успехи и провалы, радость жизни. У них все получится. Мы твердо верим в это! </a:t>
            </a:r>
            <a:r>
              <a:rPr lang="ru-RU" sz="1400" dirty="0" smtClean="0"/>
              <a:t/>
            </a:r>
            <a:br>
              <a:rPr lang="ru-RU" sz="1400" dirty="0" smtClean="0"/>
            </a:br>
            <a:r>
              <a:rPr lang="ru-RU" sz="1400" dirty="0" smtClean="0"/>
              <a:t/>
            </a:r>
            <a:br>
              <a:rPr lang="ru-RU" sz="1400" dirty="0" smtClean="0"/>
            </a:br>
            <a:endParaRPr lang="ru-RU" sz="1400" dirty="0">
              <a:latin typeface="Times New Roman" pitchFamily="18" charset="0"/>
              <a:cs typeface="Times New Roman" pitchFamily="18" charset="0"/>
            </a:endParaRPr>
          </a:p>
        </p:txBody>
      </p:sp>
      <p:pic>
        <p:nvPicPr>
          <p:cNvPr id="7" name="Содержимое 6" descr="первый выпуск.jpg"/>
          <p:cNvPicPr>
            <a:picLocks noGrp="1" noChangeAspect="1"/>
          </p:cNvPicPr>
          <p:nvPr>
            <p:ph sz="half" idx="2"/>
          </p:nvPr>
        </p:nvPicPr>
        <p:blipFill>
          <a:blip r:embed="rId2" cstate="print"/>
          <a:stretch>
            <a:fillRect/>
          </a:stretch>
        </p:blipFill>
        <p:spPr>
          <a:xfrm>
            <a:off x="4429124" y="2883843"/>
            <a:ext cx="4143404" cy="3545554"/>
          </a:xfrm>
          <a:prstGeom prst="rect">
            <a:avLst/>
          </a:prstGeom>
          <a:ln>
            <a:noFill/>
          </a:ln>
          <a:effectLst>
            <a:softEdge rad="112500"/>
          </a:effectLst>
        </p:spPr>
      </p:pic>
      <p:sp>
        <p:nvSpPr>
          <p:cNvPr id="6" name="Содержимое 5"/>
          <p:cNvSpPr>
            <a:spLocks noGrp="1"/>
          </p:cNvSpPr>
          <p:nvPr>
            <p:ph sz="half" idx="1"/>
          </p:nvPr>
        </p:nvSpPr>
        <p:spPr>
          <a:xfrm>
            <a:off x="457200" y="2714620"/>
            <a:ext cx="4038600" cy="3411543"/>
          </a:xfrm>
        </p:spPr>
        <p:txBody>
          <a:bodyPr/>
          <a:lstStyle/>
          <a:p>
            <a:pPr>
              <a:buNone/>
            </a:pPr>
            <a:r>
              <a:rPr lang="ru-RU" sz="1400" b="1" dirty="0" smtClean="0">
                <a:latin typeface="Times New Roman" pitchFamily="18" charset="0"/>
                <a:cs typeface="Times New Roman" pitchFamily="18" charset="0"/>
              </a:rPr>
              <a:t>Первый выпуск 1985 год.</a:t>
            </a:r>
            <a:endParaRPr lang="ru-RU" sz="1400" b="1" dirty="0">
              <a:latin typeface="Times New Roman" pitchFamily="18" charset="0"/>
              <a:cs typeface="Times New Roman" pitchFamily="18" charset="0"/>
            </a:endParaRPr>
          </a:p>
        </p:txBody>
      </p:sp>
    </p:spTree>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11156"/>
          </a:xfrm>
        </p:spPr>
        <p:txBody>
          <a:bodyPr/>
          <a:lstStyle/>
          <a:p>
            <a:r>
              <a:rPr lang="ru-RU" sz="1400" b="1" dirty="0" smtClean="0"/>
              <a:t>Историческая роль организации в развитии региона</a:t>
            </a:r>
            <a:endParaRPr lang="ru-RU" sz="1400" dirty="0">
              <a:latin typeface="Times New Roman" pitchFamily="18" charset="0"/>
              <a:cs typeface="Times New Roman" pitchFamily="18" charset="0"/>
            </a:endParaRPr>
          </a:p>
        </p:txBody>
      </p:sp>
      <p:sp>
        <p:nvSpPr>
          <p:cNvPr id="3" name="Текст 2"/>
          <p:cNvSpPr>
            <a:spLocks noGrp="1"/>
          </p:cNvSpPr>
          <p:nvPr>
            <p:ph type="body" idx="1"/>
          </p:nvPr>
        </p:nvSpPr>
        <p:spPr>
          <a:xfrm>
            <a:off x="457200" y="785794"/>
            <a:ext cx="4040188" cy="3929090"/>
          </a:xfrm>
        </p:spPr>
        <p:txBody>
          <a:bodyPr/>
          <a:lstStyle/>
          <a:p>
            <a:r>
              <a:rPr lang="ru-RU" sz="1400" b="0" dirty="0" smtClean="0">
                <a:latin typeface="Times New Roman" pitchFamily="18" charset="0"/>
                <a:cs typeface="Times New Roman" pitchFamily="18" charset="0"/>
              </a:rPr>
              <a:t>Профессиональная, творческая деятельность коллектива позволяет добиться качественных результатов. Кадровая политика ДОУ опирается на развитие профессиональной компетентности педагогов и личностно-ориентированный подход к детям. Результатом  работы нашей  педагогической команды является  активизация воспитательно-образовательной работы, показатели которой отмечены на областных конкурсах.</a:t>
            </a:r>
            <a:endParaRPr lang="ru-RU" sz="1400" dirty="0" smtClean="0">
              <a:latin typeface="Times New Roman" pitchFamily="18" charset="0"/>
              <a:cs typeface="Times New Roman" pitchFamily="18" charset="0"/>
            </a:endParaRPr>
          </a:p>
          <a:p>
            <a:r>
              <a:rPr lang="ru-RU" sz="1400" b="0" dirty="0" smtClean="0">
                <a:latin typeface="Times New Roman" pitchFamily="18" charset="0"/>
                <a:cs typeface="Times New Roman" pitchFamily="18" charset="0"/>
              </a:rPr>
              <a:t>Наш коллектив на протяжении существования дошкольной организации постоянно, активно участвует в общественной педагогической и творческой жизни и вносит свой вклад  не только в свое развитие, но и в развитие региона.</a:t>
            </a:r>
            <a:endParaRPr lang="ru-RU" sz="1400" dirty="0" smtClean="0">
              <a:latin typeface="Times New Roman" pitchFamily="18" charset="0"/>
              <a:cs typeface="Times New Roman" pitchFamily="18" charset="0"/>
            </a:endParaRPr>
          </a:p>
          <a:p>
            <a:endParaRPr lang="ru-RU" sz="1400" dirty="0">
              <a:latin typeface="Times New Roman" pitchFamily="18" charset="0"/>
              <a:cs typeface="Times New Roman" pitchFamily="18" charset="0"/>
            </a:endParaRPr>
          </a:p>
        </p:txBody>
      </p:sp>
      <p:sp>
        <p:nvSpPr>
          <p:cNvPr id="4" name="Содержимое 3"/>
          <p:cNvSpPr>
            <a:spLocks noGrp="1"/>
          </p:cNvSpPr>
          <p:nvPr>
            <p:ph sz="half" idx="2"/>
          </p:nvPr>
        </p:nvSpPr>
        <p:spPr>
          <a:xfrm>
            <a:off x="457200" y="5143511"/>
            <a:ext cx="4040188" cy="982651"/>
          </a:xfrm>
        </p:spPr>
        <p:txBody>
          <a:bodyPr/>
          <a:lstStyle/>
          <a:p>
            <a:pPr marL="0" indent="0"/>
            <a:endParaRPr lang="ru-RU" dirty="0"/>
          </a:p>
        </p:txBody>
      </p:sp>
      <p:sp>
        <p:nvSpPr>
          <p:cNvPr id="5" name="Текст 4"/>
          <p:cNvSpPr>
            <a:spLocks noGrp="1"/>
          </p:cNvSpPr>
          <p:nvPr>
            <p:ph type="body" sz="quarter" idx="3"/>
          </p:nvPr>
        </p:nvSpPr>
        <p:spPr/>
        <p:txBody>
          <a:bodyPr/>
          <a:lstStyle/>
          <a:p>
            <a:endParaRPr lang="ru-RU" dirty="0"/>
          </a:p>
        </p:txBody>
      </p:sp>
      <p:pic>
        <p:nvPicPr>
          <p:cNvPr id="7" name="Содержимое 4" descr="почет 85.jpg"/>
          <p:cNvPicPr>
            <a:picLocks noGrp="1" noChangeAspect="1"/>
          </p:cNvPicPr>
          <p:nvPr>
            <p:ph sz="quarter" idx="4"/>
          </p:nvPr>
        </p:nvPicPr>
        <p:blipFill>
          <a:blip r:embed="rId2" cstate="print"/>
          <a:stretch>
            <a:fillRect/>
          </a:stretch>
        </p:blipFill>
        <p:spPr>
          <a:xfrm>
            <a:off x="4572000" y="1000109"/>
            <a:ext cx="2071702" cy="2857519"/>
          </a:xfrm>
        </p:spPr>
      </p:pic>
      <p:pic>
        <p:nvPicPr>
          <p:cNvPr id="8" name="Содержимое 4" descr="почет 85.jpg"/>
          <p:cNvPicPr>
            <a:picLocks noChangeAspect="1"/>
          </p:cNvPicPr>
          <p:nvPr/>
        </p:nvPicPr>
        <p:blipFill>
          <a:blip r:embed="rId3" cstate="print"/>
          <a:stretch>
            <a:fillRect/>
          </a:stretch>
        </p:blipFill>
        <p:spPr bwMode="auto">
          <a:xfrm>
            <a:off x="4429124" y="3214686"/>
            <a:ext cx="2143140" cy="2714644"/>
          </a:xfrm>
          <a:prstGeom prst="rect">
            <a:avLst/>
          </a:prstGeom>
          <a:noFill/>
          <a:ln w="9525">
            <a:noFill/>
            <a:miter lim="800000"/>
            <a:headEnd/>
            <a:tailEnd/>
          </a:ln>
        </p:spPr>
      </p:pic>
      <p:pic>
        <p:nvPicPr>
          <p:cNvPr id="9" name="Содержимое 4" descr="почет 85.jpg"/>
          <p:cNvPicPr>
            <a:picLocks noChangeAspect="1"/>
          </p:cNvPicPr>
          <p:nvPr/>
        </p:nvPicPr>
        <p:blipFill>
          <a:blip r:embed="rId4" cstate="print"/>
          <a:stretch>
            <a:fillRect/>
          </a:stretch>
        </p:blipFill>
        <p:spPr bwMode="auto">
          <a:xfrm>
            <a:off x="6500826" y="1357298"/>
            <a:ext cx="2214578" cy="2786082"/>
          </a:xfrm>
          <a:prstGeom prst="rect">
            <a:avLst/>
          </a:prstGeom>
          <a:noFill/>
          <a:ln w="9525">
            <a:noFill/>
            <a:miter lim="800000"/>
            <a:headEnd/>
            <a:tailEnd/>
          </a:ln>
        </p:spPr>
      </p:pic>
      <p:pic>
        <p:nvPicPr>
          <p:cNvPr id="10" name="Содержимое 4" descr="почет 85.jpg"/>
          <p:cNvPicPr>
            <a:picLocks noChangeAspect="1"/>
          </p:cNvPicPr>
          <p:nvPr/>
        </p:nvPicPr>
        <p:blipFill>
          <a:blip r:embed="rId5" cstate="print"/>
          <a:srcRect l="6452"/>
          <a:stretch>
            <a:fillRect/>
          </a:stretch>
        </p:blipFill>
        <p:spPr bwMode="auto">
          <a:xfrm>
            <a:off x="6858016" y="3929066"/>
            <a:ext cx="2071702" cy="2643206"/>
          </a:xfrm>
          <a:prstGeom prst="rect">
            <a:avLst/>
          </a:prstGeom>
          <a:noFill/>
          <a:ln w="9525">
            <a:noFill/>
            <a:miter lim="800000"/>
            <a:headEnd/>
            <a:tailEnd/>
          </a:ln>
        </p:spPr>
      </p:pic>
    </p:spTree>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71480"/>
            <a:ext cx="8229600" cy="2857520"/>
          </a:xfrm>
        </p:spPr>
        <p:txBody>
          <a:bodyPr/>
          <a:lstStyle/>
          <a:p>
            <a:pPr algn="l"/>
            <a:r>
              <a:rPr lang="ru-RU" sz="1400" b="1" dirty="0" smtClean="0">
                <a:latin typeface="Times New Roman" pitchFamily="18" charset="0"/>
                <a:cs typeface="Times New Roman" pitchFamily="18" charset="0"/>
              </a:rPr>
              <a:t>Неоднократно педагоги участвовали в районном конкурсе «Воспитатель года» в дальнейшем «Лучший педагог ДОО» Участие Д/с «Родничок» р.п.Чишмы в профессиональных конкурсах:</a:t>
            </a:r>
            <a:r>
              <a:rPr lang="ru-RU" sz="1400" dirty="0" smtClean="0">
                <a:latin typeface="Times New Roman" pitchFamily="18" charset="0"/>
                <a:cs typeface="Times New Roman" pitchFamily="18" charset="0"/>
              </a:rPr>
              <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1.Воспитатель </a:t>
            </a:r>
            <a:r>
              <a:rPr lang="ru-RU" sz="1400" dirty="0" err="1" smtClean="0">
                <a:latin typeface="Times New Roman" pitchFamily="18" charset="0"/>
                <a:cs typeface="Times New Roman" pitchFamily="18" charset="0"/>
              </a:rPr>
              <a:t>Курамшина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Фильзира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Фанузовна</a:t>
            </a:r>
            <a:r>
              <a:rPr lang="ru-RU" sz="1400" dirty="0" smtClean="0">
                <a:latin typeface="Times New Roman" pitchFamily="18" charset="0"/>
                <a:cs typeface="Times New Roman" pitchFamily="18" charset="0"/>
              </a:rPr>
              <a:t> заняла </a:t>
            </a:r>
            <a:r>
              <a:rPr lang="ru-RU" sz="1400" b="1" dirty="0" smtClean="0">
                <a:latin typeface="Times New Roman" pitchFamily="18" charset="0"/>
                <a:cs typeface="Times New Roman" pitchFamily="18" charset="0"/>
              </a:rPr>
              <a:t>1 место</a:t>
            </a:r>
            <a:r>
              <a:rPr lang="ru-RU" sz="1400" dirty="0" smtClean="0">
                <a:latin typeface="Times New Roman" pitchFamily="18" charset="0"/>
                <a:cs typeface="Times New Roman" pitchFamily="18" charset="0"/>
              </a:rPr>
              <a:t> районного конкурса «Воспитатель года Чишминского района 2004»</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2.Воспитатели Нигматуллина Рина </a:t>
            </a:r>
            <a:r>
              <a:rPr lang="ru-RU" sz="1400" dirty="0" err="1" smtClean="0">
                <a:latin typeface="Times New Roman" pitchFamily="18" charset="0"/>
                <a:cs typeface="Times New Roman" pitchFamily="18" charset="0"/>
              </a:rPr>
              <a:t>Минигалиевна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Низамутдинова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Зиля</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Загитовна</a:t>
            </a:r>
            <a:r>
              <a:rPr lang="ru-RU" sz="1400" dirty="0" smtClean="0">
                <a:latin typeface="Times New Roman" pitchFamily="18" charset="0"/>
                <a:cs typeface="Times New Roman" pitchFamily="18" charset="0"/>
              </a:rPr>
              <a:t>, Башмакова, Башмакова </a:t>
            </a:r>
            <a:r>
              <a:rPr lang="ru-RU" sz="1400" dirty="0" err="1" smtClean="0">
                <a:latin typeface="Times New Roman" pitchFamily="18" charset="0"/>
                <a:cs typeface="Times New Roman" pitchFamily="18" charset="0"/>
              </a:rPr>
              <a:t>Илюса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Альфритовна</a:t>
            </a:r>
            <a:r>
              <a:rPr lang="ru-RU" sz="1400" dirty="0" smtClean="0">
                <a:latin typeface="Times New Roman" pitchFamily="18" charset="0"/>
                <a:cs typeface="Times New Roman" pitchFamily="18" charset="0"/>
              </a:rPr>
              <a:t> являются участниками районного конкурса «Воспитатель года Чишминского района 2004»</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3.Воспитатель Матросова Лена </a:t>
            </a:r>
            <a:r>
              <a:rPr lang="ru-RU" sz="1400" dirty="0" err="1" smtClean="0">
                <a:latin typeface="Times New Roman" pitchFamily="18" charset="0"/>
                <a:cs typeface="Times New Roman" pitchFamily="18" charset="0"/>
              </a:rPr>
              <a:t>Зинуровна</a:t>
            </a:r>
            <a:r>
              <a:rPr lang="ru-RU" sz="1400" dirty="0" smtClean="0">
                <a:latin typeface="Times New Roman" pitchFamily="18" charset="0"/>
                <a:cs typeface="Times New Roman" pitchFamily="18" charset="0"/>
              </a:rPr>
              <a:t> является участником районного </a:t>
            </a:r>
            <a:r>
              <a:rPr lang="ru-RU" sz="1400" dirty="0" err="1" smtClean="0">
                <a:latin typeface="Times New Roman" pitchFamily="18" charset="0"/>
                <a:cs typeface="Times New Roman" pitchFamily="18" charset="0"/>
              </a:rPr>
              <a:t>конкуса</a:t>
            </a:r>
            <a:r>
              <a:rPr lang="ru-RU" sz="1400" dirty="0" smtClean="0">
                <a:latin typeface="Times New Roman" pitchFamily="18" charset="0"/>
                <a:cs typeface="Times New Roman" pitchFamily="18" charset="0"/>
              </a:rPr>
              <a:t> «Воспитатель года Чишминского района 2013»</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4.Воспитатель Ахунова Эльвира </a:t>
            </a:r>
            <a:r>
              <a:rPr lang="ru-RU" sz="1400" dirty="0" err="1" smtClean="0">
                <a:latin typeface="Times New Roman" pitchFamily="18" charset="0"/>
                <a:cs typeface="Times New Roman" pitchFamily="18" charset="0"/>
              </a:rPr>
              <a:t>Нургалеевна</a:t>
            </a:r>
            <a:r>
              <a:rPr lang="ru-RU" sz="1400" dirty="0" smtClean="0">
                <a:latin typeface="Times New Roman" pitchFamily="18" charset="0"/>
                <a:cs typeface="Times New Roman" pitchFamily="18" charset="0"/>
              </a:rPr>
              <a:t> заняла </a:t>
            </a:r>
            <a:r>
              <a:rPr lang="ru-RU" sz="1400" b="1" dirty="0" smtClean="0">
                <a:latin typeface="Times New Roman" pitchFamily="18" charset="0"/>
                <a:cs typeface="Times New Roman" pitchFamily="18" charset="0"/>
              </a:rPr>
              <a:t>1 место</a:t>
            </a:r>
            <a:r>
              <a:rPr lang="ru-RU" sz="1400" dirty="0" smtClean="0">
                <a:latin typeface="Times New Roman" pitchFamily="18" charset="0"/>
                <a:cs typeface="Times New Roman" pitchFamily="18" charset="0"/>
              </a:rPr>
              <a:t> в районном конкурсе «Воспитатель года Чишминского района 2015», является </a:t>
            </a:r>
            <a:r>
              <a:rPr lang="ru-RU" sz="1400" b="1" dirty="0" smtClean="0">
                <a:latin typeface="Times New Roman" pitchFamily="18" charset="0"/>
                <a:cs typeface="Times New Roman" pitchFamily="18" charset="0"/>
              </a:rPr>
              <a:t>участником Республиканского конкурса</a:t>
            </a:r>
            <a:r>
              <a:rPr lang="ru-RU" sz="1400" dirty="0" smtClean="0">
                <a:latin typeface="Times New Roman" pitchFamily="18" charset="0"/>
                <a:cs typeface="Times New Roman" pitchFamily="18" charset="0"/>
              </a:rPr>
              <a:t>.</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5.Инструктор по физической культуре </a:t>
            </a:r>
            <a:r>
              <a:rPr lang="ru-RU" sz="1400" dirty="0" err="1" smtClean="0">
                <a:latin typeface="Times New Roman" pitchFamily="18" charset="0"/>
                <a:cs typeface="Times New Roman" pitchFamily="18" charset="0"/>
              </a:rPr>
              <a:t>Тулякова</a:t>
            </a:r>
            <a:r>
              <a:rPr lang="ru-RU" sz="1400" dirty="0" smtClean="0">
                <a:latin typeface="Times New Roman" pitchFamily="18" charset="0"/>
                <a:cs typeface="Times New Roman" pitchFamily="18" charset="0"/>
              </a:rPr>
              <a:t> Тамара Рафаиловна заняла </a:t>
            </a:r>
            <a:r>
              <a:rPr lang="ru-RU" sz="1400" b="1" dirty="0" smtClean="0">
                <a:latin typeface="Times New Roman" pitchFamily="18" charset="0"/>
                <a:cs typeface="Times New Roman" pitchFamily="18" charset="0"/>
              </a:rPr>
              <a:t>3 место в районном конкурсе</a:t>
            </a:r>
            <a:r>
              <a:rPr lang="ru-RU" sz="1400" dirty="0" smtClean="0">
                <a:latin typeface="Times New Roman" pitchFamily="18" charset="0"/>
                <a:cs typeface="Times New Roman" pitchFamily="18" charset="0"/>
              </a:rPr>
              <a:t> «Педагог года дошкольного образования Чишминского района -2018»</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Воспитатель  Юсупова </a:t>
            </a:r>
            <a:r>
              <a:rPr lang="ru-RU" sz="1400" dirty="0" err="1" smtClean="0">
                <a:latin typeface="Times New Roman" pitchFamily="18" charset="0"/>
                <a:cs typeface="Times New Roman" pitchFamily="18" charset="0"/>
              </a:rPr>
              <a:t>Гульсум</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Фуатовна</a:t>
            </a:r>
            <a:r>
              <a:rPr lang="ru-RU" sz="1400" dirty="0" smtClean="0">
                <a:latin typeface="Times New Roman" pitchFamily="18" charset="0"/>
                <a:cs typeface="Times New Roman" pitchFamily="18" charset="0"/>
              </a:rPr>
              <a:t> является участником районного конкурса «Педагог года дошкольного образования </a:t>
            </a:r>
            <a:r>
              <a:rPr lang="ru-RU" sz="1400" dirty="0" err="1" smtClean="0">
                <a:latin typeface="Times New Roman" pitchFamily="18" charset="0"/>
                <a:cs typeface="Times New Roman" pitchFamily="18" charset="0"/>
              </a:rPr>
              <a:t>Чишминского</a:t>
            </a:r>
            <a:r>
              <a:rPr lang="ru-RU" sz="1400" dirty="0" smtClean="0">
                <a:latin typeface="Times New Roman" pitchFamily="18" charset="0"/>
                <a:cs typeface="Times New Roman" pitchFamily="18" charset="0"/>
              </a:rPr>
              <a:t> района -2018»</a:t>
            </a:r>
            <a:br>
              <a:rPr lang="ru-RU" sz="1400" dirty="0" smtClean="0">
                <a:latin typeface="Times New Roman" pitchFamily="18" charset="0"/>
                <a:cs typeface="Times New Roman" pitchFamily="18" charset="0"/>
              </a:rPr>
            </a:br>
            <a:endParaRPr lang="ru-RU" sz="1400" b="1" dirty="0">
              <a:latin typeface="Times New Roman" pitchFamily="18" charset="0"/>
              <a:cs typeface="Times New Roman" pitchFamily="18" charset="0"/>
            </a:endParaRPr>
          </a:p>
        </p:txBody>
      </p:sp>
      <p:sp>
        <p:nvSpPr>
          <p:cNvPr id="4" name="Содержимое 3"/>
          <p:cNvSpPr>
            <a:spLocks noGrp="1"/>
          </p:cNvSpPr>
          <p:nvPr>
            <p:ph sz="half" idx="2"/>
          </p:nvPr>
        </p:nvSpPr>
        <p:spPr>
          <a:xfrm>
            <a:off x="457200" y="4643445"/>
            <a:ext cx="4040188" cy="1482717"/>
          </a:xfrm>
        </p:spPr>
        <p:txBody>
          <a:bodyPr/>
          <a:lstStyle/>
          <a:p>
            <a:endParaRPr lang="ru-RU" dirty="0"/>
          </a:p>
        </p:txBody>
      </p:sp>
      <p:pic>
        <p:nvPicPr>
          <p:cNvPr id="7" name="Содержимое 6" descr="Фото воспитательгода 2004.jpg"/>
          <p:cNvPicPr>
            <a:picLocks noGrp="1" noChangeAspect="1"/>
          </p:cNvPicPr>
          <p:nvPr>
            <p:ph sz="quarter" idx="4"/>
          </p:nvPr>
        </p:nvPicPr>
        <p:blipFill>
          <a:blip r:embed="rId2" cstate="print"/>
          <a:stretch>
            <a:fillRect/>
          </a:stretch>
        </p:blipFill>
        <p:spPr>
          <a:xfrm>
            <a:off x="357159" y="3571875"/>
            <a:ext cx="3786214" cy="2554288"/>
          </a:xfrm>
          <a:prstGeom prst="rect">
            <a:avLst/>
          </a:prstGeom>
          <a:ln>
            <a:noFill/>
          </a:ln>
          <a:effectLst>
            <a:softEdge rad="112500"/>
          </a:effectLst>
        </p:spPr>
      </p:pic>
      <p:pic>
        <p:nvPicPr>
          <p:cNvPr id="8" name="Содержимое 4" descr="почет 85.jpg"/>
          <p:cNvPicPr>
            <a:picLocks noChangeAspect="1"/>
          </p:cNvPicPr>
          <p:nvPr/>
        </p:nvPicPr>
        <p:blipFill>
          <a:blip r:embed="rId3" cstate="print"/>
          <a:stretch>
            <a:fillRect/>
          </a:stretch>
        </p:blipFill>
        <p:spPr bwMode="auto">
          <a:xfrm>
            <a:off x="4857752" y="3571876"/>
            <a:ext cx="3714775" cy="2643206"/>
          </a:xfrm>
          <a:prstGeom prst="rect">
            <a:avLst/>
          </a:prstGeom>
          <a:ln>
            <a:noFill/>
          </a:ln>
          <a:effectLst>
            <a:softEdge rad="112500"/>
          </a:effectLst>
        </p:spPr>
      </p:pic>
    </p:spTree>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5" name="Содержимое 4" descr="почет 85.jpg"/>
          <p:cNvPicPr>
            <a:picLocks noGrp="1" noChangeAspect="1"/>
          </p:cNvPicPr>
          <p:nvPr>
            <p:ph sz="half" idx="1"/>
          </p:nvPr>
        </p:nvPicPr>
        <p:blipFill>
          <a:blip r:embed="rId2" cstate="print"/>
          <a:stretch>
            <a:fillRect/>
          </a:stretch>
        </p:blipFill>
        <p:spPr>
          <a:xfrm>
            <a:off x="775768" y="214290"/>
            <a:ext cx="3868240" cy="3429024"/>
          </a:xfrm>
          <a:prstGeom prst="rect">
            <a:avLst/>
          </a:prstGeom>
          <a:ln>
            <a:noFill/>
          </a:ln>
          <a:effectLst>
            <a:softEdge rad="112500"/>
          </a:effectLst>
        </p:spPr>
      </p:pic>
      <p:pic>
        <p:nvPicPr>
          <p:cNvPr id="6" name="Содержимое 5" descr="Педагог-года 2018 районный этап 3 место и участник.jpg"/>
          <p:cNvPicPr>
            <a:picLocks noGrp="1" noChangeAspect="1"/>
          </p:cNvPicPr>
          <p:nvPr>
            <p:ph sz="half" idx="2"/>
          </p:nvPr>
        </p:nvPicPr>
        <p:blipFill>
          <a:blip r:embed="rId3" cstate="print"/>
          <a:stretch>
            <a:fillRect/>
          </a:stretch>
        </p:blipFill>
        <p:spPr>
          <a:xfrm>
            <a:off x="4970264" y="260648"/>
            <a:ext cx="3394472" cy="4032448"/>
          </a:xfrm>
          <a:prstGeom prst="rect">
            <a:avLst/>
          </a:prstGeom>
          <a:ln>
            <a:noFill/>
          </a:ln>
          <a:effectLst>
            <a:softEdge rad="112500"/>
          </a:effectLst>
        </p:spPr>
      </p:pic>
      <p:pic>
        <p:nvPicPr>
          <p:cNvPr id="7" name="Содержимое 4" descr="Педагог года 2015 участник республиканского конкурса, 1 место по району.jpg"/>
          <p:cNvPicPr>
            <a:picLocks noChangeAspect="1"/>
          </p:cNvPicPr>
          <p:nvPr/>
        </p:nvPicPr>
        <p:blipFill>
          <a:blip r:embed="rId4" cstate="print"/>
          <a:stretch>
            <a:fillRect/>
          </a:stretch>
        </p:blipFill>
        <p:spPr bwMode="auto">
          <a:xfrm>
            <a:off x="3214678" y="2500306"/>
            <a:ext cx="2857520" cy="4071966"/>
          </a:xfrm>
          <a:prstGeom prst="rect">
            <a:avLst/>
          </a:prstGeom>
          <a:ln>
            <a:noFill/>
          </a:ln>
          <a:effectLst>
            <a:softEdge rad="112500"/>
          </a:effectLst>
        </p:spPr>
      </p:pic>
    </p:spTree>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Содержимое 4" descr="DSCN1665.JPG"/>
          <p:cNvPicPr>
            <a:picLocks noChangeAspect="1"/>
          </p:cNvPicPr>
          <p:nvPr/>
        </p:nvPicPr>
        <p:blipFill>
          <a:blip r:embed="rId2" cstate="print"/>
          <a:stretch>
            <a:fillRect/>
          </a:stretch>
        </p:blipFill>
        <p:spPr bwMode="auto">
          <a:xfrm>
            <a:off x="1214414" y="3571875"/>
            <a:ext cx="2571768" cy="3071835"/>
          </a:xfrm>
          <a:prstGeom prst="rect">
            <a:avLst/>
          </a:prstGeom>
          <a:ln>
            <a:noFill/>
          </a:ln>
          <a:effectLst>
            <a:softEdge rad="112500"/>
          </a:effectLst>
        </p:spPr>
      </p:pic>
      <p:pic>
        <p:nvPicPr>
          <p:cNvPr id="11" name="Содержимое 4" descr="DSCN1665.JPG"/>
          <p:cNvPicPr>
            <a:picLocks noChangeAspect="1"/>
          </p:cNvPicPr>
          <p:nvPr/>
        </p:nvPicPr>
        <p:blipFill>
          <a:blip r:embed="rId3" cstate="print"/>
          <a:stretch>
            <a:fillRect/>
          </a:stretch>
        </p:blipFill>
        <p:spPr bwMode="auto">
          <a:xfrm>
            <a:off x="5072066" y="214291"/>
            <a:ext cx="3214710" cy="3143272"/>
          </a:xfrm>
          <a:prstGeom prst="rect">
            <a:avLst/>
          </a:prstGeom>
          <a:ln>
            <a:noFill/>
          </a:ln>
          <a:effectLst>
            <a:softEdge rad="112500"/>
          </a:effectLst>
        </p:spPr>
      </p:pic>
      <p:sp>
        <p:nvSpPr>
          <p:cNvPr id="6" name="Содержимое 5"/>
          <p:cNvSpPr>
            <a:spLocks noGrp="1"/>
          </p:cNvSpPr>
          <p:nvPr>
            <p:ph sz="half" idx="1"/>
          </p:nvPr>
        </p:nvSpPr>
        <p:spPr>
          <a:xfrm>
            <a:off x="457200" y="285728"/>
            <a:ext cx="4038600" cy="5840435"/>
          </a:xfrm>
        </p:spPr>
        <p:txBody>
          <a:bodyPr/>
          <a:lstStyle/>
          <a:p>
            <a:pPr marL="0" indent="0" algn="just">
              <a:buNone/>
            </a:pPr>
            <a:r>
              <a:rPr lang="ru-RU" sz="1400" dirty="0" smtClean="0">
                <a:latin typeface="Times New Roman" pitchFamily="18" charset="0"/>
                <a:cs typeface="Times New Roman" pitchFamily="18" charset="0"/>
              </a:rPr>
              <a:t> История детского сада на этом не заканчивается. Происходит обновление коллектива, взаимосвязь времен и поколений. И поэтому нам хочется пожелать грядущему поколению педагогов чтить и уважать историю своего детского сада, поддерживать и развивать творческий потенциал  в профессиональной деятельности, своими делами и помыслами вносить новые страницы в летопись ДОУ.</a:t>
            </a:r>
            <a:endParaRPr lang="ru-RU" sz="1400" dirty="0">
              <a:latin typeface="Times New Roman" pitchFamily="18" charset="0"/>
              <a:cs typeface="Times New Roman" pitchFamily="18" charset="0"/>
            </a:endParaRPr>
          </a:p>
        </p:txBody>
      </p:sp>
      <p:pic>
        <p:nvPicPr>
          <p:cNvPr id="7" name="Содержимое 4" descr="DSCN1665.JPG"/>
          <p:cNvPicPr>
            <a:picLocks noGrp="1" noChangeAspect="1"/>
          </p:cNvPicPr>
          <p:nvPr>
            <p:ph sz="half" idx="2"/>
          </p:nvPr>
        </p:nvPicPr>
        <p:blipFill>
          <a:blip r:embed="rId4" cstate="print"/>
          <a:stretch>
            <a:fillRect/>
          </a:stretch>
        </p:blipFill>
        <p:spPr>
          <a:xfrm>
            <a:off x="642910" y="2285993"/>
            <a:ext cx="2714644" cy="2071702"/>
          </a:xfrm>
          <a:prstGeom prst="rect">
            <a:avLst/>
          </a:prstGeom>
          <a:ln>
            <a:noFill/>
          </a:ln>
          <a:effectLst>
            <a:softEdge rad="112500"/>
          </a:effectLst>
        </p:spPr>
      </p:pic>
      <p:pic>
        <p:nvPicPr>
          <p:cNvPr id="10" name="Содержимое 4" descr="DSCN1665.JPG"/>
          <p:cNvPicPr>
            <a:picLocks noChangeAspect="1"/>
          </p:cNvPicPr>
          <p:nvPr/>
        </p:nvPicPr>
        <p:blipFill>
          <a:blip r:embed="rId5" cstate="print"/>
          <a:stretch>
            <a:fillRect/>
          </a:stretch>
        </p:blipFill>
        <p:spPr bwMode="auto">
          <a:xfrm>
            <a:off x="6572264" y="2357430"/>
            <a:ext cx="2571736" cy="2606909"/>
          </a:xfrm>
          <a:prstGeom prst="rect">
            <a:avLst/>
          </a:prstGeom>
          <a:ln>
            <a:noFill/>
          </a:ln>
          <a:effectLst>
            <a:softEdge rad="112500"/>
          </a:effectLst>
        </p:spPr>
      </p:pic>
      <p:pic>
        <p:nvPicPr>
          <p:cNvPr id="9" name="Содержимое 4" descr="DSCN1665.JPG"/>
          <p:cNvPicPr>
            <a:picLocks noChangeAspect="1"/>
          </p:cNvPicPr>
          <p:nvPr/>
        </p:nvPicPr>
        <p:blipFill>
          <a:blip r:embed="rId6" cstate="print"/>
          <a:stretch>
            <a:fillRect/>
          </a:stretch>
        </p:blipFill>
        <p:spPr bwMode="auto">
          <a:xfrm>
            <a:off x="3714744" y="4071942"/>
            <a:ext cx="3571900" cy="2500330"/>
          </a:xfrm>
          <a:prstGeom prst="rect">
            <a:avLst/>
          </a:prstGeom>
          <a:ln>
            <a:noFill/>
          </a:ln>
          <a:effectLst>
            <a:softEdge rad="112500"/>
          </a:effectLst>
        </p:spPr>
      </p:pic>
    </p:spTree>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400" dirty="0" smtClean="0">
                <a:latin typeface="Times New Roman" pitchFamily="18" charset="0"/>
                <a:cs typeface="Times New Roman" pitchFamily="18" charset="0"/>
              </a:rPr>
              <a:t>Коллектив Д/с «Родничок» сентябрь 2019 года</a:t>
            </a:r>
            <a:endParaRPr lang="ru-RU" sz="2400" dirty="0">
              <a:latin typeface="Times New Roman" pitchFamily="18" charset="0"/>
              <a:cs typeface="Times New Roman" pitchFamily="18" charset="0"/>
            </a:endParaRPr>
          </a:p>
        </p:txBody>
      </p:sp>
      <p:pic>
        <p:nvPicPr>
          <p:cNvPr id="4" name="Содержимое 3" descr="кол.jpg"/>
          <p:cNvPicPr>
            <a:picLocks noGrp="1" noChangeAspect="1"/>
          </p:cNvPicPr>
          <p:nvPr>
            <p:ph idx="1"/>
          </p:nvPr>
        </p:nvPicPr>
        <p:blipFill>
          <a:blip r:embed="rId2"/>
          <a:stretch>
            <a:fillRect/>
          </a:stretch>
        </p:blipFill>
        <p:spPr>
          <a:xfrm>
            <a:off x="560832" y="1428736"/>
            <a:ext cx="8022336" cy="4429156"/>
          </a:xfrm>
          <a:prstGeom prst="snip2DiagRect">
            <a:avLst/>
          </a:prstGeom>
          <a:solidFill>
            <a:srgbClr val="FFFFFF">
              <a:shade val="85000"/>
            </a:srgbClr>
          </a:solidFill>
          <a:ln w="88900" cap="sq">
            <a:solidFill>
              <a:srgbClr val="92D05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1400" b="1" dirty="0" smtClean="0">
                <a:latin typeface="Times New Roman" pitchFamily="18" charset="0"/>
                <a:cs typeface="Times New Roman" pitchFamily="18" charset="0"/>
              </a:rPr>
              <a:t>История создания</a:t>
            </a:r>
            <a:r>
              <a:rPr lang="ru-RU" sz="1400" dirty="0" smtClean="0">
                <a:latin typeface="Times New Roman" pitchFamily="18" charset="0"/>
                <a:cs typeface="Times New Roman" pitchFamily="18" charset="0"/>
              </a:rPr>
              <a:t/>
            </a:r>
            <a:br>
              <a:rPr lang="ru-RU" sz="1400" dirty="0" smtClean="0">
                <a:latin typeface="Times New Roman" pitchFamily="18" charset="0"/>
                <a:cs typeface="Times New Roman" pitchFamily="18" charset="0"/>
              </a:rPr>
            </a:br>
            <a:endParaRPr lang="ru-RU" sz="1400" dirty="0">
              <a:latin typeface="Times New Roman" pitchFamily="18" charset="0"/>
              <a:cs typeface="Times New Roman" pitchFamily="18" charset="0"/>
            </a:endParaRPr>
          </a:p>
        </p:txBody>
      </p:sp>
      <p:sp>
        <p:nvSpPr>
          <p:cNvPr id="8" name="Текст 7"/>
          <p:cNvSpPr>
            <a:spLocks noGrp="1"/>
          </p:cNvSpPr>
          <p:nvPr>
            <p:ph type="body" idx="1"/>
          </p:nvPr>
        </p:nvSpPr>
        <p:spPr>
          <a:xfrm>
            <a:off x="457200" y="1535112"/>
            <a:ext cx="4040188" cy="1822449"/>
          </a:xfrm>
        </p:spPr>
        <p:txBody>
          <a:bodyPr/>
          <a:lstStyle/>
          <a:p>
            <a:pPr algn="r"/>
            <a:r>
              <a:rPr lang="ru-RU" sz="1400" b="0" dirty="0" smtClean="0">
                <a:latin typeface="Monotype Corsiva" pitchFamily="66" charset="0"/>
                <a:cs typeface="Times New Roman" pitchFamily="18" charset="0"/>
              </a:rPr>
              <a:t>Меняется время, меняются люди... </a:t>
            </a:r>
          </a:p>
          <a:p>
            <a:pPr algn="r"/>
            <a:r>
              <a:rPr lang="ru-RU" sz="1400" b="0" dirty="0" smtClean="0">
                <a:latin typeface="Monotype Corsiva" pitchFamily="66" charset="0"/>
                <a:cs typeface="Times New Roman" pitchFamily="18" charset="0"/>
              </a:rPr>
              <a:t>Но одно неоспоримо: мы должны знать историю того, что нам дорого и близко.</a:t>
            </a:r>
          </a:p>
          <a:p>
            <a:pPr algn="r"/>
            <a:r>
              <a:rPr lang="ru-RU" sz="1400" b="0" dirty="0" smtClean="0">
                <a:latin typeface="Monotype Corsiva" pitchFamily="66" charset="0"/>
                <a:cs typeface="Times New Roman" pitchFamily="18" charset="0"/>
              </a:rPr>
              <a:t>Мы должны уважать труд людей, которые стояли у самых истоков, которые так бережно сохранили для нас весь накопленный опыт, передали в надежные руки установленные годами традиции.</a:t>
            </a:r>
          </a:p>
          <a:p>
            <a:endParaRPr lang="ru-RU" dirty="0"/>
          </a:p>
        </p:txBody>
      </p:sp>
      <p:sp>
        <p:nvSpPr>
          <p:cNvPr id="6" name="Содержимое 5"/>
          <p:cNvSpPr>
            <a:spLocks noGrp="1"/>
          </p:cNvSpPr>
          <p:nvPr>
            <p:ph sz="half" idx="2"/>
          </p:nvPr>
        </p:nvSpPr>
        <p:spPr>
          <a:xfrm>
            <a:off x="457200" y="3071811"/>
            <a:ext cx="4040188" cy="3054352"/>
          </a:xfrm>
        </p:spPr>
        <p:txBody>
          <a:bodyPr/>
          <a:lstStyle/>
          <a:p>
            <a:pPr marL="0" indent="0" algn="just">
              <a:buNone/>
            </a:pPr>
            <a:r>
              <a:rPr lang="ru-RU" sz="1400" dirty="0" smtClean="0">
                <a:latin typeface="Times New Roman" pitchFamily="18" charset="0"/>
                <a:cs typeface="Times New Roman" pitchFamily="18" charset="0"/>
              </a:rPr>
              <a:t>В ноябре1984 года СМУ-1 сдало в эксплуатацию здание  районного детского сада, который назвали «Родничок», открыла детский сад заведующая Осипова Валентина Николаевна.</a:t>
            </a:r>
          </a:p>
          <a:p>
            <a:pPr marL="0" indent="0" algn="just">
              <a:buNone/>
            </a:pPr>
            <a:r>
              <a:rPr lang="ru-RU" sz="1400" dirty="0" smtClean="0">
                <a:latin typeface="Times New Roman" pitchFamily="18" charset="0"/>
                <a:cs typeface="Times New Roman" pitchFamily="18" charset="0"/>
              </a:rPr>
              <a:t>И первыми кто был принят на работу, это старшая медсестра Новикова Валентина Юрьевна, 28 ноября 1984 года.</a:t>
            </a:r>
          </a:p>
          <a:p>
            <a:pPr marL="0" indent="0" algn="just">
              <a:buNone/>
            </a:pPr>
            <a:r>
              <a:rPr lang="ru-RU" sz="1400" dirty="0" smtClean="0">
                <a:latin typeface="Times New Roman" pitchFamily="18" charset="0"/>
                <a:cs typeface="Times New Roman" pitchFamily="18" charset="0"/>
              </a:rPr>
              <a:t>А первого декабря 1984 года в связи с решением Исполкома районного совета народных депутатов «Об открытии детского сада №9 на 280 мест» с 01.12.1984 года принять сотрудников согласно штатному расписанию. Это бал самый большой детский сад в поселке, таким же он является и по сей день.</a:t>
            </a:r>
            <a:endParaRPr lang="ru-RU" sz="1400" dirty="0">
              <a:latin typeface="Times New Roman" pitchFamily="18" charset="0"/>
              <a:cs typeface="Times New Roman" pitchFamily="18" charset="0"/>
            </a:endParaRPr>
          </a:p>
        </p:txBody>
      </p:sp>
      <p:pic>
        <p:nvPicPr>
          <p:cNvPr id="7" name="Содержимое 6" descr="наташа.jpg"/>
          <p:cNvPicPr>
            <a:picLocks noGrp="1" noChangeAspect="1"/>
          </p:cNvPicPr>
          <p:nvPr>
            <p:ph sz="quarter" idx="4"/>
          </p:nvPr>
        </p:nvPicPr>
        <p:blipFill>
          <a:blip r:embed="rId2" cstate="print"/>
          <a:stretch>
            <a:fillRect/>
          </a:stretch>
        </p:blipFill>
        <p:spPr>
          <a:xfrm>
            <a:off x="4678616" y="1285861"/>
            <a:ext cx="3974592" cy="3071834"/>
          </a:xfrm>
        </p:spPr>
      </p:pic>
    </p:spTree>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a:xfrm>
            <a:off x="457200" y="274638"/>
            <a:ext cx="8229600" cy="1797040"/>
          </a:xfrm>
        </p:spPr>
        <p:txBody>
          <a:bodyPr/>
          <a:lstStyle/>
          <a:p>
            <a:pPr algn="just"/>
            <a:r>
              <a:rPr lang="ru-RU" sz="1400" dirty="0" smtClean="0">
                <a:latin typeface="Times New Roman" pitchFamily="18" charset="0"/>
                <a:cs typeface="Times New Roman" pitchFamily="18" charset="0"/>
              </a:rPr>
              <a:t>Первыми детишек 4 декабря 1984 года встретили воспитатели Павлова Венера </a:t>
            </a:r>
            <a:r>
              <a:rPr lang="ru-RU" sz="1400" dirty="0" err="1" smtClean="0">
                <a:latin typeface="Times New Roman" pitchFamily="18" charset="0"/>
                <a:cs typeface="Times New Roman" pitchFamily="18" charset="0"/>
              </a:rPr>
              <a:t>Рашитовна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Гарифуллина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Зинира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Зарифьяновна</a:t>
            </a:r>
            <a:r>
              <a:rPr lang="ru-RU" sz="1400" dirty="0" smtClean="0">
                <a:latin typeface="Times New Roman" pitchFamily="18" charset="0"/>
                <a:cs typeface="Times New Roman" pitchFamily="18" charset="0"/>
              </a:rPr>
              <a:t> и младший воспитатель </a:t>
            </a:r>
            <a:r>
              <a:rPr lang="ru-RU" sz="1400" dirty="0" err="1" smtClean="0">
                <a:latin typeface="Times New Roman" pitchFamily="18" charset="0"/>
                <a:cs typeface="Times New Roman" pitchFamily="18" charset="0"/>
              </a:rPr>
              <a:t>Гильмутдинова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Миляуша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Зайнулловна</a:t>
            </a:r>
            <a:r>
              <a:rPr lang="ru-RU" sz="1400" dirty="0" smtClean="0">
                <a:latin typeface="Times New Roman" pitchFamily="18" charset="0"/>
                <a:cs typeface="Times New Roman" pitchFamily="18" charset="0"/>
              </a:rPr>
              <a:t>. В скором времени детский сад был полностью укомплектован и группы возглавили воспитатели </a:t>
            </a:r>
            <a:r>
              <a:rPr lang="ru-RU" sz="1400" dirty="0" err="1" smtClean="0">
                <a:latin typeface="Times New Roman" pitchFamily="18" charset="0"/>
                <a:cs typeface="Times New Roman" pitchFamily="18" charset="0"/>
              </a:rPr>
              <a:t>Ахмадеева</a:t>
            </a:r>
            <a:r>
              <a:rPr lang="ru-RU" sz="1400" dirty="0" smtClean="0">
                <a:latin typeface="Times New Roman" pitchFamily="18" charset="0"/>
                <a:cs typeface="Times New Roman" pitchFamily="18" charset="0"/>
              </a:rPr>
              <a:t> Ф.Р., </a:t>
            </a:r>
            <a:r>
              <a:rPr lang="ru-RU" sz="1400" dirty="0" err="1" smtClean="0">
                <a:latin typeface="Times New Roman" pitchFamily="18" charset="0"/>
                <a:cs typeface="Times New Roman" pitchFamily="18" charset="0"/>
              </a:rPr>
              <a:t>Моор</a:t>
            </a:r>
            <a:r>
              <a:rPr lang="ru-RU" sz="1400" dirty="0" smtClean="0">
                <a:latin typeface="Times New Roman" pitchFamily="18" charset="0"/>
                <a:cs typeface="Times New Roman" pitchFamily="18" charset="0"/>
              </a:rPr>
              <a:t> Т.Г., </a:t>
            </a:r>
            <a:r>
              <a:rPr lang="ru-RU" sz="1400" dirty="0" err="1" smtClean="0">
                <a:latin typeface="Times New Roman" pitchFamily="18" charset="0"/>
                <a:cs typeface="Times New Roman" pitchFamily="18" charset="0"/>
              </a:rPr>
              <a:t>Акамова</a:t>
            </a:r>
            <a:r>
              <a:rPr lang="ru-RU" sz="1400" dirty="0" smtClean="0">
                <a:latin typeface="Times New Roman" pitchFamily="18" charset="0"/>
                <a:cs typeface="Times New Roman" pitchFamily="18" charset="0"/>
              </a:rPr>
              <a:t> С.Г., Павлова В.Р., </a:t>
            </a:r>
            <a:r>
              <a:rPr lang="ru-RU" sz="1400" dirty="0" err="1" smtClean="0">
                <a:latin typeface="Times New Roman" pitchFamily="18" charset="0"/>
                <a:cs typeface="Times New Roman" pitchFamily="18" charset="0"/>
              </a:rPr>
              <a:t>Латыпова</a:t>
            </a:r>
            <a:r>
              <a:rPr lang="ru-RU" sz="1400" dirty="0" smtClean="0">
                <a:latin typeface="Times New Roman" pitchFamily="18" charset="0"/>
                <a:cs typeface="Times New Roman" pitchFamily="18" charset="0"/>
              </a:rPr>
              <a:t> З.З., </a:t>
            </a:r>
            <a:r>
              <a:rPr lang="ru-RU" sz="1400" dirty="0" err="1" smtClean="0">
                <a:latin typeface="Times New Roman" pitchFamily="18" charset="0"/>
                <a:cs typeface="Times New Roman" pitchFamily="18" charset="0"/>
              </a:rPr>
              <a:t>Мещерекова</a:t>
            </a:r>
            <a:r>
              <a:rPr lang="ru-RU" sz="1400" dirty="0" smtClean="0">
                <a:latin typeface="Times New Roman" pitchFamily="18" charset="0"/>
                <a:cs typeface="Times New Roman" pitchFamily="18" charset="0"/>
              </a:rPr>
              <a:t> К.М., </a:t>
            </a:r>
            <a:r>
              <a:rPr lang="ru-RU" sz="1400" dirty="0" err="1" smtClean="0">
                <a:latin typeface="Times New Roman" pitchFamily="18" charset="0"/>
                <a:cs typeface="Times New Roman" pitchFamily="18" charset="0"/>
              </a:rPr>
              <a:t>Валетдинова</a:t>
            </a:r>
            <a:r>
              <a:rPr lang="ru-RU" sz="1400" dirty="0" smtClean="0">
                <a:latin typeface="Times New Roman" pitchFamily="18" charset="0"/>
                <a:cs typeface="Times New Roman" pitchFamily="18" charset="0"/>
              </a:rPr>
              <a:t> З.А., Каримова З.С., Насырова С.С. и младшие воспитатели, а в то время их должность называлась уборщица- няня в дошкольных группах и санитарка-няня в ясельных группах: Давлетова Р.Н., </a:t>
            </a:r>
            <a:r>
              <a:rPr lang="ru-RU" sz="1400" dirty="0" err="1" smtClean="0">
                <a:latin typeface="Times New Roman" pitchFamily="18" charset="0"/>
                <a:cs typeface="Times New Roman" pitchFamily="18" charset="0"/>
              </a:rPr>
              <a:t>Асадуллина</a:t>
            </a:r>
            <a:r>
              <a:rPr lang="ru-RU" sz="1400" dirty="0" smtClean="0">
                <a:latin typeface="Times New Roman" pitchFamily="18" charset="0"/>
                <a:cs typeface="Times New Roman" pitchFamily="18" charset="0"/>
              </a:rPr>
              <a:t> Р.Ф., Фёдорова Н.В., Тагирова З.Г., </a:t>
            </a:r>
            <a:r>
              <a:rPr lang="ru-RU" sz="1400" dirty="0" err="1" smtClean="0">
                <a:latin typeface="Times New Roman" pitchFamily="18" charset="0"/>
                <a:cs typeface="Times New Roman" pitchFamily="18" charset="0"/>
              </a:rPr>
              <a:t>Асфандиярова</a:t>
            </a:r>
            <a:r>
              <a:rPr lang="ru-RU" sz="1400" dirty="0" smtClean="0">
                <a:latin typeface="Times New Roman" pitchFamily="18" charset="0"/>
                <a:cs typeface="Times New Roman" pitchFamily="18" charset="0"/>
              </a:rPr>
              <a:t> Р.М., </a:t>
            </a:r>
            <a:r>
              <a:rPr lang="ru-RU" sz="1400" dirty="0" err="1" smtClean="0">
                <a:latin typeface="Times New Roman" pitchFamily="18" charset="0"/>
                <a:cs typeface="Times New Roman" pitchFamily="18" charset="0"/>
              </a:rPr>
              <a:t>Нугаева</a:t>
            </a:r>
            <a:r>
              <a:rPr lang="ru-RU" sz="1400" dirty="0" smtClean="0">
                <a:latin typeface="Times New Roman" pitchFamily="18" charset="0"/>
                <a:cs typeface="Times New Roman" pitchFamily="18" charset="0"/>
              </a:rPr>
              <a:t> Н.Ф., </a:t>
            </a:r>
            <a:r>
              <a:rPr lang="ru-RU" sz="1400" dirty="0" err="1" smtClean="0">
                <a:latin typeface="Times New Roman" pitchFamily="18" charset="0"/>
                <a:cs typeface="Times New Roman" pitchFamily="18" charset="0"/>
              </a:rPr>
              <a:t>Билалова</a:t>
            </a:r>
            <a:r>
              <a:rPr lang="ru-RU" sz="1400" dirty="0" smtClean="0">
                <a:latin typeface="Times New Roman" pitchFamily="18" charset="0"/>
                <a:cs typeface="Times New Roman" pitchFamily="18" charset="0"/>
              </a:rPr>
              <a:t> Р.А., Ибрагимова Р.Р., </a:t>
            </a:r>
            <a:r>
              <a:rPr lang="ru-RU" sz="1400" dirty="0" err="1" smtClean="0">
                <a:latin typeface="Times New Roman" pitchFamily="18" charset="0"/>
                <a:cs typeface="Times New Roman" pitchFamily="18" charset="0"/>
              </a:rPr>
              <a:t>Сибагатова</a:t>
            </a:r>
            <a:r>
              <a:rPr lang="ru-RU" sz="1400" dirty="0" smtClean="0">
                <a:latin typeface="Times New Roman" pitchFamily="18" charset="0"/>
                <a:cs typeface="Times New Roman" pitchFamily="18" charset="0"/>
              </a:rPr>
              <a:t> З.Г., Хакимова Р.Ф. И через несколько месяцев в детсаде стали функционировать 12 групп.</a:t>
            </a:r>
            <a:endParaRPr lang="ru-RU" sz="1400" dirty="0">
              <a:latin typeface="Times New Roman" pitchFamily="18" charset="0"/>
              <a:cs typeface="Times New Roman" pitchFamily="18" charset="0"/>
            </a:endParaRPr>
          </a:p>
        </p:txBody>
      </p:sp>
      <p:pic>
        <p:nvPicPr>
          <p:cNvPr id="11" name="Содержимое 10" descr="коллектив.jpg"/>
          <p:cNvPicPr>
            <a:picLocks noGrp="1" noChangeAspect="1"/>
          </p:cNvPicPr>
          <p:nvPr>
            <p:ph sz="half" idx="2"/>
          </p:nvPr>
        </p:nvPicPr>
        <p:blipFill>
          <a:blip r:embed="rId2" cstate="print"/>
          <a:stretch>
            <a:fillRect/>
          </a:stretch>
        </p:blipFill>
        <p:spPr>
          <a:xfrm>
            <a:off x="4648200" y="2357430"/>
            <a:ext cx="4038600" cy="3786214"/>
          </a:xfrm>
          <a:prstGeom prst="rect">
            <a:avLst/>
          </a:prstGeom>
          <a:ln>
            <a:noFill/>
          </a:ln>
          <a:effectLst>
            <a:softEdge rad="112500"/>
          </a:effectLst>
        </p:spPr>
      </p:pic>
      <p:pic>
        <p:nvPicPr>
          <p:cNvPr id="10" name="Объект 3"/>
          <p:cNvPicPr>
            <a:picLocks noGrp="1" noChangeAspect="1"/>
          </p:cNvPicPr>
          <p:nvPr>
            <p:ph sz="half" idx="1"/>
          </p:nvPr>
        </p:nvPicPr>
        <p:blipFill>
          <a:blip r:embed="rId3" cstate="print">
            <a:extLst>
              <a:ext uri="{28A0092B-C50C-407E-A947-70E740481C1C}">
                <a14:useLocalDpi xmlns:a14="http://schemas.microsoft.com/office/drawing/2010/main" xmlns="" val="0"/>
              </a:ext>
            </a:extLst>
          </a:blip>
          <a:stretch>
            <a:fillRect/>
          </a:stretch>
        </p:blipFill>
        <p:spPr>
          <a:xfrm>
            <a:off x="285720" y="2428868"/>
            <a:ext cx="4210080" cy="3857652"/>
          </a:xfrm>
          <a:prstGeom prst="rect">
            <a:avLst/>
          </a:prstGeom>
          <a:ln>
            <a:noFill/>
          </a:ln>
          <a:effectLst>
            <a:softEdge rad="112500"/>
          </a:effectLst>
        </p:spPr>
      </p:pic>
    </p:spTree>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just"/>
            <a:r>
              <a:rPr lang="ru-RU" sz="1400" dirty="0" smtClean="0">
                <a:latin typeface="Times New Roman" pitchFamily="18" charset="0"/>
                <a:cs typeface="Times New Roman" pitchFamily="18" charset="0"/>
              </a:rPr>
              <a:t>В течение нескольких лет по разным причинам менялось руководство детского сада, но это были грамотные, </a:t>
            </a:r>
            <a:r>
              <a:rPr lang="ru-RU" sz="1400" dirty="0" err="1" smtClean="0">
                <a:latin typeface="Times New Roman" pitchFamily="18" charset="0"/>
                <a:cs typeface="Times New Roman" pitchFamily="18" charset="0"/>
              </a:rPr>
              <a:t>креативные</a:t>
            </a:r>
            <a:r>
              <a:rPr lang="ru-RU" sz="1400" dirty="0" smtClean="0">
                <a:latin typeface="Times New Roman" pitchFamily="18" charset="0"/>
                <a:cs typeface="Times New Roman" pitchFamily="18" charset="0"/>
              </a:rPr>
              <a:t>, знающие свое дело творческие и инициативные специалисты.</a:t>
            </a:r>
            <a:r>
              <a:rPr lang="ru-RU" dirty="0" smtClean="0"/>
              <a:t/>
            </a:r>
            <a:br>
              <a:rPr lang="ru-RU" dirty="0" smtClean="0"/>
            </a:br>
            <a:endParaRPr lang="ru-RU" dirty="0"/>
          </a:p>
        </p:txBody>
      </p:sp>
      <p:sp>
        <p:nvSpPr>
          <p:cNvPr id="5" name="Текст 4"/>
          <p:cNvSpPr>
            <a:spLocks noGrp="1"/>
          </p:cNvSpPr>
          <p:nvPr>
            <p:ph type="body" idx="1"/>
          </p:nvPr>
        </p:nvSpPr>
        <p:spPr>
          <a:xfrm>
            <a:off x="457200" y="3643315"/>
            <a:ext cx="3328982" cy="571504"/>
          </a:xfrm>
        </p:spPr>
        <p:txBody>
          <a:bodyPr/>
          <a:lstStyle/>
          <a:p>
            <a:pPr algn="ctr"/>
            <a:r>
              <a:rPr lang="ru-RU" sz="1400" dirty="0" smtClean="0">
                <a:latin typeface="Times New Roman" pitchFamily="18" charset="0"/>
                <a:cs typeface="Times New Roman" pitchFamily="18" charset="0"/>
              </a:rPr>
              <a:t>Осипова Валентина Николаевна </a:t>
            </a:r>
          </a:p>
          <a:p>
            <a:pPr algn="ctr"/>
            <a:r>
              <a:rPr lang="ru-RU" sz="1400" dirty="0" smtClean="0">
                <a:latin typeface="Times New Roman" pitchFamily="18" charset="0"/>
                <a:cs typeface="Times New Roman" pitchFamily="18" charset="0"/>
              </a:rPr>
              <a:t>с 1984 по 1987 г.г.</a:t>
            </a:r>
            <a:endParaRPr lang="ru-RU" sz="1400" dirty="0">
              <a:latin typeface="Times New Roman" pitchFamily="18" charset="0"/>
              <a:cs typeface="Times New Roman" pitchFamily="18" charset="0"/>
            </a:endParaRPr>
          </a:p>
        </p:txBody>
      </p:sp>
      <p:pic>
        <p:nvPicPr>
          <p:cNvPr id="9" name="Содержимое 8" descr="1.Родничок 1984 .jpg"/>
          <p:cNvPicPr>
            <a:picLocks noGrp="1" noChangeAspect="1"/>
          </p:cNvPicPr>
          <p:nvPr>
            <p:ph sz="half" idx="2"/>
          </p:nvPr>
        </p:nvPicPr>
        <p:blipFill>
          <a:blip r:embed="rId2" cstate="print"/>
          <a:srcRect l="5403" t="28895" r="10036" b="28523"/>
          <a:stretch>
            <a:fillRect/>
          </a:stretch>
        </p:blipFill>
        <p:spPr>
          <a:xfrm>
            <a:off x="357158" y="857232"/>
            <a:ext cx="3571900" cy="2857520"/>
          </a:xfrm>
          <a:prstGeom prst="rect">
            <a:avLst/>
          </a:prstGeom>
          <a:ln>
            <a:noFill/>
          </a:ln>
          <a:effectLst>
            <a:softEdge rad="112500"/>
          </a:effectLst>
        </p:spPr>
      </p:pic>
      <p:sp>
        <p:nvSpPr>
          <p:cNvPr id="7" name="Текст 6"/>
          <p:cNvSpPr>
            <a:spLocks noGrp="1"/>
          </p:cNvSpPr>
          <p:nvPr>
            <p:ph type="body" sz="quarter" idx="3"/>
          </p:nvPr>
        </p:nvSpPr>
        <p:spPr>
          <a:xfrm>
            <a:off x="4645025" y="2357430"/>
            <a:ext cx="4041775" cy="642942"/>
          </a:xfrm>
        </p:spPr>
        <p:txBody>
          <a:bodyPr/>
          <a:lstStyle/>
          <a:p>
            <a:pPr algn="ctr"/>
            <a:r>
              <a:rPr lang="ru-RU" sz="1400" dirty="0" smtClean="0">
                <a:latin typeface="Times New Roman" pitchFamily="18" charset="0"/>
                <a:cs typeface="Times New Roman" pitchFamily="18" charset="0"/>
              </a:rPr>
              <a:t>Сафронова Лариса Владимировна </a:t>
            </a:r>
          </a:p>
          <a:p>
            <a:pPr algn="ctr"/>
            <a:r>
              <a:rPr lang="ru-RU" sz="1400" dirty="0" smtClean="0">
                <a:latin typeface="Times New Roman" pitchFamily="18" charset="0"/>
                <a:cs typeface="Times New Roman" pitchFamily="18" charset="0"/>
              </a:rPr>
              <a:t>с 1987 по 1988г.</a:t>
            </a:r>
            <a:endParaRPr lang="ru-RU" sz="1400" dirty="0">
              <a:latin typeface="Times New Roman" pitchFamily="18" charset="0"/>
              <a:cs typeface="Times New Roman" pitchFamily="18" charset="0"/>
            </a:endParaRPr>
          </a:p>
        </p:txBody>
      </p:sp>
      <p:pic>
        <p:nvPicPr>
          <p:cNvPr id="10" name="Содержимое 9" descr="2.Родничок 30.12.1986.JPG"/>
          <p:cNvPicPr>
            <a:picLocks noGrp="1" noChangeAspect="1"/>
          </p:cNvPicPr>
          <p:nvPr>
            <p:ph sz="quarter" idx="4"/>
          </p:nvPr>
        </p:nvPicPr>
        <p:blipFill>
          <a:blip r:embed="rId3" cstate="print"/>
          <a:srcRect l="5263" t="10856" r="11665" b="11313"/>
          <a:stretch>
            <a:fillRect/>
          </a:stretch>
        </p:blipFill>
        <p:spPr>
          <a:xfrm>
            <a:off x="4857752" y="3286124"/>
            <a:ext cx="3643338" cy="2928958"/>
          </a:xfrm>
        </p:spPr>
      </p:pic>
    </p:spTree>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457200" y="571481"/>
            <a:ext cx="4040188" cy="571504"/>
          </a:xfrm>
        </p:spPr>
        <p:txBody>
          <a:bodyPr/>
          <a:lstStyle/>
          <a:p>
            <a:pPr algn="ctr"/>
            <a:r>
              <a:rPr lang="ru-RU" sz="1400" dirty="0" err="1" smtClean="0">
                <a:latin typeface="Times New Roman" pitchFamily="18" charset="0"/>
                <a:cs typeface="Times New Roman" pitchFamily="18" charset="0"/>
              </a:rPr>
              <a:t>Раманюк</a:t>
            </a:r>
            <a:r>
              <a:rPr lang="ru-RU" sz="1400" dirty="0" smtClean="0">
                <a:latin typeface="Times New Roman" pitchFamily="18" charset="0"/>
                <a:cs typeface="Times New Roman" pitchFamily="18" charset="0"/>
              </a:rPr>
              <a:t> Екатерина Андреевна</a:t>
            </a:r>
          </a:p>
          <a:p>
            <a:pPr algn="ctr"/>
            <a:r>
              <a:rPr lang="ru-RU" sz="1400" dirty="0" smtClean="0">
                <a:latin typeface="Times New Roman" pitchFamily="18" charset="0"/>
                <a:cs typeface="Times New Roman" pitchFamily="18" charset="0"/>
              </a:rPr>
              <a:t>с 1988 по 1989 г.</a:t>
            </a:r>
            <a:endParaRPr lang="ru-RU" sz="1400" dirty="0">
              <a:latin typeface="Times New Roman" pitchFamily="18" charset="0"/>
              <a:cs typeface="Times New Roman" pitchFamily="18" charset="0"/>
            </a:endParaRPr>
          </a:p>
        </p:txBody>
      </p:sp>
      <p:pic>
        <p:nvPicPr>
          <p:cNvPr id="7" name="Содержимое 6" descr="3.Подничок 1988 г.jpg"/>
          <p:cNvPicPr>
            <a:picLocks noGrp="1" noChangeAspect="1"/>
          </p:cNvPicPr>
          <p:nvPr>
            <p:ph sz="half" idx="2"/>
          </p:nvPr>
        </p:nvPicPr>
        <p:blipFill>
          <a:blip r:embed="rId2" cstate="print"/>
          <a:stretch>
            <a:fillRect/>
          </a:stretch>
        </p:blipFill>
        <p:spPr>
          <a:xfrm>
            <a:off x="457200" y="1142985"/>
            <a:ext cx="4040188" cy="3000395"/>
          </a:xfrm>
          <a:prstGeom prst="rect">
            <a:avLst/>
          </a:prstGeom>
          <a:ln>
            <a:noFill/>
          </a:ln>
          <a:effectLst>
            <a:softEdge rad="112500"/>
          </a:effectLst>
        </p:spPr>
      </p:pic>
      <p:sp>
        <p:nvSpPr>
          <p:cNvPr id="5" name="Текст 4"/>
          <p:cNvSpPr>
            <a:spLocks noGrp="1"/>
          </p:cNvSpPr>
          <p:nvPr>
            <p:ph type="body" sz="quarter" idx="3"/>
          </p:nvPr>
        </p:nvSpPr>
        <p:spPr>
          <a:xfrm>
            <a:off x="4645025" y="5572140"/>
            <a:ext cx="4041775" cy="714380"/>
          </a:xfrm>
        </p:spPr>
        <p:txBody>
          <a:bodyPr/>
          <a:lstStyle/>
          <a:p>
            <a:pPr algn="ctr"/>
            <a:r>
              <a:rPr lang="ru-RU" sz="1400" dirty="0" smtClean="0">
                <a:latin typeface="Times New Roman" pitchFamily="18" charset="0"/>
                <a:cs typeface="Times New Roman" pitchFamily="18" charset="0"/>
              </a:rPr>
              <a:t>Матросова Лена </a:t>
            </a:r>
            <a:r>
              <a:rPr lang="ru-RU" sz="1400" dirty="0" err="1" smtClean="0">
                <a:latin typeface="Times New Roman" pitchFamily="18" charset="0"/>
                <a:cs typeface="Times New Roman" pitchFamily="18" charset="0"/>
              </a:rPr>
              <a:t>Зинуровна</a:t>
            </a:r>
            <a:r>
              <a:rPr lang="ru-RU" sz="1400" dirty="0" smtClean="0">
                <a:latin typeface="Times New Roman" pitchFamily="18" charset="0"/>
                <a:cs typeface="Times New Roman" pitchFamily="18" charset="0"/>
              </a:rPr>
              <a:t> </a:t>
            </a:r>
          </a:p>
          <a:p>
            <a:pPr algn="ctr"/>
            <a:r>
              <a:rPr lang="ru-RU" sz="1400" dirty="0" smtClean="0">
                <a:latin typeface="Times New Roman" pitchFamily="18" charset="0"/>
                <a:cs typeface="Times New Roman" pitchFamily="18" charset="0"/>
              </a:rPr>
              <a:t>с 1989 по 1993г.г.</a:t>
            </a:r>
            <a:endParaRPr lang="ru-RU" sz="1400" dirty="0">
              <a:latin typeface="Times New Roman" pitchFamily="18" charset="0"/>
              <a:cs typeface="Times New Roman" pitchFamily="18" charset="0"/>
            </a:endParaRPr>
          </a:p>
        </p:txBody>
      </p:sp>
      <p:pic>
        <p:nvPicPr>
          <p:cNvPr id="8" name="Содержимое 7" descr="1991 г.Родничок.jpg"/>
          <p:cNvPicPr>
            <a:picLocks noGrp="1" noChangeAspect="1"/>
          </p:cNvPicPr>
          <p:nvPr>
            <p:ph sz="quarter" idx="4"/>
          </p:nvPr>
        </p:nvPicPr>
        <p:blipFill>
          <a:blip r:embed="rId3" cstate="print"/>
          <a:srcRect l="5263" t="4061" r="9897" b="15945"/>
          <a:stretch>
            <a:fillRect/>
          </a:stretch>
        </p:blipFill>
        <p:spPr>
          <a:xfrm>
            <a:off x="4857752" y="2143116"/>
            <a:ext cx="3857652" cy="3357586"/>
          </a:xfrm>
          <a:prstGeom prst="rect">
            <a:avLst/>
          </a:prstGeom>
          <a:ln>
            <a:noFill/>
          </a:ln>
          <a:effectLst>
            <a:softEdge rad="112500"/>
          </a:effectLst>
        </p:spPr>
      </p:pic>
    </p:spTree>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457200" y="3571877"/>
            <a:ext cx="4040188" cy="642942"/>
          </a:xfrm>
        </p:spPr>
        <p:txBody>
          <a:bodyPr/>
          <a:lstStyle/>
          <a:p>
            <a:pPr algn="ctr"/>
            <a:r>
              <a:rPr lang="ru-RU" sz="1400" dirty="0" smtClean="0">
                <a:latin typeface="Times New Roman" pitchFamily="18" charset="0"/>
                <a:cs typeface="Times New Roman" pitchFamily="18" charset="0"/>
              </a:rPr>
              <a:t>Кузьмина Алена Андреевна</a:t>
            </a:r>
          </a:p>
          <a:p>
            <a:pPr algn="ctr"/>
            <a:r>
              <a:rPr lang="ru-RU" sz="1400" dirty="0" smtClean="0">
                <a:latin typeface="Times New Roman" pitchFamily="18" charset="0"/>
                <a:cs typeface="Times New Roman" pitchFamily="18" charset="0"/>
              </a:rPr>
              <a:t>с 1993 по 1994 г.г.</a:t>
            </a:r>
            <a:endParaRPr lang="ru-RU" sz="1400" dirty="0">
              <a:latin typeface="Times New Roman" pitchFamily="18" charset="0"/>
              <a:cs typeface="Times New Roman" pitchFamily="18" charset="0"/>
            </a:endParaRPr>
          </a:p>
        </p:txBody>
      </p:sp>
      <p:sp>
        <p:nvSpPr>
          <p:cNvPr id="5" name="Текст 4"/>
          <p:cNvSpPr>
            <a:spLocks noGrp="1"/>
          </p:cNvSpPr>
          <p:nvPr>
            <p:ph type="body" sz="quarter" idx="3"/>
          </p:nvPr>
        </p:nvSpPr>
        <p:spPr>
          <a:xfrm>
            <a:off x="4857752" y="2643182"/>
            <a:ext cx="3829048" cy="642941"/>
          </a:xfrm>
        </p:spPr>
        <p:txBody>
          <a:bodyPr/>
          <a:lstStyle/>
          <a:p>
            <a:pPr algn="ctr"/>
            <a:r>
              <a:rPr lang="ru-RU" sz="1400" dirty="0" smtClean="0">
                <a:latin typeface="Times New Roman" pitchFamily="18" charset="0"/>
                <a:cs typeface="Times New Roman" pitchFamily="18" charset="0"/>
              </a:rPr>
              <a:t>Никифорова Валентина Александровна</a:t>
            </a:r>
          </a:p>
          <a:p>
            <a:pPr algn="ctr"/>
            <a:r>
              <a:rPr lang="ru-RU" sz="1400" dirty="0" smtClean="0">
                <a:latin typeface="Times New Roman" pitchFamily="18" charset="0"/>
                <a:cs typeface="Times New Roman" pitchFamily="18" charset="0"/>
              </a:rPr>
              <a:t>с 1994 по 2013 г.г.</a:t>
            </a:r>
            <a:endParaRPr lang="ru-RU" sz="1400" dirty="0">
              <a:latin typeface="Times New Roman" pitchFamily="18" charset="0"/>
              <a:cs typeface="Times New Roman" pitchFamily="18" charset="0"/>
            </a:endParaRPr>
          </a:p>
        </p:txBody>
      </p:sp>
      <p:pic>
        <p:nvPicPr>
          <p:cNvPr id="7" name="Содержимое 6" descr="6.Родничок 1994.jpg"/>
          <p:cNvPicPr>
            <a:picLocks noGrp="1" noChangeAspect="1"/>
          </p:cNvPicPr>
          <p:nvPr>
            <p:ph sz="quarter" idx="4"/>
          </p:nvPr>
        </p:nvPicPr>
        <p:blipFill>
          <a:blip r:embed="rId2" cstate="print"/>
          <a:srcRect t="26316" b="19445"/>
          <a:stretch>
            <a:fillRect/>
          </a:stretch>
        </p:blipFill>
        <p:spPr>
          <a:xfrm>
            <a:off x="4857753" y="3214686"/>
            <a:ext cx="3929090" cy="3500462"/>
          </a:xfrm>
          <a:prstGeom prst="rect">
            <a:avLst/>
          </a:prstGeom>
          <a:ln>
            <a:noFill/>
          </a:ln>
          <a:effectLst>
            <a:softEdge rad="112500"/>
          </a:effectLst>
        </p:spPr>
      </p:pic>
      <p:pic>
        <p:nvPicPr>
          <p:cNvPr id="10" name="Содержимое 3" descr="55.jpeg"/>
          <p:cNvPicPr>
            <a:picLocks noGrp="1" noChangeAspect="1"/>
          </p:cNvPicPr>
          <p:nvPr>
            <p:ph sz="half" idx="2"/>
          </p:nvPr>
        </p:nvPicPr>
        <p:blipFill>
          <a:blip r:embed="rId3" cstate="print"/>
          <a:stretch>
            <a:fillRect/>
          </a:stretch>
        </p:blipFill>
        <p:spPr>
          <a:xfrm>
            <a:off x="457200" y="428605"/>
            <a:ext cx="4040188" cy="3071833"/>
          </a:xfrm>
          <a:prstGeom prst="rect">
            <a:avLst/>
          </a:prstGeom>
          <a:ln>
            <a:noFill/>
          </a:ln>
          <a:effectLst>
            <a:softEdge rad="112500"/>
          </a:effectLst>
        </p:spPr>
      </p:pic>
    </p:spTree>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r>
              <a:rPr lang="ru-RU" sz="1400" dirty="0" smtClean="0">
                <a:latin typeface="Times New Roman" pitchFamily="18" charset="0"/>
                <a:cs typeface="Times New Roman" pitchFamily="18" charset="0"/>
              </a:rPr>
              <a:t>В 2013 году возглавила детский сад «Родничок» </a:t>
            </a:r>
            <a:r>
              <a:rPr lang="ru-RU" sz="1400" dirty="0" err="1" smtClean="0">
                <a:latin typeface="Times New Roman" pitchFamily="18" charset="0"/>
                <a:cs typeface="Times New Roman" pitchFamily="18" charset="0"/>
              </a:rPr>
              <a:t>Грешнова</a:t>
            </a:r>
            <a:r>
              <a:rPr lang="ru-RU" sz="1400" dirty="0" smtClean="0">
                <a:latin typeface="Times New Roman" pitchFamily="18" charset="0"/>
                <a:cs typeface="Times New Roman" pitchFamily="18" charset="0"/>
              </a:rPr>
              <a:t> Оксана Юрьевна, которая руководит и по сегодняшний день.</a:t>
            </a:r>
            <a:endParaRPr lang="ru-RU" sz="1400" dirty="0">
              <a:latin typeface="Times New Roman" pitchFamily="18" charset="0"/>
              <a:cs typeface="Times New Roman" pitchFamily="18" charset="0"/>
            </a:endParaRPr>
          </a:p>
        </p:txBody>
      </p:sp>
      <p:pic>
        <p:nvPicPr>
          <p:cNvPr id="6" name="Объект 5"/>
          <p:cNvPicPr>
            <a:picLocks noGrp="1" noChangeAspect="1"/>
          </p:cNvPicPr>
          <p:nvPr>
            <p:ph sz="half" idx="1"/>
          </p:nvPr>
        </p:nvPicPr>
        <p:blipFill>
          <a:blip r:embed="rId2" cstate="print">
            <a:extLst>
              <a:ext uri="{28A0092B-C50C-407E-A947-70E740481C1C}">
                <a14:useLocalDpi xmlns:a14="http://schemas.microsoft.com/office/drawing/2010/main" xmlns="" val="0"/>
              </a:ext>
            </a:extLst>
          </a:blip>
          <a:stretch>
            <a:fillRect/>
          </a:stretch>
        </p:blipFill>
        <p:spPr>
          <a:xfrm>
            <a:off x="357158" y="1285860"/>
            <a:ext cx="4357718" cy="3429024"/>
          </a:xfrm>
          <a:prstGeom prst="rect">
            <a:avLst/>
          </a:prstGeom>
          <a:ln>
            <a:noFill/>
          </a:ln>
          <a:effectLst>
            <a:softEdge rad="112500"/>
          </a:effectLst>
        </p:spPr>
      </p:pic>
      <p:pic>
        <p:nvPicPr>
          <p:cNvPr id="5" name="Содержимое 4" descr="коллектив.jpg"/>
          <p:cNvPicPr>
            <a:picLocks noGrp="1" noChangeAspect="1"/>
          </p:cNvPicPr>
          <p:nvPr>
            <p:ph sz="half" idx="2"/>
          </p:nvPr>
        </p:nvPicPr>
        <p:blipFill>
          <a:blip r:embed="rId3"/>
          <a:stretch>
            <a:fillRect/>
          </a:stretch>
        </p:blipFill>
        <p:spPr>
          <a:xfrm>
            <a:off x="4648200" y="2928934"/>
            <a:ext cx="4281518" cy="3643337"/>
          </a:xfrm>
          <a:prstGeom prst="rect">
            <a:avLst/>
          </a:prstGeom>
          <a:ln>
            <a:noFill/>
          </a:ln>
          <a:effectLst>
            <a:softEdge rad="112500"/>
          </a:effectLst>
        </p:spPr>
      </p:pic>
    </p:spTree>
    <p:extLst>
      <p:ext uri="{BB962C8B-B14F-4D97-AF65-F5344CB8AC3E}">
        <p14:creationId xmlns:p14="http://schemas.microsoft.com/office/powerpoint/2010/main" xmlns="" val="2092736758"/>
      </p:ext>
    </p:extLst>
  </p:cSld>
  <p:clrMapOvr>
    <a:masterClrMapping/>
  </p:clrMapOvr>
  <mc:AlternateContent xmlns:mc="http://schemas.openxmlformats.org/markup-compatibility/2006">
    <mc:Choice xmlns:p14="http://schemas.microsoft.com/office/powerpoint/2010/main" xmlns="" Requires="p14">
      <p:transition spd="slow" p14:dur="3000" advClick="0" advTm="4000">
        <p14:shred/>
      </p:transition>
    </mc:Choice>
    <mc:Fallback>
      <p:transition spd="slow" advClick="0" advTm="4000">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just"/>
            <a:r>
              <a:rPr lang="ru-RU" sz="1400" dirty="0" smtClean="0">
                <a:latin typeface="Times New Roman" pitchFamily="18" charset="0"/>
                <a:cs typeface="Times New Roman" pitchFamily="18" charset="0"/>
              </a:rPr>
              <a:t>Хочется вспомнить теплыми словами тех, кто старался сделать детский сад уютным, красивым. Много лет отдали детскому саду замечательные воспитатели Павлова Венера </a:t>
            </a:r>
            <a:r>
              <a:rPr lang="ru-RU" sz="1400" dirty="0" err="1" smtClean="0">
                <a:latin typeface="Times New Roman" pitchFamily="18" charset="0"/>
                <a:cs typeface="Times New Roman" pitchFamily="18" charset="0"/>
              </a:rPr>
              <a:t>Рашитовна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Лаврешина</a:t>
            </a:r>
            <a:r>
              <a:rPr lang="ru-RU" sz="1400" dirty="0" smtClean="0">
                <a:latin typeface="Times New Roman" pitchFamily="18" charset="0"/>
                <a:cs typeface="Times New Roman" pitchFamily="18" charset="0"/>
              </a:rPr>
              <a:t> Анна Леонидовна,  Мустафина Разина </a:t>
            </a:r>
            <a:r>
              <a:rPr lang="ru-RU" sz="1400" dirty="0" err="1" smtClean="0">
                <a:latin typeface="Times New Roman" pitchFamily="18" charset="0"/>
                <a:cs typeface="Times New Roman" pitchFamily="18" charset="0"/>
              </a:rPr>
              <a:t>Раисовна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Моор</a:t>
            </a:r>
            <a:r>
              <a:rPr lang="ru-RU" sz="1400" dirty="0" smtClean="0">
                <a:latin typeface="Times New Roman" pitchFamily="18" charset="0"/>
                <a:cs typeface="Times New Roman" pitchFamily="18" charset="0"/>
              </a:rPr>
              <a:t> Т.Г., </a:t>
            </a:r>
            <a:r>
              <a:rPr lang="ru-RU" sz="1400" dirty="0" err="1" smtClean="0">
                <a:latin typeface="Times New Roman" pitchFamily="18" charset="0"/>
                <a:cs typeface="Times New Roman" pitchFamily="18" charset="0"/>
              </a:rPr>
              <a:t>Латыпова</a:t>
            </a:r>
            <a:r>
              <a:rPr lang="ru-RU" sz="1400" dirty="0" smtClean="0">
                <a:latin typeface="Times New Roman" pitchFamily="18" charset="0"/>
                <a:cs typeface="Times New Roman" pitchFamily="18" charset="0"/>
              </a:rPr>
              <a:t> З.З., Киреева Т.Р., </a:t>
            </a:r>
            <a:r>
              <a:rPr lang="ru-RU" sz="1400" dirty="0" err="1" smtClean="0">
                <a:latin typeface="Times New Roman" pitchFamily="18" charset="0"/>
                <a:cs typeface="Times New Roman" pitchFamily="18" charset="0"/>
              </a:rPr>
              <a:t>Даутова</a:t>
            </a:r>
            <a:r>
              <a:rPr lang="ru-RU" sz="1400" dirty="0" smtClean="0">
                <a:latin typeface="Times New Roman" pitchFamily="18" charset="0"/>
                <a:cs typeface="Times New Roman" pitchFamily="18" charset="0"/>
              </a:rPr>
              <a:t> Н.Ф. и многие другие, которые сейчас находятся на заслуженном отдыхе. </a:t>
            </a:r>
            <a:endParaRPr lang="ru-RU" sz="1400" dirty="0">
              <a:latin typeface="Times New Roman" pitchFamily="18" charset="0"/>
              <a:cs typeface="Times New Roman" pitchFamily="18" charset="0"/>
            </a:endParaRPr>
          </a:p>
        </p:txBody>
      </p:sp>
      <p:pic>
        <p:nvPicPr>
          <p:cNvPr id="5" name="Объект 2"/>
          <p:cNvPicPr>
            <a:picLocks noGrp="1" noChangeAspect="1"/>
          </p:cNvPicPr>
          <p:nvPr>
            <p:ph sz="half" idx="1"/>
          </p:nvPr>
        </p:nvPicPr>
        <p:blipFill>
          <a:blip r:embed="rId2" cstate="print">
            <a:extLst>
              <a:ext uri="{28A0092B-C50C-407E-A947-70E740481C1C}">
                <a14:useLocalDpi xmlns:a14="http://schemas.microsoft.com/office/drawing/2010/main" xmlns="" val="0"/>
              </a:ext>
            </a:extLst>
          </a:blip>
          <a:stretch>
            <a:fillRect/>
          </a:stretch>
        </p:blipFill>
        <p:spPr>
          <a:xfrm>
            <a:off x="457200" y="1428736"/>
            <a:ext cx="2530624" cy="2286016"/>
          </a:xfrm>
          <a:prstGeom prst="rect">
            <a:avLst/>
          </a:prstGeom>
          <a:ln>
            <a:noFill/>
          </a:ln>
          <a:effectLst>
            <a:softEdge rad="112500"/>
          </a:effectLst>
        </p:spPr>
      </p:pic>
      <p:pic>
        <p:nvPicPr>
          <p:cNvPr id="6" name="Объект 3"/>
          <p:cNvPicPr>
            <a:picLocks noGrp="1" noChangeAspect="1"/>
          </p:cNvPicPr>
          <p:nvPr>
            <p:ph sz="half" idx="2"/>
          </p:nvPr>
        </p:nvPicPr>
        <p:blipFill>
          <a:blip r:embed="rId3" cstate="print">
            <a:extLst>
              <a:ext uri="{28A0092B-C50C-407E-A947-70E740481C1C}">
                <a14:useLocalDpi xmlns:a14="http://schemas.microsoft.com/office/drawing/2010/main" xmlns="" val="0"/>
              </a:ext>
            </a:extLst>
          </a:blip>
          <a:stretch>
            <a:fillRect/>
          </a:stretch>
        </p:blipFill>
        <p:spPr>
          <a:xfrm flipH="1">
            <a:off x="3131840" y="1357298"/>
            <a:ext cx="2726044" cy="2357455"/>
          </a:xfrm>
          <a:prstGeom prst="rect">
            <a:avLst/>
          </a:prstGeom>
          <a:ln>
            <a:noFill/>
          </a:ln>
          <a:effectLst>
            <a:softEdge rad="112500"/>
          </a:effectLst>
        </p:spPr>
      </p:pic>
      <p:pic>
        <p:nvPicPr>
          <p:cNvPr id="7" name="Содержимое 4" descr="48.jpeg"/>
          <p:cNvPicPr>
            <a:picLocks noChangeAspect="1"/>
          </p:cNvPicPr>
          <p:nvPr/>
        </p:nvPicPr>
        <p:blipFill>
          <a:blip r:embed="rId4" cstate="print"/>
          <a:stretch>
            <a:fillRect/>
          </a:stretch>
        </p:blipFill>
        <p:spPr bwMode="auto">
          <a:xfrm>
            <a:off x="5940152" y="1285860"/>
            <a:ext cx="2592288" cy="2428892"/>
          </a:xfrm>
          <a:prstGeom prst="rect">
            <a:avLst/>
          </a:prstGeom>
          <a:ln>
            <a:noFill/>
          </a:ln>
          <a:effectLst>
            <a:softEdge rad="112500"/>
          </a:effectLst>
        </p:spPr>
      </p:pic>
      <p:pic>
        <p:nvPicPr>
          <p:cNvPr id="8" name="Объект 5"/>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bwMode="auto">
          <a:xfrm>
            <a:off x="357159" y="3786190"/>
            <a:ext cx="2714643" cy="2643206"/>
          </a:xfrm>
          <a:prstGeom prst="rect">
            <a:avLst/>
          </a:prstGeom>
          <a:ln>
            <a:noFill/>
          </a:ln>
          <a:effectLst>
            <a:softEdge rad="112500"/>
          </a:effectLst>
        </p:spPr>
      </p:pic>
      <p:pic>
        <p:nvPicPr>
          <p:cNvPr id="9" name="Объект 5"/>
          <p:cNvPicPr>
            <a:picLocks noChangeAspect="1"/>
          </p:cNvPicPr>
          <p:nvPr/>
        </p:nvPicPr>
        <p:blipFill>
          <a:blip r:embed="rId6" cstate="print">
            <a:extLst>
              <a:ext uri="{28A0092B-C50C-407E-A947-70E740481C1C}">
                <a14:useLocalDpi xmlns:a14="http://schemas.microsoft.com/office/drawing/2010/main" xmlns="" val="0"/>
              </a:ext>
            </a:extLst>
          </a:blip>
          <a:srcRect l="11905" t="8108" r="2381" b="10811"/>
          <a:stretch>
            <a:fillRect/>
          </a:stretch>
        </p:blipFill>
        <p:spPr bwMode="auto">
          <a:xfrm>
            <a:off x="3203848" y="3714752"/>
            <a:ext cx="2654036" cy="2643206"/>
          </a:xfrm>
          <a:prstGeom prst="rect">
            <a:avLst/>
          </a:prstGeom>
          <a:ln>
            <a:noFill/>
          </a:ln>
          <a:effectLst>
            <a:softEdge rad="112500"/>
          </a:effectLst>
        </p:spPr>
      </p:pic>
      <p:pic>
        <p:nvPicPr>
          <p:cNvPr id="10" name="Содержимое 4" descr="57.jpeg"/>
          <p:cNvPicPr>
            <a:picLocks noChangeAspect="1"/>
          </p:cNvPicPr>
          <p:nvPr/>
        </p:nvPicPr>
        <p:blipFill>
          <a:blip r:embed="rId7" cstate="print"/>
          <a:stretch>
            <a:fillRect/>
          </a:stretch>
        </p:blipFill>
        <p:spPr bwMode="auto">
          <a:xfrm>
            <a:off x="6084168" y="3786190"/>
            <a:ext cx="2559798" cy="2571768"/>
          </a:xfrm>
          <a:prstGeom prst="rect">
            <a:avLst/>
          </a:prstGeom>
          <a:ln>
            <a:noFill/>
          </a:ln>
          <a:effectLst>
            <a:softEdge rad="112500"/>
          </a:effectLst>
        </p:spPr>
      </p:pic>
    </p:spTree>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just"/>
            <a:r>
              <a:rPr lang="ru-RU" sz="1400" dirty="0" smtClean="0">
                <a:latin typeface="Times New Roman" pitchFamily="18" charset="0"/>
                <a:cs typeface="Times New Roman" pitchFamily="18" charset="0"/>
              </a:rPr>
              <a:t>В детском саду много лет работают педагоги: </a:t>
            </a:r>
            <a:r>
              <a:rPr lang="ru-RU" sz="1400" dirty="0" err="1" smtClean="0">
                <a:latin typeface="Times New Roman" pitchFamily="18" charset="0"/>
                <a:cs typeface="Times New Roman" pitchFamily="18" charset="0"/>
              </a:rPr>
              <a:t>Низамутдиноа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Зиля</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Загитовна</a:t>
            </a:r>
            <a:r>
              <a:rPr lang="ru-RU" sz="1400" dirty="0" smtClean="0">
                <a:latin typeface="Times New Roman" pitchFamily="18" charset="0"/>
                <a:cs typeface="Times New Roman" pitchFamily="18" charset="0"/>
              </a:rPr>
              <a:t>, Ниязова Любовь Васильевна, </a:t>
            </a:r>
            <a:r>
              <a:rPr lang="ru-RU" sz="1400" dirty="0" err="1" smtClean="0">
                <a:latin typeface="Times New Roman" pitchFamily="18" charset="0"/>
                <a:cs typeface="Times New Roman" pitchFamily="18" charset="0"/>
              </a:rPr>
              <a:t>Асадуллина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Сагида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Сагитовна</a:t>
            </a:r>
            <a:r>
              <a:rPr lang="ru-RU" sz="1400" dirty="0" smtClean="0">
                <a:latin typeface="Times New Roman" pitchFamily="18" charset="0"/>
                <a:cs typeface="Times New Roman" pitchFamily="18" charset="0"/>
              </a:rPr>
              <a:t>, Башмакова </a:t>
            </a:r>
            <a:r>
              <a:rPr lang="ru-RU" sz="1400" dirty="0" err="1" smtClean="0">
                <a:latin typeface="Times New Roman" pitchFamily="18" charset="0"/>
                <a:cs typeface="Times New Roman" pitchFamily="18" charset="0"/>
              </a:rPr>
              <a:t>Илюза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Альфритовна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Курамшина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Фильзя</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Анваровна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Курамшина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Фильзира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Фанузовна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Валетдинова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Зульфия</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Ахнафовна</a:t>
            </a:r>
            <a:r>
              <a:rPr lang="ru-RU" sz="1400" dirty="0" smtClean="0">
                <a:latin typeface="Times New Roman" pitchFamily="18" charset="0"/>
                <a:cs typeface="Times New Roman" pitchFamily="18" charset="0"/>
              </a:rPr>
              <a:t>, Нигматуллина Рина Минигалеевна, </a:t>
            </a:r>
            <a:r>
              <a:rPr lang="ru-RU" sz="1400" dirty="0" err="1" smtClean="0">
                <a:latin typeface="Times New Roman" pitchFamily="18" charset="0"/>
                <a:cs typeface="Times New Roman" pitchFamily="18" charset="0"/>
              </a:rPr>
              <a:t>Дистанова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Зумира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Ягфаровна</a:t>
            </a:r>
            <a:r>
              <a:rPr lang="ru-RU" sz="1400" dirty="0" smtClean="0">
                <a:latin typeface="Times New Roman" pitchFamily="18" charset="0"/>
                <a:cs typeface="Times New Roman" pitchFamily="18" charset="0"/>
              </a:rPr>
              <a:t>. Как и прежде заботливые руки наших педагогов принимают детей, ведут их по ступенькам знаний. Педагоги учат малышей доброте, отзывчивости, терпимости. Всеми теми качествами, которыми должен обладать настоящий человек, гражданин своей страны.</a:t>
            </a:r>
            <a:endParaRPr lang="ru-RU" sz="1400" dirty="0">
              <a:latin typeface="Times New Roman" pitchFamily="18" charset="0"/>
              <a:cs typeface="Times New Roman" pitchFamily="18" charset="0"/>
            </a:endParaRPr>
          </a:p>
        </p:txBody>
      </p:sp>
      <p:pic>
        <p:nvPicPr>
          <p:cNvPr id="5" name="Содержимое 4" descr="52.jpeg"/>
          <p:cNvPicPr>
            <a:picLocks noGrp="1" noChangeAspect="1"/>
          </p:cNvPicPr>
          <p:nvPr>
            <p:ph sz="half" idx="1"/>
          </p:nvPr>
        </p:nvPicPr>
        <p:blipFill>
          <a:blip r:embed="rId2" cstate="print"/>
          <a:stretch>
            <a:fillRect/>
          </a:stretch>
        </p:blipFill>
        <p:spPr>
          <a:xfrm>
            <a:off x="285720" y="1500174"/>
            <a:ext cx="3000396" cy="2571767"/>
          </a:xfrm>
          <a:prstGeom prst="rect">
            <a:avLst/>
          </a:prstGeom>
          <a:ln>
            <a:noFill/>
          </a:ln>
          <a:effectLst>
            <a:softEdge rad="112500"/>
          </a:effectLst>
        </p:spPr>
      </p:pic>
      <p:pic>
        <p:nvPicPr>
          <p:cNvPr id="1026" name="Picture 2" descr="D:\фото\фото для\SAM_1770.JPG"/>
          <p:cNvPicPr>
            <a:picLocks noGrp="1" noChangeAspect="1" noChangeArrowheads="1"/>
          </p:cNvPicPr>
          <p:nvPr>
            <p:ph sz="half" idx="2"/>
          </p:nvPr>
        </p:nvPicPr>
        <p:blipFill>
          <a:blip r:embed="rId3" cstate="print"/>
          <a:srcRect/>
          <a:stretch>
            <a:fillRect/>
          </a:stretch>
        </p:blipFill>
        <p:spPr bwMode="auto">
          <a:xfrm>
            <a:off x="3143240" y="4000504"/>
            <a:ext cx="3000396" cy="2643206"/>
          </a:xfrm>
          <a:prstGeom prst="rect">
            <a:avLst/>
          </a:prstGeom>
          <a:ln>
            <a:noFill/>
          </a:ln>
          <a:effectLst>
            <a:softEdge rad="112500"/>
          </a:effectLst>
        </p:spPr>
      </p:pic>
      <p:pic>
        <p:nvPicPr>
          <p:cNvPr id="7" name="Содержимое 5" descr="солдат.jpg"/>
          <p:cNvPicPr>
            <a:picLocks noChangeAspect="1"/>
          </p:cNvPicPr>
          <p:nvPr/>
        </p:nvPicPr>
        <p:blipFill>
          <a:blip r:embed="rId4" cstate="print"/>
          <a:stretch>
            <a:fillRect/>
          </a:stretch>
        </p:blipFill>
        <p:spPr bwMode="auto">
          <a:xfrm>
            <a:off x="3143240" y="1428736"/>
            <a:ext cx="2928958" cy="2643206"/>
          </a:xfrm>
          <a:prstGeom prst="rect">
            <a:avLst/>
          </a:prstGeom>
          <a:ln>
            <a:noFill/>
          </a:ln>
          <a:effectLst>
            <a:softEdge rad="112500"/>
          </a:effectLst>
        </p:spPr>
      </p:pic>
      <p:pic>
        <p:nvPicPr>
          <p:cNvPr id="8" name="Содержимое 4" descr="наташа.jpg"/>
          <p:cNvPicPr>
            <a:picLocks noChangeAspect="1"/>
          </p:cNvPicPr>
          <p:nvPr/>
        </p:nvPicPr>
        <p:blipFill>
          <a:blip r:embed="rId5" cstate="print"/>
          <a:stretch>
            <a:fillRect/>
          </a:stretch>
        </p:blipFill>
        <p:spPr bwMode="auto">
          <a:xfrm>
            <a:off x="6000760" y="3929066"/>
            <a:ext cx="2857520" cy="2714644"/>
          </a:xfrm>
          <a:prstGeom prst="rect">
            <a:avLst/>
          </a:prstGeom>
          <a:ln>
            <a:noFill/>
          </a:ln>
          <a:effectLst>
            <a:softEdge rad="112500"/>
          </a:effectLst>
        </p:spPr>
      </p:pic>
      <p:pic>
        <p:nvPicPr>
          <p:cNvPr id="9" name="Содержимое 5" descr="солдат.jpg"/>
          <p:cNvPicPr>
            <a:picLocks noChangeAspect="1"/>
          </p:cNvPicPr>
          <p:nvPr/>
        </p:nvPicPr>
        <p:blipFill>
          <a:blip r:embed="rId6" cstate="print"/>
          <a:stretch>
            <a:fillRect/>
          </a:stretch>
        </p:blipFill>
        <p:spPr bwMode="auto">
          <a:xfrm>
            <a:off x="6000760" y="1500173"/>
            <a:ext cx="2786082" cy="2428893"/>
          </a:xfrm>
          <a:prstGeom prst="rect">
            <a:avLst/>
          </a:prstGeom>
          <a:ln>
            <a:noFill/>
          </a:ln>
          <a:effectLst>
            <a:softEdge rad="112500"/>
          </a:effectLst>
        </p:spPr>
      </p:pic>
      <p:pic>
        <p:nvPicPr>
          <p:cNvPr id="10" name="Содержимое 5" descr="солдат.jpg"/>
          <p:cNvPicPr>
            <a:picLocks noChangeAspect="1"/>
          </p:cNvPicPr>
          <p:nvPr/>
        </p:nvPicPr>
        <p:blipFill>
          <a:blip r:embed="rId7" cstate="print"/>
          <a:srcRect b="12820"/>
          <a:stretch>
            <a:fillRect/>
          </a:stretch>
        </p:blipFill>
        <p:spPr bwMode="auto">
          <a:xfrm>
            <a:off x="1" y="4071942"/>
            <a:ext cx="3214678" cy="2428892"/>
          </a:xfrm>
          <a:prstGeom prst="rect">
            <a:avLst/>
          </a:prstGeom>
          <a:ln>
            <a:noFill/>
          </a:ln>
          <a:effectLst>
            <a:softEdge rad="112500"/>
          </a:effectLst>
        </p:spPr>
      </p:pic>
    </p:spTree>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Тема6">
  <a:themeElements>
    <a:clrScheme name="Оформление по умолчанию 15">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Оформление по умолчанию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00"/>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FFFF00"/>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15">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99"/>
        </a:hlink>
        <a:folHlink>
          <a:srgbClr val="99CC0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Тема6</Template>
  <TotalTime>809</TotalTime>
  <Words>669</Words>
  <Application>Microsoft Office PowerPoint</Application>
  <PresentationFormat>Экран (4:3)</PresentationFormat>
  <Paragraphs>43</Paragraphs>
  <Slides>17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Тема6</vt:lpstr>
      <vt:lpstr>Слайд 1</vt:lpstr>
      <vt:lpstr>История создания </vt:lpstr>
      <vt:lpstr>Первыми детишек 4 декабря 1984 года встретили воспитатели Павлова Венера Рашитовна, Гарифуллина Зинира Зарифьяновна и младший воспитатель Гильмутдинова Миляуша Зайнулловна. В скором времени детский сад был полностью укомплектован и группы возглавили воспитатели Ахмадеева Ф.Р., Моор Т.Г., Акамова С.Г., Павлова В.Р., Латыпова З.З., Мещерекова К.М., Валетдинова З.А., Каримова З.С., Насырова С.С. и младшие воспитатели, а в то время их должность называлась уборщица- няня в дошкольных группах и санитарка-няня в ясельных группах: Давлетова Р.Н., Асадуллина Р.Ф., Фёдорова Н.В., Тагирова З.Г., Асфандиярова Р.М., Нугаева Н.Ф., Билалова Р.А., Ибрагимова Р.Р., Сибагатова З.Г., Хакимова Р.Ф. И через несколько месяцев в детсаде стали функционировать 12 групп.</vt:lpstr>
      <vt:lpstr>В течение нескольких лет по разным причинам менялось руководство детского сада, но это были грамотные, креативные, знающие свое дело творческие и инициативные специалисты. </vt:lpstr>
      <vt:lpstr>Слайд 5</vt:lpstr>
      <vt:lpstr>Слайд 6</vt:lpstr>
      <vt:lpstr>В 2013 году возглавила детский сад «Родничок» Грешнова Оксана Юрьевна, которая руководит и по сегодняшний день.</vt:lpstr>
      <vt:lpstr>Хочется вспомнить теплыми словами тех, кто старался сделать детский сад уютным, красивым. Много лет отдали детскому саду замечательные воспитатели Павлова Венера Рашитовна, Лаврешина Анна Леонидовна,  Мустафина Разина Раисовна, Моор Т.Г., Латыпова З.З., Киреева Т.Р., Даутова Н.Ф. и многие другие, которые сейчас находятся на заслуженном отдыхе. </vt:lpstr>
      <vt:lpstr>В детском саду много лет работают педагоги: Низамутдиноа Зиля Загитовна, Ниязова Любовь Васильевна, Асадуллина Сагида Сагитовна, Башмакова Илюза Альфритовна, Курамшина Фильзя Анваровна, Курамшина Фильзира Фанузовна, Валетдинова Зульфия Ахнафовна, Нигматуллина Рина Минигалеевна, Дистанова Зумира Ягфаровна. Как и прежде заботливые руки наших педагогов принимают детей, ведут их по ступенькам знаний. Педагоги учат малышей доброте, отзывчивости, терпимости. Всеми теми качествами, которыми должен обладать настоящий человек, гражданин своей страны.</vt:lpstr>
      <vt:lpstr>Много теплых слов хотелось бы сказать о младших воспитателях: Гильмутдиновой Миляуше Зайнулловне, Баевой Дамире Акрамовне, Давлетовой Гульнаре Асхатовне, Ганиевой Альбине Рифгатовне, Валиуллиной Зольфие Хамитовне, Сафиной Альфире Рашитовне долгие годы которые заботились о маленьких воспитанниках.    </vt:lpstr>
      <vt:lpstr>Слайд 11</vt:lpstr>
      <vt:lpstr>За многолетний период работы наше дошкольное учреждение выпустило огромное количество чишминцев. Выпускники до сих пор с теплотой вспоминают свой родной детский сад. За многие годы работы стены нашего ДОУ покинули около 2000 выпускников. Каждый год наш детский сад выпускает около 70 воспитанников. За три десятилетия детский сад выпустил не одно поколение маленьких Чишминцев: Выпускники 80-х – это состоявшиеся профессионалы, семьянины. Они уверены в завтрашнем дне. Мы по праву гордимся ими!  Выпускники 90-х — это молодые специалисты, студенты ВУЗов. Они имеют твердую жизненную позицию, нацелены на реализацию своих планов. Мы искренне радуемся их успехам!  Выпускники 2000-2018 гг. Они талантливы, у них еще все впереди: и жизненный выбор, и самоопределение, успехи и провалы, радость жизни. У них все получится. Мы твердо верим в это!   </vt:lpstr>
      <vt:lpstr>Историческая роль организации в развитии региона</vt:lpstr>
      <vt:lpstr>Неоднократно педагоги участвовали в районном конкурсе «Воспитатель года» в дальнейшем «Лучший педагог ДОО» Участие Д/с «Родничок» р.п.Чишмы в профессиональных конкурсах: 1.Воспитатель Курамшина Фильзира Фанузовна заняла 1 место районного конкурса «Воспитатель года Чишминского района 2004» 2.Воспитатели Нигматуллина Рина Минигалиевна, Низамутдинова Зиля Загитовна, Башмакова, Башмакова Илюса Альфритовна являются участниками районного конкурса «Воспитатель года Чишминского района 2004» 3.Воспитатель Матросова Лена Зинуровна является участником районного конкуса «Воспитатель года Чишминского района 2013» 4.Воспитатель Ахунова Эльвира Нургалеевна заняла 1 место в районном конкурсе «Воспитатель года Чишминского района 2015», является участником Республиканского конкурса. 5.Инструктор по физической культуре Тулякова Тамара Рафаиловна заняла 3 место в районном конкурсе «Педагог года дошкольного образования Чишминского района -2018» Воспитатель  Юсупова Гульсум Фуатовна является участником районного конкурса «Педагог года дошкольного образования Чишминского района -2018» </vt:lpstr>
      <vt:lpstr>Слайд 15</vt:lpstr>
      <vt:lpstr>Слайд 16</vt:lpstr>
      <vt:lpstr>Коллектив Д/с «Родничок» сентябрь 2019 года</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Название  презентации</dc:title>
  <dc:creator>Елена</dc:creator>
  <cp:lastModifiedBy>Admin</cp:lastModifiedBy>
  <cp:revision>78</cp:revision>
  <dcterms:created xsi:type="dcterms:W3CDTF">2014-08-10T07:57:19Z</dcterms:created>
  <dcterms:modified xsi:type="dcterms:W3CDTF">2019-10-02T10:59:25Z</dcterms:modified>
</cp:coreProperties>
</file>