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21"/>
  </p:notesMasterIdLst>
  <p:sldIdLst>
    <p:sldId id="256" r:id="rId2"/>
    <p:sldId id="257" r:id="rId3"/>
    <p:sldId id="258" r:id="rId4"/>
    <p:sldId id="262" r:id="rId5"/>
    <p:sldId id="267" r:id="rId6"/>
    <p:sldId id="285" r:id="rId7"/>
    <p:sldId id="268" r:id="rId8"/>
    <p:sldId id="269" r:id="rId9"/>
    <p:sldId id="270" r:id="rId10"/>
    <p:sldId id="271" r:id="rId11"/>
    <p:sldId id="273" r:id="rId12"/>
    <p:sldId id="274" r:id="rId13"/>
    <p:sldId id="276" r:id="rId14"/>
    <p:sldId id="277" r:id="rId15"/>
    <p:sldId id="278" r:id="rId16"/>
    <p:sldId id="279" r:id="rId17"/>
    <p:sldId id="282" r:id="rId18"/>
    <p:sldId id="283" r:id="rId19"/>
    <p:sldId id="28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3872"/>
    <a:srgbClr val="44A8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3" d="100"/>
          <a:sy n="113" d="100"/>
        </p:scale>
        <p:origin x="560"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24CFE-28CF-483B-877A-376A80C4A487}" type="datetimeFigureOut">
              <a:rPr lang="ru-RU" smtClean="0"/>
              <a:t>31.03.2022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25A50D-884C-4D0A-B728-78A9878DBF7F}" type="slidenum">
              <a:rPr lang="ru-RU" smtClean="0"/>
              <a:t>‹#›</a:t>
            </a:fld>
            <a:endParaRPr lang="ru-RU"/>
          </a:p>
        </p:txBody>
      </p:sp>
    </p:spTree>
    <p:extLst>
      <p:ext uri="{BB962C8B-B14F-4D97-AF65-F5344CB8AC3E}">
        <p14:creationId xmlns:p14="http://schemas.microsoft.com/office/powerpoint/2010/main" val="951930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Экзамены – это испытание. </a:t>
            </a:r>
            <a:r>
              <a:rPr lang="ru-RU" sz="1200" b="0" i="0" u="none" strike="noStrike" kern="1200" baseline="0" dirty="0">
                <a:solidFill>
                  <a:schemeClr val="tx1"/>
                </a:solidFill>
                <a:latin typeface="+mn-lt"/>
                <a:ea typeface="+mn-ea"/>
                <a:cs typeface="+mn-cs"/>
              </a:rPr>
              <a:t>Всю жизнь все непрерывно сдают экзамены: преодолевают страх, защищают, переплывают, забираются, изучают, принимают решения. Чем больше преодолено в прошлых испытаниях, тем лучше че-</a:t>
            </a:r>
            <a:r>
              <a:rPr lang="ru-RU" sz="1200" b="0" i="0" u="none" strike="noStrike" kern="1200" baseline="0" dirty="0" err="1">
                <a:solidFill>
                  <a:schemeClr val="tx1"/>
                </a:solidFill>
                <a:latin typeface="+mn-lt"/>
                <a:ea typeface="+mn-ea"/>
                <a:cs typeface="+mn-cs"/>
              </a:rPr>
              <a:t>ловек</a:t>
            </a:r>
            <a:r>
              <a:rPr lang="ru-RU" sz="1200" b="0" i="0" u="none" strike="noStrike" kern="1200" baseline="0" dirty="0">
                <a:solidFill>
                  <a:schemeClr val="tx1"/>
                </a:solidFill>
                <a:latin typeface="+mn-lt"/>
                <a:ea typeface="+mn-ea"/>
                <a:cs typeface="+mn-cs"/>
              </a:rPr>
              <a:t> подготовлен к очередным из них. </a:t>
            </a:r>
            <a:endParaRPr lang="ru-RU" dirty="0"/>
          </a:p>
        </p:txBody>
      </p:sp>
      <p:sp>
        <p:nvSpPr>
          <p:cNvPr id="4" name="Номер слайда 3"/>
          <p:cNvSpPr>
            <a:spLocks noGrp="1"/>
          </p:cNvSpPr>
          <p:nvPr>
            <p:ph type="sldNum" sz="quarter" idx="10"/>
          </p:nvPr>
        </p:nvSpPr>
        <p:spPr/>
        <p:txBody>
          <a:bodyPr/>
          <a:lstStyle/>
          <a:p>
            <a:fld id="{D825A50D-884C-4D0A-B728-78A9878DBF7F}" type="slidenum">
              <a:rPr lang="ru-RU" smtClean="0"/>
              <a:t>2</a:t>
            </a:fld>
            <a:endParaRPr lang="ru-RU"/>
          </a:p>
        </p:txBody>
      </p:sp>
    </p:spTree>
    <p:extLst>
      <p:ext uri="{BB962C8B-B14F-4D97-AF65-F5344CB8AC3E}">
        <p14:creationId xmlns:p14="http://schemas.microsoft.com/office/powerpoint/2010/main" val="2891992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D825A50D-884C-4D0A-B728-78A9878DBF7F}" type="slidenum">
              <a:rPr lang="ru-RU" smtClean="0"/>
              <a:t>4</a:t>
            </a:fld>
            <a:endParaRPr lang="ru-RU"/>
          </a:p>
        </p:txBody>
      </p:sp>
    </p:spTree>
    <p:extLst>
      <p:ext uri="{BB962C8B-B14F-4D97-AF65-F5344CB8AC3E}">
        <p14:creationId xmlns:p14="http://schemas.microsoft.com/office/powerpoint/2010/main" val="1975371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235E736-2B5E-4FF4-ADAF-88BF4B4F59EB}" type="datetimeFigureOut">
              <a:rPr lang="ru-RU" smtClean="0"/>
              <a:t>31.03.2022</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0126B32-98A4-40B4-AC06-004F5B350FB0}"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127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35E736-2B5E-4FF4-ADAF-88BF4B4F59EB}" type="datetimeFigureOut">
              <a:rPr lang="ru-RU" smtClean="0"/>
              <a:t>31.03.2022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227375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35E736-2B5E-4FF4-ADAF-88BF4B4F59EB}" type="datetimeFigureOut">
              <a:rPr lang="ru-RU" smtClean="0"/>
              <a:t>31.03.2022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539686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35E736-2B5E-4FF4-ADAF-88BF4B4F59EB}" type="datetimeFigureOut">
              <a:rPr lang="ru-RU" smtClean="0"/>
              <a:t>31.03.2022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1163679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235E736-2B5E-4FF4-ADAF-88BF4B4F59EB}" type="datetimeFigureOut">
              <a:rPr lang="ru-RU" smtClean="0"/>
              <a:t>31.03.2022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126B32-98A4-40B4-AC06-004F5B350FB0}"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314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235E736-2B5E-4FF4-ADAF-88BF4B4F59EB}" type="datetimeFigureOut">
              <a:rPr lang="ru-RU" smtClean="0"/>
              <a:t>31.03.2022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3358411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235E736-2B5E-4FF4-ADAF-88BF4B4F59EB}" type="datetimeFigureOut">
              <a:rPr lang="ru-RU" smtClean="0"/>
              <a:t>31.03.2022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368169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235E736-2B5E-4FF4-ADAF-88BF4B4F59EB}" type="datetimeFigureOut">
              <a:rPr lang="ru-RU" smtClean="0"/>
              <a:t>31.03.2022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1738750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5E736-2B5E-4FF4-ADAF-88BF4B4F59EB}" type="datetimeFigureOut">
              <a:rPr lang="ru-RU" smtClean="0"/>
              <a:t>31.03.2022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73210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235E736-2B5E-4FF4-ADAF-88BF4B4F59EB}" type="datetimeFigureOut">
              <a:rPr lang="ru-RU" smtClean="0"/>
              <a:t>31.03.2022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17035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235E736-2B5E-4FF4-ADAF-88BF4B4F59EB}" type="datetimeFigureOut">
              <a:rPr lang="ru-RU" smtClean="0"/>
              <a:t>31.03.2022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126B32-98A4-40B4-AC06-004F5B350FB0}" type="slidenum">
              <a:rPr lang="ru-RU" smtClean="0"/>
              <a:t>‹#›</a:t>
            </a:fld>
            <a:endParaRPr lang="ru-RU"/>
          </a:p>
        </p:txBody>
      </p:sp>
    </p:spTree>
    <p:extLst>
      <p:ext uri="{BB962C8B-B14F-4D97-AF65-F5344CB8AC3E}">
        <p14:creationId xmlns:p14="http://schemas.microsoft.com/office/powerpoint/2010/main" val="3886960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235E736-2B5E-4FF4-ADAF-88BF4B4F59EB}" type="datetimeFigureOut">
              <a:rPr lang="ru-RU" smtClean="0"/>
              <a:t>31.03.2022</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0126B32-98A4-40B4-AC06-004F5B350FB0}" type="slidenum">
              <a:rPr lang="ru-RU" smtClean="0"/>
              <a:t>‹#›</a:t>
            </a:fld>
            <a:endParaRPr lang="ru-RU"/>
          </a:p>
        </p:txBody>
      </p:sp>
    </p:spTree>
    <p:extLst>
      <p:ext uri="{BB962C8B-B14F-4D97-AF65-F5344CB8AC3E}">
        <p14:creationId xmlns:p14="http://schemas.microsoft.com/office/powerpoint/2010/main" val="158662483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t>Психологическая подготовка </a:t>
            </a:r>
            <a:br>
              <a:rPr lang="ru-RU" b="1" dirty="0"/>
            </a:br>
            <a:r>
              <a:rPr lang="ru-RU" b="1" dirty="0"/>
              <a:t>к ОГЭ и ЕГЭ</a:t>
            </a:r>
          </a:p>
        </p:txBody>
      </p:sp>
      <p:sp>
        <p:nvSpPr>
          <p:cNvPr id="3" name="Подзаголовок 2"/>
          <p:cNvSpPr>
            <a:spLocks noGrp="1"/>
          </p:cNvSpPr>
          <p:nvPr>
            <p:ph type="subTitle" idx="1"/>
          </p:nvPr>
        </p:nvSpPr>
        <p:spPr/>
        <p:txBody>
          <a:bodyPr>
            <a:normAutofit/>
          </a:bodyPr>
          <a:lstStyle/>
          <a:p>
            <a:r>
              <a:rPr lang="ru-RU" dirty="0" err="1"/>
              <a:t>Салимова</a:t>
            </a:r>
            <a:r>
              <a:rPr lang="ru-RU" dirty="0"/>
              <a:t> А. Р.</a:t>
            </a:r>
          </a:p>
          <a:p>
            <a:r>
              <a:rPr lang="ru-RU" dirty="0"/>
              <a:t>Педагог-психолог</a:t>
            </a:r>
          </a:p>
          <a:p>
            <a:r>
              <a:rPr lang="ru-RU" dirty="0"/>
              <a:t>МАОУ СОШ № 6 г. Туймазы </a:t>
            </a:r>
          </a:p>
        </p:txBody>
      </p:sp>
    </p:spTree>
    <p:extLst>
      <p:ext uri="{BB962C8B-B14F-4D97-AF65-F5344CB8AC3E}">
        <p14:creationId xmlns:p14="http://schemas.microsoft.com/office/powerpoint/2010/main" val="167977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0"/>
            <a:ext cx="9875520" cy="1777285"/>
          </a:xfrm>
        </p:spPr>
        <p:txBody>
          <a:bodyPr/>
          <a:lstStyle/>
          <a:p>
            <a:pPr algn="ctr"/>
            <a:r>
              <a:rPr lang="ru-RU" b="1" dirty="0">
                <a:solidFill>
                  <a:srgbClr val="FF0000"/>
                </a:solidFill>
              </a:rPr>
              <a:t>Правила сохранения знаний.</a:t>
            </a:r>
            <a:br>
              <a:rPr lang="ru-RU" dirty="0">
                <a:solidFill>
                  <a:srgbClr val="FF0000"/>
                </a:solidFill>
              </a:rPr>
            </a:br>
            <a:endParaRPr lang="ru-RU" dirty="0">
              <a:solidFill>
                <a:srgbClr val="FF0000"/>
              </a:solidFill>
            </a:endParaRPr>
          </a:p>
        </p:txBody>
      </p:sp>
      <p:sp>
        <p:nvSpPr>
          <p:cNvPr id="3" name="Объект 2"/>
          <p:cNvSpPr>
            <a:spLocks noGrp="1"/>
          </p:cNvSpPr>
          <p:nvPr>
            <p:ph idx="1"/>
          </p:nvPr>
        </p:nvSpPr>
        <p:spPr>
          <a:xfrm>
            <a:off x="360609" y="978794"/>
            <a:ext cx="8461420" cy="5718219"/>
          </a:xfrm>
        </p:spPr>
        <p:txBody>
          <a:bodyPr>
            <a:normAutofit fontScale="77500" lnSpcReduction="20000"/>
          </a:bodyPr>
          <a:lstStyle/>
          <a:p>
            <a:pPr marL="342900" lvl="0" indent="-342900">
              <a:lnSpc>
                <a:spcPct val="107000"/>
              </a:lnSpc>
              <a:spcAft>
                <a:spcPts val="800"/>
              </a:spcAft>
              <a:buFont typeface="+mj-lt"/>
              <a:buAutoNum type="arabicPeriod"/>
              <a:tabLst>
                <a:tab pos="457200" algn="l"/>
              </a:tabLst>
            </a:pPr>
            <a:r>
              <a:rPr lang="ru-RU" sz="29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Выделите то, что нужно запомнить.</a:t>
            </a:r>
            <a:endParaRPr lang="ru-RU" sz="2900" b="1"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9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Отвлекитесь от постороннего, сосредоточьтесь на том, что надо запомнить.</a:t>
            </a:r>
            <a:endParaRPr lang="ru-RU" sz="2900" b="1"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9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Выделите в объектах главное и второстепенное, найдите связи объектов друг с другом, используйте мнемотехнику.</a:t>
            </a:r>
            <a:endParaRPr lang="ru-RU" sz="2900" b="1"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9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В сложном материале обязательно выделяйте смысловые вехи.</a:t>
            </a:r>
            <a:endParaRPr lang="ru-RU" sz="2900" b="1"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9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Систематически повторяйте и воспроизводите материал, который запомнили.</a:t>
            </a:r>
            <a:endParaRPr lang="ru-RU" sz="2900" b="1"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9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В случае затруднений вспомните обстановку заучивания, идите от отдельного факта к системе или от более общих знаний, необходимым в данный момент.</a:t>
            </a:r>
            <a:endParaRPr lang="ru-RU" sz="2900" b="1"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2029" y="888642"/>
            <a:ext cx="3120229" cy="5357612"/>
          </a:xfrm>
          <a:prstGeom prst="rect">
            <a:avLst/>
          </a:prstGeom>
        </p:spPr>
      </p:pic>
    </p:spTree>
    <p:extLst>
      <p:ext uri="{BB962C8B-B14F-4D97-AF65-F5344CB8AC3E}">
        <p14:creationId xmlns:p14="http://schemas.microsoft.com/office/powerpoint/2010/main" val="4071086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115910"/>
            <a:ext cx="9875520" cy="2081870"/>
          </a:xfrm>
        </p:spPr>
        <p:txBody>
          <a:bodyPr>
            <a:normAutofit fontScale="90000"/>
          </a:bodyPr>
          <a:lstStyle/>
          <a:p>
            <a:pPr algn="ctr"/>
            <a:br>
              <a:rPr lang="ru-RU" dirty="0"/>
            </a:br>
            <a:br>
              <a:rPr lang="ru-RU" dirty="0"/>
            </a:br>
            <a:r>
              <a:rPr lang="ru-RU" sz="3100" b="1" dirty="0">
                <a:solidFill>
                  <a:schemeClr val="accent2"/>
                </a:solidFill>
              </a:rPr>
              <a:t>Правильное питание способствует лучшей обучаемости</a:t>
            </a:r>
            <a:br>
              <a:rPr lang="ru-RU" sz="3100" dirty="0"/>
            </a:br>
            <a:r>
              <a:rPr lang="ru-RU" b="1" dirty="0">
                <a:solidFill>
                  <a:srgbClr val="0070C0"/>
                </a:solidFill>
              </a:rPr>
              <a:t>Продукты для улучшения памяти</a:t>
            </a:r>
            <a:br>
              <a:rPr lang="ru-RU" b="1" dirty="0">
                <a:solidFill>
                  <a:srgbClr val="0070C0"/>
                </a:solidFill>
              </a:rPr>
            </a:br>
            <a:r>
              <a:rPr lang="ru-RU" b="1" dirty="0">
                <a:solidFill>
                  <a:srgbClr val="0070C0"/>
                </a:solidFill>
              </a:rPr>
              <a:t> и работы мозга</a:t>
            </a:r>
            <a:br>
              <a:rPr lang="ru-RU" b="1" dirty="0">
                <a:solidFill>
                  <a:srgbClr val="0070C0"/>
                </a:solidFill>
              </a:rPr>
            </a:br>
            <a:endParaRPr lang="ru-RU" b="1" dirty="0">
              <a:solidFill>
                <a:srgbClr val="0070C0"/>
              </a:solidFill>
            </a:endParaRPr>
          </a:p>
        </p:txBody>
      </p:sp>
      <p:pic>
        <p:nvPicPr>
          <p:cNvPr id="1026" name="Picture 2" descr="http://razvitie-intellecta.ru/wp-content/uploads/2016/02/untitled-infographic_block_4.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0457" y="1965960"/>
            <a:ext cx="5898522" cy="466666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6168979" y="1965960"/>
            <a:ext cx="5722084" cy="4666660"/>
          </a:xfrm>
          <a:prstGeom prst="rect">
            <a:avLst/>
          </a:prstGeom>
        </p:spPr>
      </p:pic>
    </p:spTree>
    <p:extLst>
      <p:ext uri="{BB962C8B-B14F-4D97-AF65-F5344CB8AC3E}">
        <p14:creationId xmlns:p14="http://schemas.microsoft.com/office/powerpoint/2010/main" val="2321731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nSpc>
                <a:spcPts val="1510"/>
              </a:lnSpc>
              <a:spcAft>
                <a:spcPts val="800"/>
              </a:spcAft>
            </a:pPr>
            <a:r>
              <a:rPr lang="ru-RU" b="1" i="1"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Накануне экзамена:</a:t>
            </a:r>
            <a:br>
              <a:rPr lang="ru-RU" sz="60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p:cNvSpPr>
            <a:spLocks noGrp="1"/>
          </p:cNvSpPr>
          <p:nvPr>
            <p:ph idx="1"/>
          </p:nvPr>
        </p:nvSpPr>
        <p:spPr>
          <a:xfrm>
            <a:off x="309094" y="1558344"/>
            <a:ext cx="7907626" cy="4537656"/>
          </a:xfrm>
        </p:spPr>
        <p:txBody>
          <a:bodyPr>
            <a:noAutofit/>
          </a:bodyPr>
          <a:lstStyle/>
          <a:p>
            <a:r>
              <a:rPr lang="ru-RU" sz="1500" dirty="0">
                <a:solidFill>
                  <a:schemeClr val="accent3">
                    <a:lumMod val="75000"/>
                  </a:schemeClr>
                </a:solidFill>
                <a:latin typeface="Arial Black" panose="020B0A04020102020204" pitchFamily="34" charset="0"/>
                <a:cs typeface="Aharoni" panose="02010803020104030203" pitchFamily="2" charset="-79"/>
              </a:rPr>
              <a:t>В день перед экзаменом экзамена не учи ничего нового! Потрать первую половину дня на повторение того, что ты хуже всего помнишь. Во второй половине дня отложи учебники и отдохни. Хорошо, если это будет отдых на улице, а не перед компьютером.</a:t>
            </a:r>
          </a:p>
          <a:p>
            <a:r>
              <a:rPr lang="ru-RU" sz="1500" dirty="0">
                <a:solidFill>
                  <a:schemeClr val="accent3">
                    <a:lumMod val="75000"/>
                  </a:schemeClr>
                </a:solidFill>
                <a:latin typeface="Arial Black" panose="020B0A04020102020204" pitchFamily="34" charset="0"/>
                <a:cs typeface="Aharoni" panose="02010803020104030203" pitchFamily="2" charset="-79"/>
              </a:rPr>
              <a:t>Вечером накануне экзамена соверши получасовую или часовую прогулку, это поможет быстрее уснуть. Перед экзаменом обязательно хорошо выспись.</a:t>
            </a:r>
          </a:p>
          <a:p>
            <a:pPr lvl="0"/>
            <a:r>
              <a:rPr lang="ru-RU" sz="1500" b="1" dirty="0">
                <a:solidFill>
                  <a:schemeClr val="accent3">
                    <a:lumMod val="75000"/>
                  </a:schemeClr>
                </a:solidFill>
                <a:latin typeface="Arial Black" panose="020B0A04020102020204" pitchFamily="34" charset="0"/>
                <a:cs typeface="Aharoni" panose="02010803020104030203" pitchFamily="2" charset="-79"/>
              </a:rPr>
              <a:t>Не принимай никаких лекарств, а также не пей много кофе. </a:t>
            </a:r>
            <a:r>
              <a:rPr lang="ru-RU" sz="1500" dirty="0">
                <a:solidFill>
                  <a:schemeClr val="accent3">
                    <a:lumMod val="75000"/>
                  </a:schemeClr>
                </a:solidFill>
                <a:latin typeface="Arial Black" panose="020B0A04020102020204" pitchFamily="34" charset="0"/>
                <a:cs typeface="Aharoni" panose="02010803020104030203" pitchFamily="2" charset="-79"/>
              </a:rPr>
              <a:t>Нервная система и так будет в напряжении в день экзамена, поэтому незнакомые таблетки, энергетики и кофе могут привести к обратным последствиям: к вялости, сонливости, трудностям с мышлением. </a:t>
            </a:r>
          </a:p>
          <a:p>
            <a:pPr lvl="0"/>
            <a:r>
              <a:rPr lang="ru-RU" sz="1500" dirty="0">
                <a:solidFill>
                  <a:schemeClr val="accent3">
                    <a:lumMod val="75000"/>
                  </a:schemeClr>
                </a:solidFill>
                <a:latin typeface="Arial Black" panose="020B0A04020102020204" pitchFamily="34" charset="0"/>
                <a:cs typeface="Aharoni" panose="02010803020104030203" pitchFamily="2" charset="-79"/>
              </a:rPr>
              <a:t>Постарайся перекусить с утра: мозгу нужны углеводы для полноценной работы. </a:t>
            </a:r>
          </a:p>
          <a:p>
            <a:pPr lvl="0"/>
            <a:r>
              <a:rPr lang="ru-RU" sz="1500" dirty="0">
                <a:solidFill>
                  <a:schemeClr val="accent3">
                    <a:lumMod val="75000"/>
                  </a:schemeClr>
                </a:solidFill>
                <a:latin typeface="Arial Black" panose="020B0A04020102020204" pitchFamily="34" charset="0"/>
                <a:cs typeface="Aharoni" panose="02010803020104030203" pitchFamily="2" charset="-79"/>
              </a:rPr>
              <a:t>В пункт сдачи экзамена ты должен явиться, не опаздывая, лучше за полчаса до начала тестирования. При себе нужно иметь пропуск, паспорт (не свидетельство о рождении) и несколько (про запас) </a:t>
            </a:r>
            <a:r>
              <a:rPr lang="ru-RU" sz="1500" dirty="0" err="1">
                <a:solidFill>
                  <a:schemeClr val="accent3">
                    <a:lumMod val="75000"/>
                  </a:schemeClr>
                </a:solidFill>
                <a:latin typeface="Arial Black" panose="020B0A04020102020204" pitchFamily="34" charset="0"/>
                <a:cs typeface="Aharoni" panose="02010803020104030203" pitchFamily="2" charset="-79"/>
              </a:rPr>
              <a:t>гелевых</a:t>
            </a:r>
            <a:r>
              <a:rPr lang="ru-RU" sz="1500" dirty="0">
                <a:solidFill>
                  <a:schemeClr val="accent3">
                    <a:lumMod val="75000"/>
                  </a:schemeClr>
                </a:solidFill>
                <a:latin typeface="Arial Black" panose="020B0A04020102020204" pitchFamily="34" charset="0"/>
                <a:cs typeface="Aharoni" panose="02010803020104030203" pitchFamily="2" charset="-79"/>
              </a:rPr>
              <a:t> или капиллярных ручек с черными чернилами.</a:t>
            </a:r>
          </a:p>
          <a:p>
            <a:endParaRPr lang="ru-RU" sz="1600" dirty="0"/>
          </a:p>
          <a:p>
            <a:endParaRPr lang="ru-RU" sz="16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6720" y="380999"/>
            <a:ext cx="3644721" cy="3559935"/>
          </a:xfrm>
          <a:prstGeom prst="rect">
            <a:avLst/>
          </a:prstGeom>
        </p:spPr>
      </p:pic>
    </p:spTree>
    <p:extLst>
      <p:ext uri="{BB962C8B-B14F-4D97-AF65-F5344CB8AC3E}">
        <p14:creationId xmlns:p14="http://schemas.microsoft.com/office/powerpoint/2010/main" val="3458863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128790"/>
            <a:ext cx="9875520" cy="1365160"/>
          </a:xfrm>
        </p:spPr>
        <p:txBody>
          <a:bodyPr/>
          <a:lstStyle/>
          <a:p>
            <a:pPr algn="ctr"/>
            <a:r>
              <a:rPr lang="ru-RU" b="1" dirty="0"/>
              <a:t>Во время экзамена</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820" y="3245476"/>
            <a:ext cx="11706894" cy="3155323"/>
          </a:xfrm>
        </p:spPr>
      </p:pic>
      <p:sp>
        <p:nvSpPr>
          <p:cNvPr id="5" name="Прямоугольник 4"/>
          <p:cNvSpPr/>
          <p:nvPr/>
        </p:nvSpPr>
        <p:spPr>
          <a:xfrm>
            <a:off x="231820" y="1063605"/>
            <a:ext cx="11706893" cy="2585323"/>
          </a:xfrm>
          <a:prstGeom prst="rect">
            <a:avLst/>
          </a:prstGeom>
        </p:spPr>
        <p:txBody>
          <a:bodyPr wrap="square">
            <a:spAutoFit/>
          </a:bodyPr>
          <a:lstStyle/>
          <a:p>
            <a:pPr marL="285750" indent="-285750">
              <a:buFont typeface="Wingdings" panose="05000000000000000000" pitchFamily="2" charset="2"/>
              <a:buChar char="v"/>
            </a:pPr>
            <a:r>
              <a:rPr lang="ru-RU" b="1" dirty="0">
                <a:solidFill>
                  <a:srgbClr val="0070C0"/>
                </a:solidFill>
                <a:latin typeface="Tahoma" panose="020B0604030504040204" pitchFamily="34" charset="0"/>
                <a:ea typeface="Calibri" panose="020F0502020204030204" pitchFamily="34" charset="0"/>
              </a:rPr>
              <a:t>И вот ты перед дверью класса. Успокойся! Скажи несколько раз: «Я спокоен! Я совершенно спокоен. </a:t>
            </a:r>
          </a:p>
          <a:p>
            <a:pPr marL="285750" indent="-285750">
              <a:buFont typeface="Wingdings" panose="05000000000000000000" pitchFamily="2" charset="2"/>
              <a:buChar char="v"/>
            </a:pPr>
            <a:r>
              <a:rPr lang="ru-RU" b="1" dirty="0">
                <a:solidFill>
                  <a:srgbClr val="0070C0"/>
                </a:solidFill>
                <a:latin typeface="Tahoma" panose="020B0604030504040204" pitchFamily="34" charset="0"/>
                <a:ea typeface="Calibri" panose="020F0502020204030204" pitchFamily="34" charset="0"/>
              </a:rPr>
              <a:t>Приведи в порядок свои эмоции, соберись с мыслями.</a:t>
            </a:r>
          </a:p>
          <a:p>
            <a:pPr marL="285750" indent="-285750">
              <a:buFont typeface="Wingdings" panose="05000000000000000000" pitchFamily="2" charset="2"/>
              <a:buChar char="v"/>
            </a:pPr>
            <a:r>
              <a:rPr lang="ru-RU" b="1" dirty="0">
                <a:solidFill>
                  <a:srgbClr val="0070C0"/>
                </a:solidFill>
                <a:latin typeface="Tahoma" panose="020B0604030504040204" pitchFamily="34" charset="0"/>
                <a:ea typeface="Calibri" panose="020F0502020204030204" pitchFamily="34" charset="0"/>
              </a:rPr>
              <a:t>Смело входи в класс с уверенностью, что все получится.</a:t>
            </a:r>
          </a:p>
          <a:p>
            <a:pPr marL="285750" indent="-285750">
              <a:buFont typeface="Wingdings" panose="05000000000000000000" pitchFamily="2" charset="2"/>
              <a:buChar char="v"/>
            </a:pPr>
            <a:r>
              <a:rPr lang="ru-RU" b="1" dirty="0">
                <a:solidFill>
                  <a:srgbClr val="0070C0"/>
                </a:solidFill>
                <a:latin typeface="Tahoma" panose="020B0604030504040204" pitchFamily="34" charset="0"/>
                <a:ea typeface="Calibri" panose="020F0502020204030204" pitchFamily="34" charset="0"/>
              </a:rPr>
              <a:t>Сядь удобно, выпрями спину. Подумай о том, что ты готовился и у тебя все получится. </a:t>
            </a:r>
          </a:p>
          <a:p>
            <a:pPr marL="285750" indent="-285750">
              <a:buFont typeface="Wingdings" panose="05000000000000000000" pitchFamily="2" charset="2"/>
              <a:buChar char="v"/>
            </a:pPr>
            <a:r>
              <a:rPr lang="ru-RU" b="1" dirty="0">
                <a:solidFill>
                  <a:srgbClr val="0070C0"/>
                </a:solidFill>
                <a:latin typeface="Tahoma" panose="020B0604030504040204" pitchFamily="34" charset="0"/>
                <a:ea typeface="Calibri" panose="020F0502020204030204" pitchFamily="34" charset="0"/>
              </a:rPr>
              <a:t>Сосредоточься на словах «Я спокоен, я совершенно спокоен». Повтори их не спеша несколько раз. Мысли отгонять не стоит, так как это вызовет дополнительное напряжение. </a:t>
            </a:r>
          </a:p>
          <a:p>
            <a:pPr marL="285750" indent="-285750">
              <a:buFont typeface="Wingdings" panose="05000000000000000000" pitchFamily="2" charset="2"/>
              <a:buChar char="v"/>
            </a:pPr>
            <a:r>
              <a:rPr lang="ru-RU" b="1" dirty="0">
                <a:solidFill>
                  <a:srgbClr val="0070C0"/>
                </a:solidFill>
                <a:latin typeface="Tahoma" panose="020B0604030504040204" pitchFamily="34" charset="0"/>
                <a:ea typeface="Calibri" panose="020F0502020204030204" pitchFamily="34" charset="0"/>
              </a:rPr>
              <a:t>В завершение сожми кисти в кулаки.</a:t>
            </a:r>
            <a:br>
              <a:rPr lang="ru-RU" b="1" dirty="0">
                <a:solidFill>
                  <a:srgbClr val="0070C0"/>
                </a:solidFill>
                <a:latin typeface="Tahoma" panose="020B0604030504040204" pitchFamily="34" charset="0"/>
                <a:ea typeface="Calibri" panose="020F0502020204030204" pitchFamily="34" charset="0"/>
              </a:rPr>
            </a:br>
            <a:endParaRPr lang="ru-RU" b="1" dirty="0">
              <a:solidFill>
                <a:srgbClr val="0070C0"/>
              </a:solidFill>
            </a:endParaRPr>
          </a:p>
        </p:txBody>
      </p:sp>
    </p:spTree>
    <p:extLst>
      <p:ext uri="{BB962C8B-B14F-4D97-AF65-F5344CB8AC3E}">
        <p14:creationId xmlns:p14="http://schemas.microsoft.com/office/powerpoint/2010/main" val="3379617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128788"/>
            <a:ext cx="9875520" cy="1468192"/>
          </a:xfrm>
        </p:spPr>
        <p:txBody>
          <a:bodyPr>
            <a:normAutofit/>
          </a:bodyPr>
          <a:lstStyle/>
          <a:p>
            <a:r>
              <a:rPr lang="ru-RU" sz="4000" dirty="0">
                <a:solidFill>
                  <a:srgbClr val="44A836"/>
                </a:solidFill>
                <a:latin typeface="Times New Roman" panose="02020603050405020304" pitchFamily="18" charset="0"/>
                <a:cs typeface="Times New Roman" panose="02020603050405020304" pitchFamily="18" charset="0"/>
              </a:rPr>
              <a:t>Упражнения для снятия стресса, тревоги.</a:t>
            </a:r>
          </a:p>
        </p:txBody>
      </p:sp>
      <p:sp>
        <p:nvSpPr>
          <p:cNvPr id="3" name="Объект 2"/>
          <p:cNvSpPr>
            <a:spLocks noGrp="1"/>
          </p:cNvSpPr>
          <p:nvPr>
            <p:ph idx="1"/>
          </p:nvPr>
        </p:nvSpPr>
        <p:spPr>
          <a:xfrm>
            <a:off x="515156" y="927279"/>
            <a:ext cx="6787165" cy="5756856"/>
          </a:xfrm>
        </p:spPr>
        <p:txBody>
          <a:bodyPr/>
          <a:lstStyle/>
          <a:p>
            <a:r>
              <a:rPr lang="ru-RU" b="1" dirty="0">
                <a:solidFill>
                  <a:srgbClr val="0070C0"/>
                </a:solidFill>
              </a:rPr>
              <a:t>Выполни дыхательные упражнения для снятия напряжения:</a:t>
            </a:r>
            <a:br>
              <a:rPr lang="ru-RU" b="1" dirty="0">
                <a:solidFill>
                  <a:srgbClr val="0070C0"/>
                </a:solidFill>
              </a:rPr>
            </a:br>
            <a:br>
              <a:rPr lang="ru-RU" b="1" dirty="0">
                <a:solidFill>
                  <a:srgbClr val="0070C0"/>
                </a:solidFill>
              </a:rPr>
            </a:br>
            <a:r>
              <a:rPr lang="ru-RU" b="1" dirty="0">
                <a:solidFill>
                  <a:srgbClr val="0070C0"/>
                </a:solidFill>
              </a:rPr>
              <a:t>— сядь удобно,</a:t>
            </a:r>
            <a:br>
              <a:rPr lang="ru-RU" b="1" dirty="0">
                <a:solidFill>
                  <a:srgbClr val="0070C0"/>
                </a:solidFill>
              </a:rPr>
            </a:br>
            <a:br>
              <a:rPr lang="ru-RU" b="1" dirty="0">
                <a:solidFill>
                  <a:srgbClr val="0070C0"/>
                </a:solidFill>
              </a:rPr>
            </a:br>
            <a:r>
              <a:rPr lang="ru-RU" b="1" dirty="0">
                <a:solidFill>
                  <a:srgbClr val="0070C0"/>
                </a:solidFill>
              </a:rPr>
              <a:t>— глубокий вдох через нос (4—6 секунд),</a:t>
            </a:r>
            <a:br>
              <a:rPr lang="ru-RU" b="1" dirty="0">
                <a:solidFill>
                  <a:srgbClr val="0070C0"/>
                </a:solidFill>
              </a:rPr>
            </a:br>
            <a:br>
              <a:rPr lang="ru-RU" b="1" dirty="0">
                <a:solidFill>
                  <a:srgbClr val="0070C0"/>
                </a:solidFill>
              </a:rPr>
            </a:br>
            <a:r>
              <a:rPr lang="ru-RU" b="1" dirty="0">
                <a:solidFill>
                  <a:srgbClr val="0070C0"/>
                </a:solidFill>
              </a:rPr>
              <a:t>— задержка дыхания (2—3 секунды).</a:t>
            </a:r>
          </a:p>
          <a:p>
            <a:pPr marL="45720" indent="0">
              <a:buNone/>
            </a:pPr>
            <a:r>
              <a:rPr lang="ru-RU" b="1" dirty="0">
                <a:solidFill>
                  <a:srgbClr val="0070C0"/>
                </a:solidFill>
              </a:rPr>
              <a:t>     - медленный выдох.</a:t>
            </a:r>
          </a:p>
          <a:p>
            <a:r>
              <a:rPr lang="ru-RU" b="1" dirty="0">
                <a:solidFill>
                  <a:srgbClr val="0070C0"/>
                </a:solidFill>
              </a:rPr>
              <a:t>самое простое упражнение - сделать выдох длиннее вдоха.</a:t>
            </a:r>
          </a:p>
          <a:p>
            <a:r>
              <a:rPr lang="ru-RU" b="1" dirty="0">
                <a:solidFill>
                  <a:srgbClr val="0070C0"/>
                </a:solidFill>
              </a:rPr>
              <a:t>Сделайте глубокий вдох и задержите дыхание – грудные мышцы напряжены. Почувствуйте это напряжение, а затем сделайте резкий выдох, расслабьте грудную клетку, повторите три раза.</a:t>
            </a:r>
          </a:p>
          <a:p>
            <a:endParaRPr lang="ru-RU" dirty="0"/>
          </a:p>
        </p:txBody>
      </p:sp>
      <p:pic>
        <p:nvPicPr>
          <p:cNvPr id="4" name="Рисунок 3"/>
          <p:cNvPicPr>
            <a:picLocks noChangeAspect="1"/>
          </p:cNvPicPr>
          <p:nvPr/>
        </p:nvPicPr>
        <p:blipFill>
          <a:blip r:embed="rId2"/>
          <a:stretch>
            <a:fillRect/>
          </a:stretch>
        </p:blipFill>
        <p:spPr>
          <a:xfrm>
            <a:off x="6980349" y="1081825"/>
            <a:ext cx="4971245" cy="5151550"/>
          </a:xfrm>
          <a:prstGeom prst="rect">
            <a:avLst/>
          </a:prstGeom>
        </p:spPr>
      </p:pic>
    </p:spTree>
    <p:extLst>
      <p:ext uri="{BB962C8B-B14F-4D97-AF65-F5344CB8AC3E}">
        <p14:creationId xmlns:p14="http://schemas.microsoft.com/office/powerpoint/2010/main" val="403779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12124"/>
            <a:ext cx="9875520" cy="566670"/>
          </a:xfrm>
        </p:spPr>
        <p:txBody>
          <a:bodyPr>
            <a:normAutofit fontScale="90000"/>
          </a:bodyPr>
          <a:lstStyle/>
          <a:p>
            <a:r>
              <a:rPr lang="ru-RU" sz="3600" b="1" dirty="0">
                <a:solidFill>
                  <a:srgbClr val="0070C0"/>
                </a:solidFill>
              </a:rPr>
              <a:t>Методы </a:t>
            </a:r>
            <a:r>
              <a:rPr lang="ru-RU" sz="3600" b="1" dirty="0" err="1">
                <a:solidFill>
                  <a:srgbClr val="0070C0"/>
                </a:solidFill>
              </a:rPr>
              <a:t>саморегуляции</a:t>
            </a:r>
            <a:r>
              <a:rPr lang="ru-RU" sz="3600" b="1" dirty="0">
                <a:solidFill>
                  <a:srgbClr val="0070C0"/>
                </a:solidFill>
              </a:rPr>
              <a:t> в условиях стресса.</a:t>
            </a:r>
            <a:br>
              <a:rPr lang="ru-RU" sz="3600" dirty="0">
                <a:solidFill>
                  <a:srgbClr val="0070C0"/>
                </a:solidFill>
              </a:rPr>
            </a:br>
            <a:endParaRPr lang="ru-RU" sz="3600" dirty="0">
              <a:solidFill>
                <a:srgbClr val="0070C0"/>
              </a:solidFill>
            </a:endParaRPr>
          </a:p>
        </p:txBody>
      </p:sp>
      <p:sp>
        <p:nvSpPr>
          <p:cNvPr id="3" name="Объект 2"/>
          <p:cNvSpPr>
            <a:spLocks noGrp="1"/>
          </p:cNvSpPr>
          <p:nvPr>
            <p:ph idx="1"/>
          </p:nvPr>
        </p:nvSpPr>
        <p:spPr>
          <a:xfrm>
            <a:off x="270456" y="862885"/>
            <a:ext cx="10745415" cy="5233115"/>
          </a:xfrm>
        </p:spPr>
        <p:txBody>
          <a:bodyPr>
            <a:normAutofit/>
          </a:bodyPr>
          <a:lstStyle/>
          <a:p>
            <a:r>
              <a:rPr lang="ru-RU" b="1" dirty="0">
                <a:solidFill>
                  <a:srgbClr val="A63872"/>
                </a:solidFill>
              </a:rPr>
              <a:t>Сидите спокойно примерно две минуты, глаза закрыты. Попытайтесь представить помещение, в котором находитесь. Сначала попробуйте обойти мысленно всю комнату (вдоль стен) , а затем проделайте путь по всему периметру тела – от головы до пяток и обратно.</a:t>
            </a:r>
          </a:p>
          <a:p>
            <a:r>
              <a:rPr lang="ru-RU" b="1" dirty="0">
                <a:solidFill>
                  <a:srgbClr val="A63872"/>
                </a:solidFill>
              </a:rPr>
              <a:t>Слегка приподнимите обе руки, растопырив пальцы как можно шире – как будто играете на пианино, старайтесь охватить как можно большее количество клавиш. Фиксируйте это положение пальцев в течение нескольких секунд, стараясь почувствовать напряжение. Затем расслабьтесь, руки свободно опустите на колени. Повторите три раза. </a:t>
            </a:r>
          </a:p>
          <a:p>
            <a:pPr marL="45720" indent="0" algn="ctr">
              <a:buNone/>
            </a:pPr>
            <a:r>
              <a:rPr lang="ru-RU" b="1" i="1" dirty="0">
                <a:solidFill>
                  <a:srgbClr val="A63872"/>
                </a:solidFill>
              </a:rPr>
              <a:t>Визуализация</a:t>
            </a:r>
            <a:r>
              <a:rPr lang="ru-RU" b="1" dirty="0">
                <a:solidFill>
                  <a:srgbClr val="A63872"/>
                </a:solidFill>
              </a:rPr>
              <a:t>:</a:t>
            </a:r>
          </a:p>
          <a:p>
            <a:r>
              <a:rPr lang="ru-RU" b="1" dirty="0">
                <a:solidFill>
                  <a:srgbClr val="A63872"/>
                </a:solidFill>
              </a:rPr>
              <a:t>«Попробуйте мысленно перенестись в будущее, когда предстоящее событие уже останется позади. Представьте себе, что важное событие прошло успешно, вы показали себя с лучшей стороны, при этом совершенно не волнуясь. Как это происходило? Как Вы себя вели? Как Ваше поведение выглядело со стороны? Кто из присутствующих на экзамене заметил, что Вы совершенно не волновались?».</a:t>
            </a:r>
          </a:p>
          <a:p>
            <a:endParaRPr lang="ru-RU" b="1" dirty="0">
              <a:solidFill>
                <a:srgbClr val="A63872"/>
              </a:solidFill>
            </a:endParaRPr>
          </a:p>
        </p:txBody>
      </p:sp>
    </p:spTree>
    <p:extLst>
      <p:ext uri="{BB962C8B-B14F-4D97-AF65-F5344CB8AC3E}">
        <p14:creationId xmlns:p14="http://schemas.microsoft.com/office/powerpoint/2010/main" val="1627677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257577"/>
            <a:ext cx="9875520" cy="1133341"/>
          </a:xfrm>
        </p:spPr>
        <p:txBody>
          <a:bodyPr>
            <a:normAutofit fontScale="90000"/>
          </a:bodyPr>
          <a:lstStyle/>
          <a:p>
            <a:pPr algn="ctr"/>
            <a:r>
              <a:rPr lang="ru-RU" b="1" dirty="0">
                <a:solidFill>
                  <a:srgbClr val="A63872"/>
                </a:solidFill>
              </a:rPr>
              <a:t>Во время экзамена</a:t>
            </a:r>
            <a:br>
              <a:rPr lang="ru-RU" dirty="0">
                <a:solidFill>
                  <a:srgbClr val="A63872"/>
                </a:solidFill>
              </a:rPr>
            </a:br>
            <a:endParaRPr lang="ru-RU" dirty="0">
              <a:solidFill>
                <a:srgbClr val="A63872"/>
              </a:solidFill>
            </a:endParaRPr>
          </a:p>
        </p:txBody>
      </p:sp>
      <p:sp>
        <p:nvSpPr>
          <p:cNvPr id="3" name="Объект 2"/>
          <p:cNvSpPr>
            <a:spLocks noGrp="1"/>
          </p:cNvSpPr>
          <p:nvPr>
            <p:ph idx="1"/>
          </p:nvPr>
        </p:nvSpPr>
        <p:spPr>
          <a:xfrm>
            <a:off x="206063" y="824248"/>
            <a:ext cx="6632620" cy="5718220"/>
          </a:xfrm>
        </p:spPr>
        <p:txBody>
          <a:bodyPr>
            <a:normAutofit fontScale="77500" lnSpcReduction="20000"/>
          </a:bodyPr>
          <a:lstStyle/>
          <a:p>
            <a:pPr lvl="0"/>
            <a:r>
              <a:rPr lang="ru-RU" b="1" dirty="0">
                <a:solidFill>
                  <a:srgbClr val="7030A0"/>
                </a:solidFill>
              </a:rPr>
              <a:t>После заполнения бланка регистрации, постарайтесь сосредоточиться только на ситуации экзамена.</a:t>
            </a:r>
          </a:p>
          <a:p>
            <a:pPr lvl="0"/>
            <a:r>
              <a:rPr lang="ru-RU" b="1" dirty="0">
                <a:solidFill>
                  <a:srgbClr val="7030A0"/>
                </a:solidFill>
              </a:rPr>
              <a:t>Прежде всего, просмотрите весь тест полностью. Выберите те задания, ответ на которые у Вас не вызывает затруднение. Выполните сначала их. Отдохните после их выполнения несколько минут.</a:t>
            </a:r>
          </a:p>
          <a:p>
            <a:pPr lvl="0"/>
            <a:r>
              <a:rPr lang="ru-RU" b="1" dirty="0">
                <a:solidFill>
                  <a:srgbClr val="7030A0"/>
                </a:solidFill>
              </a:rPr>
              <a:t>На втором этапе выберите более трудные задания, которые необходимо анализировать и устанавливать логические связи. Сконцентрируйтесь и решите их знакомым Вам способом. Сделайте еще один 2-3х минутный перерыв.</a:t>
            </a:r>
          </a:p>
          <a:p>
            <a:pPr lvl="0"/>
            <a:r>
              <a:rPr lang="ru-RU" b="1" dirty="0">
                <a:solidFill>
                  <a:srgbClr val="7030A0"/>
                </a:solidFill>
              </a:rPr>
              <a:t>Третий этап – выполнение заданий, вызывающих наибольшую сложность. Попробуйте использовать знания из смежных предметов или областей знаний, систематизируйте их. Попытайтесь визуально вспомнить, где Вы могли видеть ответ на этот вопрос: постарайтесь вспомнить, как выглядела та страница в учебнике, какие иллюстрации были в этом курсе. </a:t>
            </a:r>
          </a:p>
          <a:p>
            <a:pPr lvl="0"/>
            <a:r>
              <a:rPr lang="ru-RU" b="1" dirty="0">
                <a:solidFill>
                  <a:srgbClr val="7030A0"/>
                </a:solidFill>
              </a:rPr>
              <a:t>Постарайтесь запланировать время для проверки всех ответов, даже самых лёгких, чтоб не допустить ошибок, связанных с невнимательностью и торопливостью.</a:t>
            </a:r>
          </a:p>
          <a:p>
            <a:pPr lvl="0"/>
            <a:r>
              <a:rPr lang="ru-RU" b="1" dirty="0">
                <a:solidFill>
                  <a:srgbClr val="7030A0"/>
                </a:solidFill>
              </a:rPr>
              <a:t>Постарайтесь прочитывать все вопросы до конца. Это позволит максимально избежать ошибок при выполнении теста.</a:t>
            </a:r>
          </a:p>
          <a:p>
            <a:pPr lvl="0"/>
            <a:r>
              <a:rPr lang="ru-RU" b="1" dirty="0">
                <a:solidFill>
                  <a:srgbClr val="7030A0"/>
                </a:solidFill>
              </a:rPr>
              <a:t>При получении результатов тестирования, если не согласны с оценкой,  Вы имеете право подать апелляцию (в </a:t>
            </a:r>
            <a:r>
              <a:rPr lang="ru-RU" b="1">
                <a:solidFill>
                  <a:srgbClr val="7030A0"/>
                </a:solidFill>
              </a:rPr>
              <a:t>течение 2 </a:t>
            </a:r>
            <a:r>
              <a:rPr lang="ru-RU" b="1" dirty="0">
                <a:solidFill>
                  <a:srgbClr val="7030A0"/>
                </a:solidFill>
              </a:rPr>
              <a:t>дней после объявления результата) в конфликтную комиссию.</a:t>
            </a:r>
          </a:p>
          <a:p>
            <a:endParaRPr lang="ru-RU" b="1" dirty="0">
              <a:solidFill>
                <a:srgbClr val="7030A0"/>
              </a:solidFill>
            </a:endParaRPr>
          </a:p>
        </p:txBody>
      </p:sp>
      <p:pic>
        <p:nvPicPr>
          <p:cNvPr id="4" name="Рисунок 3"/>
          <p:cNvPicPr>
            <a:picLocks noChangeAspect="1"/>
          </p:cNvPicPr>
          <p:nvPr/>
        </p:nvPicPr>
        <p:blipFill>
          <a:blip r:embed="rId2"/>
          <a:stretch>
            <a:fillRect/>
          </a:stretch>
        </p:blipFill>
        <p:spPr>
          <a:xfrm>
            <a:off x="6838683" y="824247"/>
            <a:ext cx="4919728" cy="5718221"/>
          </a:xfrm>
          <a:prstGeom prst="rect">
            <a:avLst/>
          </a:prstGeom>
        </p:spPr>
      </p:pic>
    </p:spTree>
    <p:extLst>
      <p:ext uri="{BB962C8B-B14F-4D97-AF65-F5344CB8AC3E}">
        <p14:creationId xmlns:p14="http://schemas.microsoft.com/office/powerpoint/2010/main" val="1076466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9875520" cy="768439"/>
          </a:xfrm>
        </p:spPr>
        <p:txBody>
          <a:bodyPr>
            <a:normAutofit fontScale="90000"/>
          </a:bodyPr>
          <a:lstStyle/>
          <a:p>
            <a:pPr algn="ctr"/>
            <a:r>
              <a:rPr lang="ru-RU" b="1" dirty="0">
                <a:solidFill>
                  <a:srgbClr val="0070C0"/>
                </a:solidFill>
              </a:rPr>
              <a:t>Позитивные установки:</a:t>
            </a:r>
            <a:br>
              <a:rPr lang="ru-RU" dirty="0">
                <a:solidFill>
                  <a:srgbClr val="0070C0"/>
                </a:solidFill>
              </a:rPr>
            </a:br>
            <a:endParaRPr lang="ru-RU" dirty="0">
              <a:solidFill>
                <a:srgbClr val="0070C0"/>
              </a:solidFill>
            </a:endParaRPr>
          </a:p>
        </p:txBody>
      </p:sp>
      <p:sp>
        <p:nvSpPr>
          <p:cNvPr id="3" name="Объект 2"/>
          <p:cNvSpPr>
            <a:spLocks noGrp="1"/>
          </p:cNvSpPr>
          <p:nvPr>
            <p:ph idx="1"/>
          </p:nvPr>
        </p:nvSpPr>
        <p:spPr>
          <a:xfrm>
            <a:off x="530683" y="1094705"/>
            <a:ext cx="11124697" cy="5207358"/>
          </a:xfrm>
        </p:spPr>
        <p:txBody>
          <a:bodyPr>
            <a:normAutofit fontScale="92500" lnSpcReduction="20000"/>
          </a:bodyPr>
          <a:lstStyle/>
          <a:p>
            <a:pPr lvl="0">
              <a:buFont typeface="Wingdings" panose="05000000000000000000" pitchFamily="2" charset="2"/>
              <a:buChar char="q"/>
            </a:pPr>
            <a:r>
              <a:rPr lang="ru-RU" sz="3000" b="1" dirty="0">
                <a:solidFill>
                  <a:srgbClr val="00B050"/>
                </a:solidFill>
              </a:rPr>
              <a:t>Я готов к экзамену.</a:t>
            </a:r>
          </a:p>
          <a:p>
            <a:pPr lvl="0">
              <a:buFont typeface="Wingdings" panose="05000000000000000000" pitchFamily="2" charset="2"/>
              <a:buChar char="q"/>
            </a:pPr>
            <a:r>
              <a:rPr lang="ru-RU" sz="3000" b="1" dirty="0">
                <a:solidFill>
                  <a:srgbClr val="00B050"/>
                </a:solidFill>
              </a:rPr>
              <a:t>Я занимаю своё рабочее место и сосредоточенно начинаю читать задание.</a:t>
            </a:r>
          </a:p>
          <a:p>
            <a:pPr lvl="0">
              <a:buFont typeface="Wingdings" panose="05000000000000000000" pitchFamily="2" charset="2"/>
              <a:buChar char="q"/>
            </a:pPr>
            <a:r>
              <a:rPr lang="ru-RU" sz="3000" b="1" dirty="0">
                <a:solidFill>
                  <a:srgbClr val="00B050"/>
                </a:solidFill>
              </a:rPr>
              <a:t>При возникновении беспокойства я дышу медленно и глубоко. Я сделал всё, чтобы подготовиться к экзамену. Ко мне возвращается спокойствие.</a:t>
            </a:r>
          </a:p>
          <a:p>
            <a:pPr lvl="0">
              <a:buFont typeface="Wingdings" panose="05000000000000000000" pitchFamily="2" charset="2"/>
              <a:buChar char="q"/>
            </a:pPr>
            <a:r>
              <a:rPr lang="ru-RU" sz="3000" b="1" dirty="0">
                <a:solidFill>
                  <a:srgbClr val="00B050"/>
                </a:solidFill>
              </a:rPr>
              <a:t>Анализирую все задания и выбираю из них те, которые могу сделать сразу и легко. Проверяю их. Я молодец. Начинаю решать следующее задание. Если задание вызывает трудности – откладываю его. Вернусь к нему позже и решу.</a:t>
            </a:r>
          </a:p>
          <a:p>
            <a:pPr lvl="0">
              <a:buFont typeface="Wingdings" panose="05000000000000000000" pitchFamily="2" charset="2"/>
              <a:buChar char="q"/>
            </a:pPr>
            <a:r>
              <a:rPr lang="ru-RU" sz="3000" b="1" dirty="0">
                <a:solidFill>
                  <a:srgbClr val="00B050"/>
                </a:solidFill>
              </a:rPr>
              <a:t>Дышу ровно и спокойно. Это всего лишь экзамен. Я в безопасности.</a:t>
            </a:r>
          </a:p>
          <a:p>
            <a:pPr marL="45720" indent="0">
              <a:buNone/>
            </a:pPr>
            <a:r>
              <a:rPr lang="ru-RU" sz="3000" b="1" dirty="0"/>
              <a:t> </a:t>
            </a:r>
          </a:p>
          <a:p>
            <a:endParaRPr lang="ru-RU" dirty="0"/>
          </a:p>
        </p:txBody>
      </p:sp>
      <p:pic>
        <p:nvPicPr>
          <p:cNvPr id="4" name="Рисунок 3"/>
          <p:cNvPicPr>
            <a:picLocks noChangeAspect="1"/>
          </p:cNvPicPr>
          <p:nvPr/>
        </p:nvPicPr>
        <p:blipFill>
          <a:blip r:embed="rId2"/>
          <a:stretch>
            <a:fillRect/>
          </a:stretch>
        </p:blipFill>
        <p:spPr>
          <a:xfrm>
            <a:off x="9556125" y="4397063"/>
            <a:ext cx="2253802" cy="2042374"/>
          </a:xfrm>
          <a:prstGeom prst="rect">
            <a:avLst/>
          </a:prstGeom>
        </p:spPr>
      </p:pic>
    </p:spTree>
    <p:extLst>
      <p:ext uri="{BB962C8B-B14F-4D97-AF65-F5344CB8AC3E}">
        <p14:creationId xmlns:p14="http://schemas.microsoft.com/office/powerpoint/2010/main" val="1368045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solidFill>
                  <a:srgbClr val="0070C0"/>
                </a:solidFill>
              </a:rPr>
              <a:t>Советы психолога старшекласснику, сдающему ОГЭ или ЕГЭ</a:t>
            </a:r>
            <a:endParaRPr lang="ru-RU" dirty="0">
              <a:solidFill>
                <a:srgbClr val="0070C0"/>
              </a:solidFill>
            </a:endParaRPr>
          </a:p>
        </p:txBody>
      </p:sp>
      <p:sp>
        <p:nvSpPr>
          <p:cNvPr id="3" name="Объект 2"/>
          <p:cNvSpPr>
            <a:spLocks noGrp="1"/>
          </p:cNvSpPr>
          <p:nvPr>
            <p:ph idx="1"/>
          </p:nvPr>
        </p:nvSpPr>
        <p:spPr>
          <a:xfrm>
            <a:off x="321972" y="2057399"/>
            <a:ext cx="11346287" cy="4485069"/>
          </a:xfrm>
        </p:spPr>
        <p:txBody>
          <a:bodyPr>
            <a:normAutofit fontScale="92500" lnSpcReduction="20000"/>
          </a:bodyPr>
          <a:lstStyle/>
          <a:p>
            <a:pPr lvl="0"/>
            <a:r>
              <a:rPr lang="ru-RU" b="1" dirty="0">
                <a:solidFill>
                  <a:srgbClr val="A63872"/>
                </a:solidFill>
              </a:rPr>
              <a:t>Ты не можешь изменить реальность, но можешь изменить свое отношение к ней.</a:t>
            </a:r>
          </a:p>
          <a:p>
            <a:pPr lvl="0"/>
            <a:r>
              <a:rPr lang="ru-RU" b="1" dirty="0">
                <a:solidFill>
                  <a:srgbClr val="A63872"/>
                </a:solidFill>
              </a:rPr>
              <a:t>ЕГЭ – это важный этап в твоей жизни, но не последний!</a:t>
            </a:r>
          </a:p>
          <a:p>
            <a:pPr lvl="0"/>
            <a:r>
              <a:rPr lang="ru-RU" b="1" dirty="0">
                <a:solidFill>
                  <a:srgbClr val="A63872"/>
                </a:solidFill>
              </a:rPr>
              <a:t>Обсуди с родителями, что будет после экзамена. Пойми, катастрофы не произойдет, каков бы ни был результат испытаний.</a:t>
            </a:r>
          </a:p>
          <a:p>
            <a:r>
              <a:rPr lang="ru-RU" b="1" dirty="0">
                <a:solidFill>
                  <a:srgbClr val="A63872"/>
                </a:solidFill>
              </a:rPr>
              <a:t>Будь уверен в себе: ты знаешь все, что знаешь. (Кстати, чем больше ты знаешь, тем больше волнуешься – это доказано психологами!).</a:t>
            </a:r>
          </a:p>
          <a:p>
            <a:r>
              <a:rPr lang="ru-RU" b="1" dirty="0">
                <a:solidFill>
                  <a:srgbClr val="A63872"/>
                </a:solidFill>
              </a:rPr>
              <a:t>Ты уже прошел репетицию экзамена – значит, ничего нового тебя не ждет.</a:t>
            </a:r>
          </a:p>
          <a:p>
            <a:pPr lvl="0"/>
            <a:r>
              <a:rPr lang="ru-RU" b="1" dirty="0">
                <a:solidFill>
                  <a:srgbClr val="A63872"/>
                </a:solidFill>
              </a:rPr>
              <a:t>Во время экзамена не воспринимай возникшее волнение как катастрофу. Просто пережди первую растерянность. Вспомни и примени методы </a:t>
            </a:r>
            <a:r>
              <a:rPr lang="ru-RU" b="1" dirty="0" err="1">
                <a:solidFill>
                  <a:srgbClr val="A63872"/>
                </a:solidFill>
              </a:rPr>
              <a:t>саморегуляции</a:t>
            </a:r>
            <a:r>
              <a:rPr lang="ru-RU" b="1" dirty="0">
                <a:solidFill>
                  <a:srgbClr val="A63872"/>
                </a:solidFill>
              </a:rPr>
              <a:t> эмоционального состояния.</a:t>
            </a:r>
          </a:p>
          <a:p>
            <a:pPr lvl="0"/>
            <a:r>
              <a:rPr lang="ru-RU" b="1" dirty="0">
                <a:solidFill>
                  <a:srgbClr val="A63872"/>
                </a:solidFill>
              </a:rPr>
              <a:t>Прочитай все задания и реши, в какой последовательности ты будешь их выполнять. Распредели свое время (например, 2 часа - решаю, 1 час - проверяю, 1 час – оформляю).</a:t>
            </a:r>
          </a:p>
          <a:p>
            <a:pPr lvl="0"/>
            <a:r>
              <a:rPr lang="ru-RU" b="1" dirty="0">
                <a:solidFill>
                  <a:srgbClr val="A63872"/>
                </a:solidFill>
              </a:rPr>
              <a:t>В каждом приемном пункте ЕГЭ будут присутствовать врач и психолог. В случае чего, смело к ним обращайся.</a:t>
            </a:r>
          </a:p>
          <a:p>
            <a:endParaRPr lang="ru-RU" dirty="0"/>
          </a:p>
          <a:p>
            <a:endParaRPr lang="ru-RU" dirty="0"/>
          </a:p>
          <a:p>
            <a:endParaRPr lang="ru-RU" dirty="0"/>
          </a:p>
        </p:txBody>
      </p:sp>
    </p:spTree>
    <p:extLst>
      <p:ext uri="{BB962C8B-B14F-4D97-AF65-F5344CB8AC3E}">
        <p14:creationId xmlns:p14="http://schemas.microsoft.com/office/powerpoint/2010/main" val="170362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244700"/>
            <a:ext cx="9875520" cy="682579"/>
          </a:xfrm>
        </p:spPr>
        <p:txBody>
          <a:bodyPr>
            <a:normAutofit fontScale="90000"/>
          </a:bodyPr>
          <a:lstStyle/>
          <a:p>
            <a:pPr algn="ctr"/>
            <a:r>
              <a:rPr lang="ru-RU" b="1" dirty="0">
                <a:solidFill>
                  <a:srgbClr val="7030A0"/>
                </a:solidFill>
              </a:rPr>
              <a:t>Спасибо за внимание!</a:t>
            </a:r>
          </a:p>
        </p:txBody>
      </p:sp>
      <p:pic>
        <p:nvPicPr>
          <p:cNvPr id="4" name="Объект 3"/>
          <p:cNvPicPr>
            <a:picLocks noGrp="1" noChangeAspect="1"/>
          </p:cNvPicPr>
          <p:nvPr>
            <p:ph idx="1"/>
          </p:nvPr>
        </p:nvPicPr>
        <p:blipFill>
          <a:blip r:embed="rId2"/>
          <a:stretch>
            <a:fillRect/>
          </a:stretch>
        </p:blipFill>
        <p:spPr>
          <a:xfrm>
            <a:off x="243123" y="927279"/>
            <a:ext cx="4908425" cy="5679582"/>
          </a:xfrm>
          <a:prstGeom prst="rect">
            <a:avLst/>
          </a:prstGeom>
        </p:spPr>
      </p:pic>
      <p:pic>
        <p:nvPicPr>
          <p:cNvPr id="5" name="Рисунок 4"/>
          <p:cNvPicPr>
            <a:picLocks noChangeAspect="1"/>
          </p:cNvPicPr>
          <p:nvPr/>
        </p:nvPicPr>
        <p:blipFill>
          <a:blip r:embed="rId3"/>
          <a:stretch>
            <a:fillRect/>
          </a:stretch>
        </p:blipFill>
        <p:spPr>
          <a:xfrm>
            <a:off x="5151549" y="927280"/>
            <a:ext cx="6715333" cy="2395468"/>
          </a:xfrm>
          <a:prstGeom prst="rect">
            <a:avLst/>
          </a:prstGeom>
        </p:spPr>
      </p:pic>
      <p:pic>
        <p:nvPicPr>
          <p:cNvPr id="3" name="Рисунок 2"/>
          <p:cNvPicPr>
            <a:picLocks noChangeAspect="1"/>
          </p:cNvPicPr>
          <p:nvPr/>
        </p:nvPicPr>
        <p:blipFill>
          <a:blip r:embed="rId4"/>
          <a:stretch>
            <a:fillRect/>
          </a:stretch>
        </p:blipFill>
        <p:spPr>
          <a:xfrm>
            <a:off x="5151549" y="3322748"/>
            <a:ext cx="6715333" cy="3284113"/>
          </a:xfrm>
          <a:prstGeom prst="rect">
            <a:avLst/>
          </a:prstGeom>
        </p:spPr>
      </p:pic>
    </p:spTree>
    <p:extLst>
      <p:ext uri="{BB962C8B-B14F-4D97-AF65-F5344CB8AC3E}">
        <p14:creationId xmlns:p14="http://schemas.microsoft.com/office/powerpoint/2010/main" val="2983562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1"/>
          </a:solidFill>
        </p:spPr>
        <p:txBody>
          <a:bodyPr/>
          <a:lstStyle/>
          <a:p>
            <a:endParaRPr lang="ru-RU" dirty="0"/>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1217" y="609600"/>
            <a:ext cx="5576552" cy="4632775"/>
          </a:xfrm>
        </p:spPr>
      </p:pic>
      <p:sp>
        <p:nvSpPr>
          <p:cNvPr id="5" name="Прямоугольник 4"/>
          <p:cNvSpPr/>
          <p:nvPr/>
        </p:nvSpPr>
        <p:spPr>
          <a:xfrm>
            <a:off x="6766560" y="2521059"/>
            <a:ext cx="4953000" cy="3354765"/>
          </a:xfrm>
          <a:prstGeom prst="rect">
            <a:avLst/>
          </a:prstGeom>
        </p:spPr>
        <p:txBody>
          <a:bodyPr wrap="square">
            <a:spAutoFit/>
          </a:bodyPr>
          <a:lstStyle/>
          <a:p>
            <a:endParaRPr lang="ru-RU" sz="2000" b="0" i="0" u="none" strike="noStrike" baseline="0" dirty="0">
              <a:solidFill>
                <a:srgbClr val="000000"/>
              </a:solidFill>
              <a:latin typeface="Calibri" panose="020F0502020204030204" pitchFamily="34" charset="0"/>
            </a:endParaRPr>
          </a:p>
          <a:p>
            <a:r>
              <a:rPr lang="ru-RU" sz="2000" b="0" i="0" u="none" strike="noStrike" baseline="0" dirty="0">
                <a:solidFill>
                  <a:srgbClr val="000000"/>
                </a:solidFill>
                <a:latin typeface="Calibri" panose="020F0502020204030204" pitchFamily="34" charset="0"/>
              </a:rPr>
              <a:t> </a:t>
            </a:r>
            <a:r>
              <a:rPr lang="ru-RU" sz="2400" b="1" i="0" u="none" strike="noStrike" baseline="0" dirty="0">
                <a:solidFill>
                  <a:srgbClr val="000000"/>
                </a:solidFill>
                <a:latin typeface="Times New Roman" panose="02020603050405020304" pitchFamily="18" charset="0"/>
                <a:cs typeface="Times New Roman" panose="02020603050405020304" pitchFamily="18" charset="0"/>
              </a:rPr>
              <a:t>Экзамены – это испытание. </a:t>
            </a:r>
            <a:r>
              <a:rPr lang="ru-RU" sz="2400" b="0" i="0" u="none" strike="noStrike" baseline="0" dirty="0">
                <a:solidFill>
                  <a:srgbClr val="000000"/>
                </a:solidFill>
                <a:latin typeface="Times New Roman" panose="02020603050405020304" pitchFamily="18" charset="0"/>
                <a:cs typeface="Times New Roman" panose="02020603050405020304" pitchFamily="18" charset="0"/>
              </a:rPr>
              <a:t>Всю жизнь все непрерывно сдают экзамены: преодолевают страх, защищают, переплывают, </a:t>
            </a:r>
            <a:r>
              <a:rPr lang="ru-RU" sz="2400" b="0" i="0" u="none" strike="noStrike" baseline="0" dirty="0" err="1">
                <a:solidFill>
                  <a:srgbClr val="000000"/>
                </a:solidFill>
                <a:latin typeface="Times New Roman" panose="02020603050405020304" pitchFamily="18" charset="0"/>
                <a:cs typeface="Times New Roman" panose="02020603050405020304" pitchFamily="18" charset="0"/>
              </a:rPr>
              <a:t>забира-ются</a:t>
            </a:r>
            <a:r>
              <a:rPr lang="ru-RU" sz="2400" b="0" i="0" u="none" strike="noStrike" baseline="0" dirty="0">
                <a:solidFill>
                  <a:srgbClr val="000000"/>
                </a:solidFill>
                <a:latin typeface="Times New Roman" panose="02020603050405020304" pitchFamily="18" charset="0"/>
                <a:cs typeface="Times New Roman" panose="02020603050405020304" pitchFamily="18" charset="0"/>
              </a:rPr>
              <a:t>, изучают, принимают решения. Чем больше преодолено в прошлых испытаниях, тем лучше человек подготовлен к очередным из них.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7545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br>
              <a:rPr lang="ru-RU" dirty="0"/>
            </a:br>
            <a:r>
              <a:rPr lang="ru-RU" dirty="0"/>
              <a:t> </a:t>
            </a:r>
            <a:r>
              <a:rPr lang="ru-RU" b="1" dirty="0">
                <a:solidFill>
                  <a:schemeClr val="accent1">
                    <a:lumMod val="75000"/>
                  </a:schemeClr>
                </a:solidFill>
              </a:rPr>
              <a:t>Стресс – это хорошо, это даже бодрит!</a:t>
            </a:r>
            <a:br>
              <a:rPr lang="ru-RU" b="1" dirty="0">
                <a:solidFill>
                  <a:schemeClr val="accent1">
                    <a:lumMod val="75000"/>
                  </a:schemeClr>
                </a:solidFill>
              </a:rPr>
            </a:br>
            <a:r>
              <a:rPr lang="ru-RU" b="1" dirty="0">
                <a:solidFill>
                  <a:schemeClr val="accent1">
                    <a:lumMod val="75000"/>
                  </a:schemeClr>
                </a:solidFill>
              </a:rPr>
              <a:t>Стресс и </a:t>
            </a:r>
            <a:r>
              <a:rPr lang="ru-RU" b="1" dirty="0" err="1">
                <a:solidFill>
                  <a:schemeClr val="accent1">
                    <a:lumMod val="75000"/>
                  </a:schemeClr>
                </a:solidFill>
              </a:rPr>
              <a:t>дистресс</a:t>
            </a:r>
            <a:r>
              <a:rPr lang="ru-RU" b="1" dirty="0">
                <a:solidFill>
                  <a:schemeClr val="accent1">
                    <a:lumMod val="75000"/>
                  </a:schemeClr>
                </a:solidFill>
              </a:rPr>
              <a:t> </a:t>
            </a:r>
            <a:endParaRPr lang="ru-RU" dirty="0">
              <a:solidFill>
                <a:schemeClr val="accent1">
                  <a:lumMod val="75000"/>
                </a:schemeClr>
              </a:solidFill>
            </a:endParaRPr>
          </a:p>
        </p:txBody>
      </p:sp>
      <p:sp>
        <p:nvSpPr>
          <p:cNvPr id="3" name="Объект 2"/>
          <p:cNvSpPr>
            <a:spLocks noGrp="1"/>
          </p:cNvSpPr>
          <p:nvPr>
            <p:ph idx="1"/>
          </p:nvPr>
        </p:nvSpPr>
        <p:spPr/>
        <p:txBody>
          <a:bodyPr>
            <a:normAutofit fontScale="92500" lnSpcReduction="10000"/>
          </a:bodyPr>
          <a:lstStyle/>
          <a:p>
            <a:endParaRPr lang="ru-RU" dirty="0"/>
          </a:p>
          <a:p>
            <a:r>
              <a:rPr lang="ru-RU" dirty="0"/>
              <a:t> </a:t>
            </a:r>
            <a:r>
              <a:rPr lang="ru-RU" dirty="0">
                <a:solidFill>
                  <a:srgbClr val="0070C0"/>
                </a:solidFill>
              </a:rPr>
              <a:t>Для преодоления испытаний у человека есть универсальный механизм – стресс. Коротко говоря – это выброс адреналина и других стимуляторов организма. Они мобилизуют скорость мышления, память, работоспособность и выносливость – вообще все! </a:t>
            </a:r>
          </a:p>
          <a:p>
            <a:r>
              <a:rPr lang="ru-RU" dirty="0">
                <a:solidFill>
                  <a:srgbClr val="0070C0"/>
                </a:solidFill>
              </a:rPr>
              <a:t>Если успешно «победить» стрессовую ситуацию, то навык сопротивляться </a:t>
            </a:r>
            <a:r>
              <a:rPr lang="ru-RU" dirty="0" err="1">
                <a:solidFill>
                  <a:srgbClr val="0070C0"/>
                </a:solidFill>
              </a:rPr>
              <a:t>стрессогенным</a:t>
            </a:r>
            <a:r>
              <a:rPr lang="ru-RU" dirty="0">
                <a:solidFill>
                  <a:srgbClr val="0070C0"/>
                </a:solidFill>
              </a:rPr>
              <a:t> факторам растёт, адаптивность повышается. Но если энергетические запасы истощены, то на место полезного стресса  приходит </a:t>
            </a:r>
            <a:r>
              <a:rPr lang="ru-RU" dirty="0" err="1">
                <a:solidFill>
                  <a:srgbClr val="0070C0"/>
                </a:solidFill>
              </a:rPr>
              <a:t>дистресс</a:t>
            </a:r>
            <a:r>
              <a:rPr lang="ru-RU" dirty="0">
                <a:solidFill>
                  <a:srgbClr val="0070C0"/>
                </a:solidFill>
              </a:rPr>
              <a:t>.</a:t>
            </a:r>
          </a:p>
          <a:p>
            <a:r>
              <a:rPr lang="ru-RU" dirty="0">
                <a:solidFill>
                  <a:srgbClr val="0070C0"/>
                </a:solidFill>
              </a:rPr>
              <a:t>Психоэмоциональный </a:t>
            </a:r>
            <a:r>
              <a:rPr lang="ru-RU" dirty="0" err="1">
                <a:solidFill>
                  <a:srgbClr val="0070C0"/>
                </a:solidFill>
              </a:rPr>
              <a:t>дистресс</a:t>
            </a:r>
            <a:r>
              <a:rPr lang="ru-RU" dirty="0">
                <a:solidFill>
                  <a:srgbClr val="0070C0"/>
                </a:solidFill>
              </a:rPr>
              <a:t> отрицательно сказывается на деятельности человека, сопряжен с переживанием сильных эмоций. </a:t>
            </a:r>
          </a:p>
          <a:p>
            <a:r>
              <a:rPr lang="ru-RU" dirty="0">
                <a:solidFill>
                  <a:srgbClr val="0070C0"/>
                </a:solidFill>
              </a:rPr>
              <a:t>При этом следует различать </a:t>
            </a:r>
            <a:r>
              <a:rPr lang="ru-RU" dirty="0" err="1">
                <a:solidFill>
                  <a:srgbClr val="0070C0"/>
                </a:solidFill>
              </a:rPr>
              <a:t>дистресс</a:t>
            </a:r>
            <a:r>
              <a:rPr lang="ru-RU" dirty="0">
                <a:solidFill>
                  <a:srgbClr val="0070C0"/>
                </a:solidFill>
              </a:rPr>
              <a:t> и естественное состояние волнения, напряжения, мобилизации, сопровождающее  при ответе у доски, выполнении контрольной работы и т.п., которые не достигают непривычной для организма силы. </a:t>
            </a:r>
          </a:p>
          <a:p>
            <a:endParaRPr lang="ru-RU" dirty="0"/>
          </a:p>
        </p:txBody>
      </p:sp>
    </p:spTree>
    <p:extLst>
      <p:ext uri="{BB962C8B-B14F-4D97-AF65-F5344CB8AC3E}">
        <p14:creationId xmlns:p14="http://schemas.microsoft.com/office/powerpoint/2010/main" val="3199799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a:t>Важный аспект психологической подготовки к ЕГЭ -</a:t>
            </a:r>
            <a:r>
              <a:rPr lang="ru-RU" dirty="0"/>
              <a:t> </a:t>
            </a:r>
            <a:r>
              <a:rPr lang="ru-RU" dirty="0">
                <a:solidFill>
                  <a:srgbClr val="002060"/>
                </a:solidFill>
                <a:latin typeface="Times New Roman" panose="02020603050405020304" pitchFamily="18" charset="0"/>
                <a:ea typeface="Times New Roman" panose="02020603050405020304" pitchFamily="18" charset="0"/>
              </a:rPr>
              <a:t>стабилизация эмоционального состояния перед экзаменами </a:t>
            </a:r>
            <a:endParaRPr lang="ru-RU" dirty="0"/>
          </a:p>
        </p:txBody>
      </p:sp>
      <p:sp>
        <p:nvSpPr>
          <p:cNvPr id="6" name="Объект 5"/>
          <p:cNvSpPr>
            <a:spLocks noGrp="1"/>
          </p:cNvSpPr>
          <p:nvPr>
            <p:ph idx="1"/>
          </p:nvPr>
        </p:nvSpPr>
        <p:spPr>
          <a:xfrm>
            <a:off x="1143000" y="2458720"/>
            <a:ext cx="9872871" cy="3637280"/>
          </a:xfrm>
        </p:spPr>
        <p:txBody>
          <a:bodyPr>
            <a:normAutofit/>
          </a:bodyPr>
          <a:lstStyle/>
          <a:p>
            <a:endParaRPr lang="ru-RU" b="1" i="1" dirty="0"/>
          </a:p>
          <a:p>
            <a:r>
              <a:rPr lang="ru-RU" b="1" i="1" dirty="0" err="1">
                <a:solidFill>
                  <a:srgbClr val="00B050"/>
                </a:solidFill>
                <a:latin typeface="Times New Roman" panose="02020603050405020304" pitchFamily="18" charset="0"/>
                <a:cs typeface="Times New Roman" panose="02020603050405020304" pitchFamily="18" charset="0"/>
              </a:rPr>
              <a:t>Саморегуляция</a:t>
            </a:r>
            <a:r>
              <a:rPr lang="ru-RU" b="1" i="1" dirty="0">
                <a:solidFill>
                  <a:srgbClr val="00B050"/>
                </a:solidFill>
                <a:latin typeface="Times New Roman" panose="02020603050405020304" pitchFamily="18" charset="0"/>
                <a:cs typeface="Times New Roman" panose="02020603050405020304" pitchFamily="18" charset="0"/>
              </a:rPr>
              <a:t> эмоционального состояния</a:t>
            </a:r>
            <a:endParaRPr lang="ru-RU" i="1" dirty="0">
              <a:solidFill>
                <a:srgbClr val="00B050"/>
              </a:solidFill>
              <a:latin typeface="Times New Roman" panose="02020603050405020304" pitchFamily="18" charset="0"/>
              <a:cs typeface="Times New Roman" panose="02020603050405020304" pitchFamily="18" charset="0"/>
            </a:endParaRPr>
          </a:p>
          <a:p>
            <a:r>
              <a:rPr lang="ru-RU" b="1" i="1" dirty="0">
                <a:solidFill>
                  <a:srgbClr val="00B050"/>
                </a:solidFill>
                <a:latin typeface="Times New Roman" panose="02020603050405020304" pitchFamily="18" charset="0"/>
                <a:cs typeface="Times New Roman" panose="02020603050405020304" pitchFamily="18" charset="0"/>
              </a:rPr>
              <a:t>  Методы самопомощи в ситуации стресса</a:t>
            </a:r>
            <a:endParaRPr lang="ru-RU" i="1" dirty="0">
              <a:solidFill>
                <a:srgbClr val="00B050"/>
              </a:solidFill>
              <a:latin typeface="Times New Roman" panose="02020603050405020304" pitchFamily="18" charset="0"/>
              <a:cs typeface="Times New Roman" panose="02020603050405020304" pitchFamily="18" charset="0"/>
            </a:endParaRPr>
          </a:p>
          <a:p>
            <a:r>
              <a:rPr lang="ru-RU" b="1" i="1" dirty="0" err="1">
                <a:solidFill>
                  <a:srgbClr val="00B050"/>
                </a:solidFill>
                <a:latin typeface="Times New Roman" panose="02020603050405020304" pitchFamily="18" charset="0"/>
                <a:cs typeface="Times New Roman" panose="02020603050405020304" pitchFamily="18" charset="0"/>
              </a:rPr>
              <a:t>Саморегуляция</a:t>
            </a:r>
            <a:r>
              <a:rPr lang="ru-RU" b="1" i="1" dirty="0">
                <a:solidFill>
                  <a:srgbClr val="00B050"/>
                </a:solidFill>
                <a:latin typeface="Times New Roman" panose="02020603050405020304" pitchFamily="18" charset="0"/>
                <a:cs typeface="Times New Roman" panose="02020603050405020304" pitchFamily="18" charset="0"/>
              </a:rPr>
              <a:t> познавательной деятельности </a:t>
            </a:r>
            <a:endParaRPr lang="ru-RU" i="1" dirty="0">
              <a:solidFill>
                <a:srgbClr val="00B050"/>
              </a:solidFill>
              <a:latin typeface="Times New Roman" panose="02020603050405020304" pitchFamily="18" charset="0"/>
              <a:cs typeface="Times New Roman" panose="02020603050405020304" pitchFamily="18" charset="0"/>
            </a:endParaRPr>
          </a:p>
          <a:p>
            <a:r>
              <a:rPr lang="ru-RU" b="1" i="1" dirty="0">
                <a:solidFill>
                  <a:srgbClr val="00B050"/>
                </a:solidFill>
                <a:latin typeface="Times New Roman" panose="02020603050405020304" pitchFamily="18" charset="0"/>
                <a:cs typeface="Times New Roman" panose="02020603050405020304" pitchFamily="18" charset="0"/>
              </a:rPr>
              <a:t>Универсальные «рецепты» повышения эффективности тактики выполнения заданий ЕГЭ</a:t>
            </a:r>
          </a:p>
          <a:p>
            <a:r>
              <a:rPr lang="ru-RU" b="1" i="1" dirty="0">
                <a:solidFill>
                  <a:srgbClr val="00B050"/>
                </a:solidFill>
                <a:latin typeface="Times New Roman" panose="02020603050405020304" pitchFamily="18" charset="0"/>
                <a:cs typeface="Times New Roman" panose="02020603050405020304" pitchFamily="18" charset="0"/>
              </a:rPr>
              <a:t>Универсальные «рецепты» повышения эффективности </a:t>
            </a:r>
            <a:endParaRPr lang="ru-RU" i="1" dirty="0">
              <a:solidFill>
                <a:srgbClr val="00B050"/>
              </a:solidFill>
              <a:latin typeface="Times New Roman" panose="02020603050405020304" pitchFamily="18" charset="0"/>
              <a:cs typeface="Times New Roman" panose="02020603050405020304" pitchFamily="18" charset="0"/>
            </a:endParaRPr>
          </a:p>
          <a:p>
            <a:pPr marL="45720" indent="0">
              <a:buNone/>
            </a:pPr>
            <a:r>
              <a:rPr lang="ru-RU" b="1" i="1" dirty="0">
                <a:solidFill>
                  <a:srgbClr val="00B050"/>
                </a:solidFill>
                <a:latin typeface="Times New Roman" panose="02020603050405020304" pitchFamily="18" charset="0"/>
                <a:cs typeface="Times New Roman" panose="02020603050405020304" pitchFamily="18" charset="0"/>
              </a:rPr>
              <a:t>    тактики выполнения заданий в ходе ЕГЭ</a:t>
            </a:r>
            <a:endParaRPr lang="ru-RU" i="1" dirty="0">
              <a:solidFill>
                <a:srgbClr val="00B050"/>
              </a:solidFill>
              <a:latin typeface="Times New Roman" panose="02020603050405020304" pitchFamily="18" charset="0"/>
              <a:cs typeface="Times New Roman" panose="02020603050405020304" pitchFamily="18" charset="0"/>
            </a:endParaRPr>
          </a:p>
          <a:p>
            <a:endParaRPr lang="ru-RU" dirty="0"/>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5886" y="260710"/>
            <a:ext cx="3152633" cy="3903260"/>
          </a:xfrm>
          <a:prstGeom prst="rect">
            <a:avLst/>
          </a:prstGeom>
        </p:spPr>
      </p:pic>
    </p:spTree>
    <p:extLst>
      <p:ext uri="{BB962C8B-B14F-4D97-AF65-F5344CB8AC3E}">
        <p14:creationId xmlns:p14="http://schemas.microsoft.com/office/powerpoint/2010/main" val="312110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6214" y="334851"/>
            <a:ext cx="6336406" cy="2060619"/>
          </a:xfrm>
        </p:spPr>
        <p:txBody>
          <a:bodyPr>
            <a:normAutofit/>
          </a:bodyPr>
          <a:lstStyle/>
          <a:p>
            <a:r>
              <a:rPr lang="ru-RU" b="1" i="1" u="sng" dirty="0">
                <a:solidFill>
                  <a:srgbClr val="00B050"/>
                </a:solidFill>
                <a:latin typeface="Times New Roman" panose="02020603050405020304" pitchFamily="18" charset="0"/>
                <a:ea typeface="Times New Roman" panose="02020603050405020304" pitchFamily="18" charset="0"/>
              </a:rPr>
              <a:t>Рекомендации психолога - подготовка к экзамену:</a:t>
            </a:r>
            <a:endParaRPr lang="ru-RU" sz="4000" b="1" dirty="0">
              <a:solidFill>
                <a:srgbClr val="00B050"/>
              </a:solidFill>
              <a:effectLst/>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296214" y="2601532"/>
            <a:ext cx="10895526" cy="4038600"/>
          </a:xfrm>
        </p:spPr>
        <p:txBody>
          <a:bodyPr>
            <a:normAutofit fontScale="85000" lnSpcReduction="20000"/>
          </a:bodyPr>
          <a:lstStyle/>
          <a:p>
            <a:r>
              <a:rPr lang="ru-RU" sz="2600" b="1" dirty="0">
                <a:solidFill>
                  <a:srgbClr val="C00000"/>
                </a:solidFill>
              </a:rPr>
              <a:t>Сначала подготовь место для занятий.</a:t>
            </a:r>
          </a:p>
          <a:p>
            <a:r>
              <a:rPr lang="ru-RU" sz="2600" b="1" dirty="0">
                <a:solidFill>
                  <a:srgbClr val="C00000"/>
                </a:solidFill>
              </a:rPr>
              <a:t>Можно ввести в интерьер комнаты </a:t>
            </a:r>
            <a:r>
              <a:rPr lang="ru-RU" sz="3300" b="1" dirty="0">
                <a:solidFill>
                  <a:srgbClr val="FFFF00"/>
                </a:solidFill>
              </a:rPr>
              <a:t>желтый </a:t>
            </a:r>
            <a:r>
              <a:rPr lang="ru-RU" sz="2600" b="1" dirty="0">
                <a:solidFill>
                  <a:srgbClr val="C00000"/>
                </a:solidFill>
              </a:rPr>
              <a:t>и </a:t>
            </a:r>
            <a:r>
              <a:rPr lang="ru-RU" sz="3300" b="1" dirty="0">
                <a:solidFill>
                  <a:srgbClr val="7030A0"/>
                </a:solidFill>
              </a:rPr>
              <a:t>фиолетовый</a:t>
            </a:r>
            <a:r>
              <a:rPr lang="ru-RU" sz="2600" b="1" dirty="0">
                <a:solidFill>
                  <a:srgbClr val="C00000"/>
                </a:solidFill>
              </a:rPr>
              <a:t> цвета.</a:t>
            </a:r>
          </a:p>
          <a:p>
            <a:r>
              <a:rPr lang="ru-RU" sz="2600" b="1" dirty="0">
                <a:solidFill>
                  <a:srgbClr val="C00000"/>
                </a:solidFill>
              </a:rPr>
              <a:t>Составь план занятий.</a:t>
            </a:r>
          </a:p>
          <a:p>
            <a:r>
              <a:rPr lang="ru-RU" sz="2600" b="1" dirty="0">
                <a:solidFill>
                  <a:srgbClr val="C00000"/>
                </a:solidFill>
              </a:rPr>
              <a:t>Начни с теории, а затем перейти на тестовые задания и задачи. Решение сложных задач не оставляй «на потом».</a:t>
            </a:r>
          </a:p>
          <a:p>
            <a:r>
              <a:rPr lang="ru-RU" sz="2600" b="1" dirty="0">
                <a:solidFill>
                  <a:srgbClr val="C00000"/>
                </a:solidFill>
              </a:rPr>
              <a:t>Чередуй занятия и отдых.</a:t>
            </a:r>
          </a:p>
          <a:p>
            <a:r>
              <a:rPr lang="ru-RU" sz="2600" b="1" dirty="0">
                <a:solidFill>
                  <a:srgbClr val="C00000"/>
                </a:solidFill>
              </a:rPr>
              <a:t>В процессе непосредственной подготовки к экзамену задействуй разные виды памяти: зрительную (чтение), слуховую (чтение вслух или запись на аудио), моторную (переписывание формул, материала).</a:t>
            </a:r>
          </a:p>
          <a:p>
            <a:r>
              <a:rPr lang="ru-RU" sz="2600" b="1" dirty="0">
                <a:solidFill>
                  <a:srgbClr val="C00000"/>
                </a:solidFill>
              </a:rPr>
              <a:t>Готовясь к экзаменам, никогда не думай о том, что не справишься с заданием, а напротив, мысленно рисуй себе картину триумфа!</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8528" y="334851"/>
            <a:ext cx="5151548" cy="2350395"/>
          </a:xfrm>
          <a:prstGeom prst="rect">
            <a:avLst/>
          </a:prstGeom>
        </p:spPr>
      </p:pic>
    </p:spTree>
    <p:extLst>
      <p:ext uri="{BB962C8B-B14F-4D97-AF65-F5344CB8AC3E}">
        <p14:creationId xmlns:p14="http://schemas.microsoft.com/office/powerpoint/2010/main" val="673347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lnSpc>
                <a:spcPct val="107000"/>
              </a:lnSpc>
              <a:spcAft>
                <a:spcPts val="800"/>
              </a:spcAft>
            </a:pPr>
            <a:r>
              <a:rPr lang="ru-RU" sz="3200" b="1" dirty="0">
                <a:solidFill>
                  <a:srgbClr val="0070C0"/>
                </a:solidFill>
                <a:latin typeface="Tahoma" panose="020B0604030504040204" pitchFamily="34" charset="0"/>
                <a:ea typeface="Times New Roman" panose="02020603050405020304" pitchFamily="18" charset="0"/>
                <a:cs typeface="Times New Roman" panose="02020603050405020304" pitchFamily="18" charset="0"/>
              </a:rPr>
              <a:t>Как решать большие и сложные задачи?</a:t>
            </a:r>
            <a:br>
              <a:rPr lang="ru-RU" sz="3200" dirty="0">
                <a:solidFill>
                  <a:srgbClr val="0070C0"/>
                </a:solidFill>
                <a:latin typeface="Calibri" panose="020F0502020204030204" pitchFamily="34" charset="0"/>
                <a:ea typeface="Calibri" panose="020F0502020204030204" pitchFamily="34" charset="0"/>
                <a:cs typeface="Times New Roman" panose="02020603050405020304" pitchFamily="18" charset="0"/>
              </a:rPr>
            </a:br>
            <a:endParaRPr lang="ru-RU" sz="3200" dirty="0">
              <a:solidFill>
                <a:srgbClr val="0070C0"/>
              </a:solidFill>
            </a:endParaRPr>
          </a:p>
        </p:txBody>
      </p:sp>
      <p:sp>
        <p:nvSpPr>
          <p:cNvPr id="7" name="Текст 6"/>
          <p:cNvSpPr>
            <a:spLocks noGrp="1"/>
          </p:cNvSpPr>
          <p:nvPr>
            <p:ph type="body" idx="1"/>
          </p:nvPr>
        </p:nvSpPr>
        <p:spPr>
          <a:xfrm>
            <a:off x="1143000" y="1533378"/>
            <a:ext cx="4990514" cy="4569224"/>
          </a:xfrm>
        </p:spPr>
        <p:txBody>
          <a:bodyPr>
            <a:normAutofit fontScale="92500" lnSpcReduction="20000"/>
          </a:bodyPr>
          <a:lstStyle/>
          <a:p>
            <a:r>
              <a:rPr lang="ru-RU" dirty="0">
                <a:solidFill>
                  <a:srgbClr val="00B050"/>
                </a:solidFill>
                <a:latin typeface="Tahoma" panose="020B0604030504040204" pitchFamily="34" charset="0"/>
                <a:ea typeface="Times New Roman" panose="02020603050405020304" pitchFamily="18" charset="0"/>
              </a:rPr>
              <a:t>Самое страшное для любого человека – большие и сложные задачи, время для решения которых ограниченно. Например: успеть сделать домашнее задание после спортивной </a:t>
            </a:r>
            <a:r>
              <a:rPr lang="ru-RU" dirty="0" err="1">
                <a:solidFill>
                  <a:srgbClr val="00B050"/>
                </a:solidFill>
                <a:latin typeface="Tahoma" panose="020B0604030504040204" pitchFamily="34" charset="0"/>
                <a:ea typeface="Times New Roman" panose="02020603050405020304" pitchFamily="18" charset="0"/>
              </a:rPr>
              <a:t>тренеровки</a:t>
            </a:r>
            <a:r>
              <a:rPr lang="ru-RU" dirty="0">
                <a:solidFill>
                  <a:srgbClr val="00B050"/>
                </a:solidFill>
                <a:latin typeface="Tahoma" panose="020B0604030504040204" pitchFamily="34" charset="0"/>
                <a:ea typeface="Times New Roman" panose="02020603050405020304" pitchFamily="18" charset="0"/>
              </a:rPr>
              <a:t>. Такие задачи называются «</a:t>
            </a:r>
            <a:r>
              <a:rPr lang="ru-RU" dirty="0">
                <a:solidFill>
                  <a:schemeClr val="accent6">
                    <a:lumMod val="75000"/>
                  </a:schemeClr>
                </a:solidFill>
                <a:latin typeface="Tahoma" panose="020B0604030504040204" pitchFamily="34" charset="0"/>
                <a:ea typeface="Times New Roman" panose="02020603050405020304" pitchFamily="18" charset="0"/>
              </a:rPr>
              <a:t>слонами</a:t>
            </a:r>
            <a:r>
              <a:rPr lang="ru-RU" dirty="0">
                <a:solidFill>
                  <a:srgbClr val="00B050"/>
                </a:solidFill>
                <a:latin typeface="Tahoma" panose="020B0604030504040204" pitchFamily="34" charset="0"/>
                <a:ea typeface="Times New Roman" panose="02020603050405020304" pitchFamily="18" charset="0"/>
              </a:rPr>
              <a:t>». Как же их решать?</a:t>
            </a:r>
          </a:p>
          <a:p>
            <a:endParaRPr lang="ru-RU" dirty="0">
              <a:solidFill>
                <a:srgbClr val="00B050"/>
              </a:solidFill>
              <a:latin typeface="Tahoma" panose="020B0604030504040204" pitchFamily="34" charset="0"/>
              <a:ea typeface="Times New Roman" panose="02020603050405020304" pitchFamily="18" charset="0"/>
            </a:endParaRPr>
          </a:p>
          <a:p>
            <a:r>
              <a:rPr lang="ru-RU" dirty="0">
                <a:solidFill>
                  <a:srgbClr val="00B050"/>
                </a:solidFill>
                <a:latin typeface="Tahoma" panose="020B0604030504040204" pitchFamily="34" charset="0"/>
                <a:ea typeface="Times New Roman" panose="02020603050405020304" pitchFamily="18" charset="0"/>
              </a:rPr>
              <a:t>Упражнение. Мысленно произнеси про себя две фразы:</a:t>
            </a:r>
          </a:p>
          <a:p>
            <a:r>
              <a:rPr lang="ru-RU" dirty="0">
                <a:solidFill>
                  <a:srgbClr val="00B050"/>
                </a:solidFill>
                <a:latin typeface="Tahoma" panose="020B0604030504040204" pitchFamily="34" charset="0"/>
                <a:ea typeface="Times New Roman" panose="02020603050405020304" pitchFamily="18" charset="0"/>
              </a:rPr>
              <a:t>1.«Нужно сделать домашнее задание»</a:t>
            </a:r>
          </a:p>
          <a:p>
            <a:r>
              <a:rPr lang="ru-RU" dirty="0">
                <a:solidFill>
                  <a:srgbClr val="00B050"/>
                </a:solidFill>
                <a:latin typeface="Tahoma" panose="020B0604030504040204" pitchFamily="34" charset="0"/>
                <a:ea typeface="Times New Roman" panose="02020603050405020304" pitchFamily="18" charset="0"/>
              </a:rPr>
              <a:t>2.«Нужно решить три задачи по математике и два упражнения по русскому».</a:t>
            </a:r>
          </a:p>
          <a:p>
            <a:endParaRPr lang="ru-RU" dirty="0"/>
          </a:p>
        </p:txBody>
      </p:sp>
      <p:pic>
        <p:nvPicPr>
          <p:cNvPr id="5" name="Объект 4"/>
          <p:cNvPicPr>
            <a:picLocks noGrp="1" noChangeAspect="1"/>
          </p:cNvPicPr>
          <p:nvPr>
            <p:ph sz="half" idx="2"/>
          </p:nvPr>
        </p:nvPicPr>
        <p:blipFill>
          <a:blip r:embed="rId2"/>
          <a:stretch>
            <a:fillRect/>
          </a:stretch>
        </p:blipFill>
        <p:spPr>
          <a:xfrm>
            <a:off x="-1828800" y="-9315"/>
            <a:ext cx="3615397" cy="2008347"/>
          </a:xfrm>
          <a:prstGeom prst="rect">
            <a:avLst/>
          </a:prstGeom>
        </p:spPr>
      </p:pic>
      <p:sp>
        <p:nvSpPr>
          <p:cNvPr id="8" name="Текст 7"/>
          <p:cNvSpPr>
            <a:spLocks noGrp="1"/>
          </p:cNvSpPr>
          <p:nvPr>
            <p:ph type="body" sz="quarter" idx="3"/>
          </p:nvPr>
        </p:nvSpPr>
        <p:spPr>
          <a:xfrm>
            <a:off x="6328703" y="1533378"/>
            <a:ext cx="4754880" cy="1885071"/>
          </a:xfrm>
        </p:spPr>
        <p:txBody>
          <a:bodyPr>
            <a:noAutofit/>
          </a:bodyPr>
          <a:lstStyle/>
          <a:p>
            <a:pPr>
              <a:lnSpc>
                <a:spcPct val="107000"/>
              </a:lnSpc>
              <a:spcAft>
                <a:spcPts val="800"/>
              </a:spcAft>
            </a:pPr>
            <a:r>
              <a:rPr lang="ru-RU" sz="1200" dirty="0">
                <a:solidFill>
                  <a:schemeClr val="accent1">
                    <a:lumMod val="75000"/>
                  </a:schemeClr>
                </a:solidFill>
                <a:latin typeface="Tahoma" panose="020B0604030504040204" pitchFamily="34" charset="0"/>
                <a:ea typeface="Times New Roman" panose="02020603050405020304" pitchFamily="18" charset="0"/>
                <a:cs typeface="Times New Roman" panose="02020603050405020304" pitchFamily="18" charset="0"/>
              </a:rPr>
              <a:t>Сравните внутренние ощущения от этих двух фраз. В каком случае к заданию легче приступить?</a:t>
            </a:r>
            <a:endParaRPr lang="ru-RU" sz="12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200" dirty="0">
                <a:solidFill>
                  <a:schemeClr val="accent1">
                    <a:lumMod val="75000"/>
                  </a:schemeClr>
                </a:solidFill>
                <a:latin typeface="Tahoma" panose="020B0604030504040204" pitchFamily="34" charset="0"/>
                <a:ea typeface="Times New Roman" panose="02020603050405020304" pitchFamily="18" charset="0"/>
                <a:cs typeface="Times New Roman" panose="02020603050405020304" pitchFamily="18" charset="0"/>
              </a:rPr>
              <a:t>Таким образом, нужно представить, что наш «слон» - это объемный паззл. И его нужно… разобрать на отдельные кусочки. Основная задача - выполнить достаточно большой кусок работы за отведенный отрезок времени. Заставляйте себя делать посильный вклад каждый день, пусть это станет хорошей привычкой.</a:t>
            </a:r>
          </a:p>
          <a:p>
            <a:pPr>
              <a:lnSpc>
                <a:spcPct val="107000"/>
              </a:lnSpc>
              <a:spcAft>
                <a:spcPts val="800"/>
              </a:spcAft>
            </a:pPr>
            <a:endParaRPr lang="ru-RU" sz="12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endParaRPr lang="ru-RU" sz="1100" dirty="0"/>
          </a:p>
        </p:txBody>
      </p:sp>
      <p:sp>
        <p:nvSpPr>
          <p:cNvPr id="9" name="Объект 8"/>
          <p:cNvSpPr>
            <a:spLocks noGrp="1"/>
          </p:cNvSpPr>
          <p:nvPr>
            <p:ph sz="quarter" idx="4"/>
          </p:nvPr>
        </p:nvSpPr>
        <p:spPr>
          <a:xfrm>
            <a:off x="6269173" y="3263706"/>
            <a:ext cx="4754880" cy="2838896"/>
          </a:xfrm>
        </p:spPr>
        <p:txBody>
          <a:bodyPr>
            <a:normAutofit fontScale="77500" lnSpcReduction="20000"/>
          </a:bodyPr>
          <a:lstStyle/>
          <a:p>
            <a:r>
              <a:rPr lang="ru-RU" sz="2400" dirty="0">
                <a:solidFill>
                  <a:schemeClr val="accent2">
                    <a:lumMod val="75000"/>
                  </a:schemeClr>
                </a:solidFill>
                <a:latin typeface="Tahoma" panose="020B0604030504040204" pitchFamily="34" charset="0"/>
                <a:ea typeface="Times New Roman" panose="02020603050405020304" pitchFamily="18" charset="0"/>
              </a:rPr>
              <a:t>Крупные задачи </a:t>
            </a:r>
            <a:r>
              <a:rPr lang="ru-RU" sz="2400" dirty="0" err="1">
                <a:solidFill>
                  <a:schemeClr val="accent2">
                    <a:lumMod val="75000"/>
                  </a:schemeClr>
                </a:solidFill>
                <a:latin typeface="Tahoma" panose="020B0604030504040204" pitchFamily="34" charset="0"/>
                <a:ea typeface="Times New Roman" panose="02020603050405020304" pitchFamily="18" charset="0"/>
              </a:rPr>
              <a:t>называют"слонами</a:t>
            </a:r>
            <a:r>
              <a:rPr lang="ru-RU" sz="2400" dirty="0">
                <a:solidFill>
                  <a:schemeClr val="accent2">
                    <a:lumMod val="75000"/>
                  </a:schemeClr>
                </a:solidFill>
                <a:latin typeface="Tahoma" panose="020B0604030504040204" pitchFamily="34" charset="0"/>
                <a:ea typeface="Times New Roman" panose="02020603050405020304" pitchFamily="18" charset="0"/>
              </a:rPr>
              <a:t>": они такие же большие и неповоротливые. Примером слона может служить: подготовка к экзамену, проект, изучение иностранного языка. Часто именно размер задачи пугает: не понятно, с какой стороны к ней подступиться, с чего начать. Поэтому в работе со "слонами" поможет техника "деления на бифштексы", или, другими словами, выделение частей внутри большого дела.</a:t>
            </a:r>
            <a:endParaRPr lang="ru-RU" dirty="0">
              <a:solidFill>
                <a:schemeClr val="accent2">
                  <a:lumMod val="75000"/>
                </a:schemeClr>
              </a:solidFill>
            </a:endParaRPr>
          </a:p>
        </p:txBody>
      </p:sp>
    </p:spTree>
    <p:extLst>
      <p:ext uri="{BB962C8B-B14F-4D97-AF65-F5344CB8AC3E}">
        <p14:creationId xmlns:p14="http://schemas.microsoft.com/office/powerpoint/2010/main" val="98281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9875520" cy="823415"/>
          </a:xfrm>
        </p:spPr>
        <p:txBody>
          <a:bodyPr/>
          <a:lstStyle/>
          <a:p>
            <a:r>
              <a:rPr lang="ru-RU" b="1" dirty="0">
                <a:solidFill>
                  <a:srgbClr val="7030A0"/>
                </a:solidFill>
              </a:rPr>
              <a:t>Отдельный вопрос - шпаргалки</a:t>
            </a:r>
            <a:r>
              <a:rPr lang="ru-RU" dirty="0"/>
              <a:t>. </a:t>
            </a:r>
          </a:p>
        </p:txBody>
      </p:sp>
      <p:sp>
        <p:nvSpPr>
          <p:cNvPr id="3" name="Объект 2"/>
          <p:cNvSpPr>
            <a:spLocks noGrp="1"/>
          </p:cNvSpPr>
          <p:nvPr>
            <p:ph idx="1"/>
          </p:nvPr>
        </p:nvSpPr>
        <p:spPr>
          <a:xfrm>
            <a:off x="746976" y="1433015"/>
            <a:ext cx="10268896" cy="5104263"/>
          </a:xfrm>
        </p:spPr>
        <p:txBody>
          <a:bodyPr>
            <a:normAutofit fontScale="77500" lnSpcReduction="20000"/>
          </a:bodyPr>
          <a:lstStyle/>
          <a:p>
            <a:r>
              <a:rPr lang="ru-RU" sz="2600" b="1" dirty="0">
                <a:solidFill>
                  <a:srgbClr val="44A836"/>
                </a:solidFill>
              </a:rPr>
              <a:t>Написание шпаргалки – это просто очень полезный </a:t>
            </a:r>
            <a:r>
              <a:rPr lang="ru-RU" sz="3100" b="1" u="sng" dirty="0">
                <a:solidFill>
                  <a:srgbClr val="44A836"/>
                </a:solidFill>
              </a:rPr>
              <a:t>психологический</a:t>
            </a:r>
            <a:r>
              <a:rPr lang="ru-RU" sz="3100" b="1" dirty="0">
                <a:solidFill>
                  <a:srgbClr val="44A836"/>
                </a:solidFill>
              </a:rPr>
              <a:t> </a:t>
            </a:r>
            <a:r>
              <a:rPr lang="ru-RU" sz="3100" b="1" u="sng" dirty="0">
                <a:solidFill>
                  <a:srgbClr val="44A836"/>
                </a:solidFill>
              </a:rPr>
              <a:t>ритуал</a:t>
            </a:r>
            <a:r>
              <a:rPr lang="ru-RU" sz="2600" b="1" u="sng" dirty="0">
                <a:solidFill>
                  <a:srgbClr val="44A836"/>
                </a:solidFill>
              </a:rPr>
              <a:t>,</a:t>
            </a:r>
            <a:r>
              <a:rPr lang="ru-RU" sz="2600" b="1" dirty="0">
                <a:solidFill>
                  <a:srgbClr val="44A836"/>
                </a:solidFill>
              </a:rPr>
              <a:t> так как не только активизирует механическую память, но и даёт чувство защиты.</a:t>
            </a:r>
          </a:p>
          <a:p>
            <a:r>
              <a:rPr lang="ru-RU" sz="2600" b="1" dirty="0">
                <a:solidFill>
                  <a:srgbClr val="44A836"/>
                </a:solidFill>
              </a:rPr>
              <a:t>При написании «шпоры» вы гораздо лучше запомните  материал. Дело тут в особых свойствах памяти. Она подразделяется множество типов, из которых нам сейчас важны четыре:</a:t>
            </a:r>
          </a:p>
          <a:p>
            <a:pPr lvl="0"/>
            <a:r>
              <a:rPr lang="ru-RU" sz="2600" b="1" dirty="0">
                <a:solidFill>
                  <a:srgbClr val="44A836"/>
                </a:solidFill>
              </a:rPr>
              <a:t>зрительная - запоминание увиденного;</a:t>
            </a:r>
          </a:p>
          <a:p>
            <a:pPr lvl="0"/>
            <a:r>
              <a:rPr lang="ru-RU" sz="2600" b="1" dirty="0">
                <a:solidFill>
                  <a:srgbClr val="44A836"/>
                </a:solidFill>
              </a:rPr>
              <a:t>слуховая - запоминание услышанного;</a:t>
            </a:r>
          </a:p>
          <a:p>
            <a:pPr lvl="0"/>
            <a:r>
              <a:rPr lang="ru-RU" sz="2600" b="1" dirty="0">
                <a:solidFill>
                  <a:srgbClr val="44A836"/>
                </a:solidFill>
              </a:rPr>
              <a:t>моторная - запоминание движений;</a:t>
            </a:r>
          </a:p>
          <a:p>
            <a:pPr lvl="0"/>
            <a:r>
              <a:rPr lang="ru-RU" sz="2600" b="1" dirty="0">
                <a:solidFill>
                  <a:srgbClr val="44A836"/>
                </a:solidFill>
              </a:rPr>
              <a:t>ассоциативная память - запоминание по ассоциации с чем-то хорошо известным.</a:t>
            </a:r>
          </a:p>
          <a:p>
            <a:pPr lvl="0"/>
            <a:r>
              <a:rPr lang="ru-RU" sz="2600" b="1" dirty="0">
                <a:solidFill>
                  <a:srgbClr val="44A836"/>
                </a:solidFill>
              </a:rPr>
              <a:t>Чем больше типов памяти принимает участие в процессе заучивания - тем больше шансов это запомнить. Написание шпаргалки позволяет задействовать зрительную и моторную память. А если вы при этом станете диктовать себе вслух - подключится еще и слуховая. Что же касается ассоциативной памяти - она особенно хороша при запоминании дат. </a:t>
            </a:r>
          </a:p>
          <a:p>
            <a:pPr lvl="0"/>
            <a:r>
              <a:rPr lang="ru-RU" sz="2600" b="1" dirty="0">
                <a:solidFill>
                  <a:srgbClr val="44A836"/>
                </a:solidFill>
              </a:rPr>
              <a:t>Выполняй как можно больше различных опубликованных тестов по предмету. Эти тренировки ознакомят тебя с конструкциями тестовых заданий.</a:t>
            </a:r>
          </a:p>
          <a:p>
            <a:endParaRPr lang="ru-RU" dirty="0"/>
          </a:p>
          <a:p>
            <a:endParaRPr lang="ru-RU" dirty="0"/>
          </a:p>
        </p:txBody>
      </p:sp>
    </p:spTree>
    <p:extLst>
      <p:ext uri="{BB962C8B-B14F-4D97-AF65-F5344CB8AC3E}">
        <p14:creationId xmlns:p14="http://schemas.microsoft.com/office/powerpoint/2010/main" val="355001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8534" y="787021"/>
            <a:ext cx="9875520" cy="591403"/>
          </a:xfrm>
        </p:spPr>
        <p:txBody>
          <a:bodyPr>
            <a:normAutofit fontScale="90000"/>
          </a:bodyPr>
          <a:lstStyle/>
          <a:p>
            <a:r>
              <a:rPr lang="ru-RU" b="1" dirty="0">
                <a:solidFill>
                  <a:srgbClr val="7030A0"/>
                </a:solidFill>
              </a:rPr>
              <a:t>Рациональные приемы запоминания.</a:t>
            </a:r>
            <a:br>
              <a:rPr lang="ru-RU" dirty="0">
                <a:solidFill>
                  <a:srgbClr val="7030A0"/>
                </a:solidFill>
              </a:rPr>
            </a:br>
            <a:r>
              <a:rPr lang="ru-RU" i="1" dirty="0">
                <a:solidFill>
                  <a:srgbClr val="7030A0"/>
                </a:solidFill>
              </a:rPr>
              <a:t>Малая мнемотехника.</a:t>
            </a:r>
            <a:br>
              <a:rPr lang="ru-RU" dirty="0">
                <a:solidFill>
                  <a:srgbClr val="7030A0"/>
                </a:solidFill>
              </a:rPr>
            </a:br>
            <a:endParaRPr lang="ru-RU" dirty="0">
              <a:solidFill>
                <a:srgbClr val="7030A0"/>
              </a:solidFill>
            </a:endParaRPr>
          </a:p>
        </p:txBody>
      </p:sp>
      <p:sp>
        <p:nvSpPr>
          <p:cNvPr id="3" name="Объект 2"/>
          <p:cNvSpPr>
            <a:spLocks noGrp="1"/>
          </p:cNvSpPr>
          <p:nvPr>
            <p:ph idx="1"/>
          </p:nvPr>
        </p:nvSpPr>
        <p:spPr>
          <a:xfrm>
            <a:off x="1143000" y="1378424"/>
            <a:ext cx="9872871" cy="5145206"/>
          </a:xfrm>
        </p:spPr>
        <p:txBody>
          <a:bodyPr>
            <a:normAutofit fontScale="92500" lnSpcReduction="10000"/>
          </a:bodyPr>
          <a:lstStyle/>
          <a:p>
            <a:pPr marL="45720" indent="0">
              <a:buNone/>
            </a:pPr>
            <a:r>
              <a:rPr lang="ru-RU" b="1" dirty="0">
                <a:solidFill>
                  <a:srgbClr val="0070C0"/>
                </a:solidFill>
                <a:latin typeface="Arial Black" panose="020B0A04020102020204" pitchFamily="34" charset="0"/>
              </a:rPr>
              <a:t>1) запоминание перед сном, в состоянии расслабления, или после сна, отдыха;</a:t>
            </a:r>
          </a:p>
          <a:p>
            <a:pPr marL="45720" indent="0">
              <a:buNone/>
            </a:pPr>
            <a:r>
              <a:rPr lang="ru-RU" b="1" dirty="0">
                <a:solidFill>
                  <a:srgbClr val="0070C0"/>
                </a:solidFill>
                <a:latin typeface="Arial Black" panose="020B0A04020102020204" pitchFamily="34" charset="0"/>
              </a:rPr>
              <a:t>2) “не в один присест” здесь большую роль играет повторение (через 2-3 дня) ;</a:t>
            </a:r>
          </a:p>
          <a:p>
            <a:pPr marL="45720" indent="0">
              <a:buNone/>
            </a:pPr>
            <a:r>
              <a:rPr lang="ru-RU" b="1" dirty="0">
                <a:solidFill>
                  <a:srgbClr val="0070C0"/>
                </a:solidFill>
                <a:latin typeface="Arial Black" panose="020B0A04020102020204" pitchFamily="34" charset="0"/>
              </a:rPr>
              <a:t>3) чередовать восприятие и воспроизведение;</a:t>
            </a:r>
          </a:p>
          <a:p>
            <a:pPr marL="45720" indent="0">
              <a:buNone/>
            </a:pPr>
            <a:r>
              <a:rPr lang="ru-RU" b="1" dirty="0">
                <a:solidFill>
                  <a:srgbClr val="0070C0"/>
                </a:solidFill>
                <a:latin typeface="Arial Black" panose="020B0A04020102020204" pitchFamily="34" charset="0"/>
              </a:rPr>
              <a:t>4) сенсорная (чувственная) опора – вспомогательные приемы:</a:t>
            </a:r>
          </a:p>
          <a:p>
            <a:pPr marL="45720" lvl="0" indent="0" algn="ctr">
              <a:buNone/>
            </a:pPr>
            <a:r>
              <a:rPr lang="ru-RU" b="1" dirty="0">
                <a:solidFill>
                  <a:srgbClr val="0070C0"/>
                </a:solidFill>
                <a:latin typeface="Arial Black" panose="020B0A04020102020204" pitchFamily="34" charset="0"/>
              </a:rPr>
              <a:t> узелки на память,</a:t>
            </a:r>
            <a:endParaRPr lang="ru-RU" b="1" u="sng" dirty="0">
              <a:solidFill>
                <a:srgbClr val="0070C0"/>
              </a:solidFill>
              <a:latin typeface="Arial Black" panose="020B0A04020102020204" pitchFamily="34" charset="0"/>
            </a:endParaRPr>
          </a:p>
          <a:p>
            <a:pPr marL="45720" lvl="0" indent="0" algn="ctr">
              <a:buNone/>
            </a:pPr>
            <a:r>
              <a:rPr lang="ru-RU" b="1" u="sng" dirty="0">
                <a:solidFill>
                  <a:srgbClr val="0070C0"/>
                </a:solidFill>
                <a:latin typeface="Arial Black" panose="020B0A04020102020204" pitchFamily="34" charset="0"/>
              </a:rPr>
              <a:t>подчеркивание,</a:t>
            </a:r>
          </a:p>
          <a:p>
            <a:pPr marL="45720" lvl="0" indent="0" algn="ctr">
              <a:buNone/>
            </a:pPr>
            <a:r>
              <a:rPr lang="ru-RU" b="1" u="sng" dirty="0">
                <a:solidFill>
                  <a:srgbClr val="0070C0"/>
                </a:solidFill>
                <a:latin typeface="Arial Black" panose="020B0A04020102020204" pitchFamily="34" charset="0"/>
              </a:rPr>
              <a:t>ассоциировать с предметами.</a:t>
            </a:r>
          </a:p>
          <a:p>
            <a:pPr marL="45720" indent="0">
              <a:buNone/>
            </a:pPr>
            <a:r>
              <a:rPr lang="ru-RU" b="1" dirty="0">
                <a:solidFill>
                  <a:srgbClr val="0070C0"/>
                </a:solidFill>
                <a:latin typeface="Arial Black" panose="020B0A04020102020204" pitchFamily="34" charset="0"/>
              </a:rPr>
              <a:t>5) </a:t>
            </a:r>
            <a:r>
              <a:rPr lang="ru-RU" b="1" dirty="0" err="1">
                <a:solidFill>
                  <a:srgbClr val="0070C0"/>
                </a:solidFill>
                <a:latin typeface="Arial Black" panose="020B0A04020102020204" pitchFamily="34" charset="0"/>
              </a:rPr>
              <a:t>обусловливание</a:t>
            </a:r>
            <a:r>
              <a:rPr lang="ru-RU" b="1" dirty="0">
                <a:solidFill>
                  <a:srgbClr val="0070C0"/>
                </a:solidFill>
                <a:latin typeface="Arial Black" panose="020B0A04020102020204" pitchFamily="34" charset="0"/>
              </a:rPr>
              <a:t>, оно может быть:</a:t>
            </a:r>
          </a:p>
          <a:p>
            <a:pPr marL="45720" lvl="0" indent="0" algn="ctr">
              <a:buNone/>
            </a:pPr>
            <a:r>
              <a:rPr lang="ru-RU" b="1" dirty="0">
                <a:solidFill>
                  <a:srgbClr val="0070C0"/>
                </a:solidFill>
                <a:latin typeface="Arial Black" panose="020B0A04020102020204" pitchFamily="34" charset="0"/>
              </a:rPr>
              <a:t>ситуативное (учите в одной и той же обстановке) ,</a:t>
            </a:r>
          </a:p>
          <a:p>
            <a:pPr marL="45720" lvl="0" indent="0" algn="ctr">
              <a:buNone/>
            </a:pPr>
            <a:r>
              <a:rPr lang="ru-RU" b="1" dirty="0">
                <a:solidFill>
                  <a:srgbClr val="0070C0"/>
                </a:solidFill>
                <a:latin typeface="Arial Black" panose="020B0A04020102020204" pitchFamily="34" charset="0"/>
              </a:rPr>
              <a:t>ритмическое (учите в одном и том же темпе) ,</a:t>
            </a:r>
          </a:p>
          <a:p>
            <a:pPr marL="45720" lvl="0" indent="0" algn="ctr">
              <a:buNone/>
            </a:pPr>
            <a:r>
              <a:rPr lang="ru-RU" b="1" dirty="0">
                <a:solidFill>
                  <a:srgbClr val="0070C0"/>
                </a:solidFill>
                <a:latin typeface="Arial Black" panose="020B0A04020102020204" pitchFamily="34" charset="0"/>
              </a:rPr>
              <a:t>эмоциональное (музыка) .</a:t>
            </a:r>
          </a:p>
          <a:p>
            <a:endParaRPr lang="ru-RU" dirty="0"/>
          </a:p>
        </p:txBody>
      </p:sp>
    </p:spTree>
    <p:extLst>
      <p:ext uri="{BB962C8B-B14F-4D97-AF65-F5344CB8AC3E}">
        <p14:creationId xmlns:p14="http://schemas.microsoft.com/office/powerpoint/2010/main" val="526010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718782"/>
            <a:ext cx="9875520" cy="468573"/>
          </a:xfrm>
        </p:spPr>
        <p:txBody>
          <a:bodyPr>
            <a:noAutofit/>
          </a:bodyPr>
          <a:lstStyle/>
          <a:p>
            <a:r>
              <a:rPr lang="ru-RU" i="1" dirty="0">
                <a:solidFill>
                  <a:srgbClr val="7030A0"/>
                </a:solidFill>
              </a:rPr>
              <a:t>Большая мнемотехника.</a:t>
            </a:r>
            <a:br>
              <a:rPr lang="ru-RU" dirty="0">
                <a:solidFill>
                  <a:srgbClr val="7030A0"/>
                </a:solidFill>
              </a:rPr>
            </a:br>
            <a:endParaRPr lang="ru-RU" dirty="0">
              <a:solidFill>
                <a:srgbClr val="7030A0"/>
              </a:solidFill>
            </a:endParaRPr>
          </a:p>
        </p:txBody>
      </p:sp>
      <p:sp>
        <p:nvSpPr>
          <p:cNvPr id="3" name="Объект 2"/>
          <p:cNvSpPr>
            <a:spLocks noGrp="1"/>
          </p:cNvSpPr>
          <p:nvPr>
            <p:ph idx="1"/>
          </p:nvPr>
        </p:nvSpPr>
        <p:spPr>
          <a:xfrm>
            <a:off x="191069" y="968992"/>
            <a:ext cx="7670041" cy="5479576"/>
          </a:xfrm>
        </p:spPr>
        <p:txBody>
          <a:bodyPr>
            <a:normAutofit/>
          </a:bodyPr>
          <a:lstStyle/>
          <a:p>
            <a:pPr marL="45720" indent="0">
              <a:buNone/>
            </a:pPr>
            <a:r>
              <a:rPr lang="ru-RU" sz="2400" b="1" dirty="0">
                <a:solidFill>
                  <a:srgbClr val="0070C0"/>
                </a:solidFill>
              </a:rPr>
              <a:t>1) вербализация образов (проговаривание, сравнение. )</a:t>
            </a:r>
          </a:p>
          <a:p>
            <a:pPr marL="45720" indent="0">
              <a:buNone/>
            </a:pPr>
            <a:r>
              <a:rPr lang="ru-RU" sz="2400" b="1" dirty="0">
                <a:solidFill>
                  <a:srgbClr val="0070C0"/>
                </a:solidFill>
              </a:rPr>
              <a:t>2) версификация (запоминание в стихах) ;</a:t>
            </a:r>
          </a:p>
          <a:p>
            <a:pPr marL="45720" indent="0">
              <a:buNone/>
            </a:pPr>
            <a:r>
              <a:rPr lang="ru-RU" sz="2400" b="1" dirty="0">
                <a:solidFill>
                  <a:srgbClr val="0070C0"/>
                </a:solidFill>
              </a:rPr>
              <a:t>3) криптографирование (перекодирование) ;</a:t>
            </a:r>
          </a:p>
          <a:p>
            <a:pPr marL="45720" indent="0">
              <a:buNone/>
            </a:pPr>
            <a:r>
              <a:rPr lang="ru-RU" sz="2400" b="1" dirty="0">
                <a:solidFill>
                  <a:srgbClr val="0070C0"/>
                </a:solidFill>
              </a:rPr>
              <a:t>4) выделение логических структур (что главное, в чем суть) ;</a:t>
            </a:r>
          </a:p>
          <a:p>
            <a:pPr marL="45720" indent="0">
              <a:buNone/>
            </a:pPr>
            <a:r>
              <a:rPr lang="ru-RU" sz="2400" b="1" dirty="0">
                <a:solidFill>
                  <a:srgbClr val="0070C0"/>
                </a:solidFill>
              </a:rPr>
              <a:t>5) отделение знания от незнания;</a:t>
            </a:r>
          </a:p>
          <a:p>
            <a:pPr marL="45720" indent="0">
              <a:buNone/>
            </a:pPr>
            <a:r>
              <a:rPr lang="ru-RU" sz="2400" b="1" dirty="0">
                <a:solidFill>
                  <a:srgbClr val="0070C0"/>
                </a:solidFill>
              </a:rPr>
              <a:t>6) эстетическое (красивое) запоминается лучше;</a:t>
            </a:r>
          </a:p>
          <a:p>
            <a:pPr marL="45720" indent="0">
              <a:buNone/>
            </a:pPr>
            <a:r>
              <a:rPr lang="ru-RU" sz="4000" b="1" dirty="0">
                <a:solidFill>
                  <a:srgbClr val="A63872"/>
                </a:solidFill>
              </a:rPr>
              <a:t>Важен эмоциональный настрой на работу (продуктивность памяти возрастает) </a:t>
            </a:r>
          </a:p>
          <a:p>
            <a:endParaRPr lang="ru-RU" b="1" dirty="0">
              <a:solidFill>
                <a:srgbClr val="A63872"/>
              </a:solidFill>
            </a:endParaRPr>
          </a:p>
        </p:txBody>
      </p:sp>
      <p:pic>
        <p:nvPicPr>
          <p:cNvPr id="1026" name="Picture 2" descr="http://www.kidslibrary.ru/sites/default/files/ghllcudmxh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690" y="2611273"/>
            <a:ext cx="4285397"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223729"/>
      </p:ext>
    </p:extLst>
  </p:cSld>
  <p:clrMapOvr>
    <a:masterClrMapping/>
  </p:clrMapOvr>
</p:sld>
</file>

<file path=ppt/theme/theme1.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TM03457444[[fn=Основа]]</Template>
  <TotalTime>1263</TotalTime>
  <Words>2060</Words>
  <Application>Microsoft Macintosh PowerPoint</Application>
  <PresentationFormat>Широкоэкранный</PresentationFormat>
  <Paragraphs>127</Paragraphs>
  <Slides>19</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19</vt:i4>
      </vt:variant>
    </vt:vector>
  </HeadingPairs>
  <TitlesOfParts>
    <vt:vector size="27" baseType="lpstr">
      <vt:lpstr>Arial Black</vt:lpstr>
      <vt:lpstr>Calibri</vt:lpstr>
      <vt:lpstr>Corbel</vt:lpstr>
      <vt:lpstr>Helvetica</vt:lpstr>
      <vt:lpstr>Tahoma</vt:lpstr>
      <vt:lpstr>Times New Roman</vt:lpstr>
      <vt:lpstr>Wingdings</vt:lpstr>
      <vt:lpstr>Базис</vt:lpstr>
      <vt:lpstr>Психологическая подготовка  к ОГЭ и ЕГЭ</vt:lpstr>
      <vt:lpstr>Презентация PowerPoint</vt:lpstr>
      <vt:lpstr>  Стресс – это хорошо, это даже бодрит! Стресс и дистресс </vt:lpstr>
      <vt:lpstr>Важный аспект психологической подготовки к ЕГЭ - стабилизация эмоционального состояния перед экзаменами </vt:lpstr>
      <vt:lpstr>Рекомендации психолога - подготовка к экзамену:</vt:lpstr>
      <vt:lpstr>Как решать большие и сложные задачи? </vt:lpstr>
      <vt:lpstr>Отдельный вопрос - шпаргалки. </vt:lpstr>
      <vt:lpstr>Рациональные приемы запоминания. Малая мнемотехника. </vt:lpstr>
      <vt:lpstr>Большая мнемотехника. </vt:lpstr>
      <vt:lpstr>Правила сохранения знаний. </vt:lpstr>
      <vt:lpstr>  Правильное питание способствует лучшей обучаемости Продукты для улучшения памяти  и работы мозга </vt:lpstr>
      <vt:lpstr>Накануне экзамена: </vt:lpstr>
      <vt:lpstr>Во время экзамена </vt:lpstr>
      <vt:lpstr>Упражнения для снятия стресса, тревоги.</vt:lpstr>
      <vt:lpstr>Методы саморегуляции в условиях стресса. </vt:lpstr>
      <vt:lpstr>Во время экзамена </vt:lpstr>
      <vt:lpstr>Позитивные установки: </vt:lpstr>
      <vt:lpstr>Советы психолога старшекласснику, сдающему ОГЭ или ЕГЭ</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Психологическая подготовка к ОГЭ и ЕГЭ</dc:title>
  <dc:creator>Психолог</dc:creator>
  <cp:lastModifiedBy>Microsoft Office User</cp:lastModifiedBy>
  <cp:revision>105</cp:revision>
  <cp:lastPrinted>2017-01-25T15:47:42Z</cp:lastPrinted>
  <dcterms:created xsi:type="dcterms:W3CDTF">2017-01-17T07:54:49Z</dcterms:created>
  <dcterms:modified xsi:type="dcterms:W3CDTF">2022-03-30T19:21:10Z</dcterms:modified>
  <cp:contentStatus/>
</cp:coreProperties>
</file>