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8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21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51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48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27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20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94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1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86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AEA8-B4C3-4B80-AA53-D342FDDB58E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73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9AEA8-B4C3-4B80-AA53-D342FDDB58E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65465-25DB-48AD-B5B9-A46FC3D7E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17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7864" y="3651968"/>
            <a:ext cx="4822154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правила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для младших школьников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1183497" y="3225179"/>
            <a:ext cx="1826559" cy="2996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043608" y="2197417"/>
            <a:ext cx="7346883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Comic Sans MS" pitchFamily="66" charset="0"/>
              </a:rPr>
              <a:t>Безопасная дорога</a:t>
            </a:r>
            <a:endParaRPr lang="ru-RU" sz="6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" name="Управляющая кнопка: сведения 1">
            <a:hlinkClick r:id="" action="ppaction://noaction" highlightClick="1"/>
          </p:cNvPr>
          <p:cNvSpPr/>
          <p:nvPr/>
        </p:nvSpPr>
        <p:spPr>
          <a:xfrm>
            <a:off x="6918931" y="5895412"/>
            <a:ext cx="360000" cy="360000"/>
          </a:xfrm>
          <a:prstGeom prst="actionButtonInformation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право 2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32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92696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Светофор твой друг и помощник!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7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28" y="1326149"/>
            <a:ext cx="2124000" cy="38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28382" y="2132856"/>
            <a:ext cx="578025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КРАСНЫМ глазом </a:t>
            </a:r>
          </a:p>
          <a:p>
            <a:endParaRPr lang="ru-RU" sz="2800" b="1" dirty="0" smtClean="0">
              <a:solidFill>
                <a:srgbClr val="C00000"/>
              </a:solidFill>
              <a:effectLst/>
              <a:latin typeface="Comic Sans MS" pitchFamily="66" charset="0"/>
            </a:endParaRPr>
          </a:p>
          <a:p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               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заморгает —</a:t>
            </a:r>
          </a:p>
          <a:p>
            <a:endParaRPr lang="ru-RU" sz="2800" b="1" dirty="0" smtClean="0">
              <a:solidFill>
                <a:srgbClr val="C00000"/>
              </a:solidFill>
              <a:effectLst/>
              <a:latin typeface="Comic Sans MS" pitchFamily="66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СТОЙ! ЗАМРИ как часовой!</a:t>
            </a:r>
            <a:b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</a:br>
            <a:endParaRPr lang="ru-RU" sz="2800" b="1" dirty="0">
              <a:solidFill>
                <a:srgbClr val="C00000"/>
              </a:solidFill>
              <a:effectLst/>
              <a:latin typeface="Comic Sans MS" pitchFamily="66" charset="0"/>
            </a:endParaRPr>
          </a:p>
        </p:txBody>
      </p:sp>
      <p:sp>
        <p:nvSpPr>
          <p:cNvPr id="7" name="Стрелка вправо 6">
            <a:hlinkClick r:id="" action="ppaction://hlinkshowjump?jump=nextslide">
              <a:snd r:embed="rId5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25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92696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Светофор твой друг и помощник!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28382" y="2132856"/>
            <a:ext cx="578025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ЖЁЛТЫЙ свет</a:t>
            </a:r>
          </a:p>
          <a:p>
            <a:endParaRPr lang="ru-RU" sz="2800" b="1" dirty="0" smtClean="0">
              <a:solidFill>
                <a:srgbClr val="C00000"/>
              </a:solidFill>
              <a:effectLst/>
              <a:latin typeface="Comic Sans MS" pitchFamily="66" charset="0"/>
            </a:endParaRPr>
          </a:p>
          <a:p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           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предупреждает:</a:t>
            </a:r>
          </a:p>
          <a:p>
            <a: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</a:t>
            </a:r>
          </a:p>
          <a:p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</a:rPr>
              <a:t>н</a:t>
            </a: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а дорогу – ни ногой!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effectLst/>
                <a:latin typeface="Comic Sans MS" pitchFamily="66" charset="0"/>
              </a:rPr>
            </a:br>
            <a:endParaRPr lang="ru-RU" sz="2800" b="1" dirty="0">
              <a:solidFill>
                <a:srgbClr val="C00000"/>
              </a:solidFill>
              <a:effectLst/>
              <a:latin typeface="Comic Sans MS" pitchFamily="66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7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65" y="1196752"/>
            <a:ext cx="2124000" cy="4052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 вправо 6">
            <a:hlinkClick r:id="" action="ppaction://hlinkshowjump?jump=nextslide">
              <a:snd r:embed="rId5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39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92696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Светофор твой друг и помощник!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28382" y="2132856"/>
            <a:ext cx="57802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А ЗЕЛЁНЫЙ – ОТОМРИ!</a:t>
            </a:r>
          </a:p>
          <a:p>
            <a:endParaRPr lang="ru-RU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 Путь свободен впереди!</a:t>
            </a:r>
            <a:endParaRPr lang="ru-RU" sz="2800" b="1" dirty="0">
              <a:solidFill>
                <a:srgbClr val="C00000"/>
              </a:solidFill>
              <a:effectLst/>
              <a:latin typeface="Comic Sans MS" pitchFamily="66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2" b="100000" l="0" r="983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32" y="1332618"/>
            <a:ext cx="2124000" cy="3793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 вправо 6">
            <a:hlinkClick r:id="" action="ppaction://hlinkshowjump?jump=nextslide">
              <a:snd r:embed="rId5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10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764704"/>
            <a:ext cx="6840760" cy="13849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Всегда пропускай специальные машины, если даже горит зелёный свет!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547664" y="2420888"/>
            <a:ext cx="6120680" cy="3384376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77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6" y="1514841"/>
            <a:ext cx="6000362" cy="313932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Если </a:t>
            </a:r>
          </a:p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ты </a:t>
            </a:r>
          </a:p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велосипедист</a:t>
            </a:r>
            <a:endParaRPr lang="ru-RU" sz="66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611560" y="548680"/>
            <a:ext cx="2808312" cy="4607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право 6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68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1166842"/>
            <a:ext cx="7596336" cy="45243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Помни,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что </a:t>
            </a:r>
            <a:r>
              <a:rPr lang="ru-RU" sz="4800" b="1" dirty="0">
                <a:solidFill>
                  <a:srgbClr val="002060"/>
                </a:solidFill>
                <a:latin typeface="Comic Sans MS" pitchFamily="66" charset="0"/>
              </a:rPr>
              <a:t>катаясь </a:t>
            </a:r>
            <a:endParaRPr lang="ru-RU" sz="4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на </a:t>
            </a:r>
            <a:r>
              <a:rPr lang="ru-RU" sz="4800" b="1" dirty="0">
                <a:solidFill>
                  <a:srgbClr val="002060"/>
                </a:solidFill>
                <a:latin typeface="Comic Sans MS" pitchFamily="66" charset="0"/>
              </a:rPr>
              <a:t>велосипеде</a:t>
            </a:r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,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 ты </a:t>
            </a:r>
            <a:r>
              <a:rPr lang="ru-RU" sz="4800" b="1" dirty="0">
                <a:solidFill>
                  <a:srgbClr val="002060"/>
                </a:solidFill>
                <a:latin typeface="Comic Sans MS" pitchFamily="66" charset="0"/>
              </a:rPr>
              <a:t>тоже </a:t>
            </a:r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являешься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Comic Sans MS" pitchFamily="66" charset="0"/>
              </a:rPr>
              <a:t>участником </a:t>
            </a:r>
            <a:endParaRPr lang="ru-RU" sz="4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дорожного </a:t>
            </a:r>
            <a:r>
              <a:rPr lang="ru-RU" sz="4800" b="1" dirty="0">
                <a:solidFill>
                  <a:srgbClr val="002060"/>
                </a:solidFill>
                <a:latin typeface="Comic Sans MS" pitchFamily="66" charset="0"/>
              </a:rPr>
              <a:t>движения.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143509" y="548680"/>
            <a:ext cx="2808312" cy="4607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право 6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65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612648" y="908720"/>
            <a:ext cx="8153400" cy="9906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Детям до 14 лет на велосипеде нельзя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 выезжать за территорию своего двора!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01016" y="2060848"/>
            <a:ext cx="5976664" cy="3672408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53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639644" y="764704"/>
            <a:ext cx="8153400" cy="172819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Чтобы перебраться через проезжую часть</a:t>
            </a:r>
          </a:p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н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а велосипеде, надо перейти по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 пешеходному переходу, а велосипед</a:t>
            </a:r>
          </a:p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в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ести рядом.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83768" y="2636912"/>
            <a:ext cx="4473832" cy="3384376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44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35487" y="682818"/>
            <a:ext cx="6696744" cy="39703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Есть у меня велосипед,</a:t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Но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, нет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14 лет.</a:t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Пока катаюсь во дворе,</a:t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Где безопасно детворе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.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И даже в дом соседний к деду:</a:t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Я  через улицу не еду,</a:t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А на зелёный свет иду,</a:t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Велосипед</a:t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Под руль веду!!!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41565" y="1628800"/>
            <a:ext cx="2808312" cy="4607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70" l="0" r="100000">
                        <a14:foregroundMark x1="61846" y1="86968" x2="61231" y2="94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291" y="3844403"/>
            <a:ext cx="2040021" cy="2360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трелка вправо 10">
            <a:hlinkClick r:id="" action="ppaction://hlinkshowjump?jump=nextslide">
              <a:snd r:embed="rId6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33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1546" y="1514841"/>
            <a:ext cx="4108817" cy="313932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Если </a:t>
            </a:r>
          </a:p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ты </a:t>
            </a:r>
          </a:p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пассажир</a:t>
            </a:r>
            <a:endParaRPr lang="ru-RU" sz="66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611560" y="548680"/>
            <a:ext cx="2808312" cy="4607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Стрелка вправо 8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20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82574" y="728112"/>
            <a:ext cx="4777858" cy="55092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omic Sans MS" pitchFamily="66" charset="0"/>
              </a:rPr>
              <a:t>Ежегодно на дорогах и улицах городов </a:t>
            </a:r>
            <a:r>
              <a:rPr lang="ru-RU" sz="3200" b="1">
                <a:solidFill>
                  <a:srgbClr val="002060"/>
                </a:solidFill>
                <a:latin typeface="Comic Sans MS" pitchFamily="66" charset="0"/>
              </a:rPr>
              <a:t>и </a:t>
            </a:r>
            <a:r>
              <a:rPr lang="ru-RU" sz="3200" b="1" smtClean="0">
                <a:solidFill>
                  <a:srgbClr val="002060"/>
                </a:solidFill>
                <a:latin typeface="Comic Sans MS" pitchFamily="66" charset="0"/>
              </a:rPr>
              <a:t>сёл </a:t>
            </a:r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совершаются сотни дорожно-транспортных </a:t>
            </a:r>
            <a:r>
              <a:rPr lang="ru-RU" sz="3200" b="1" dirty="0">
                <a:solidFill>
                  <a:srgbClr val="002060"/>
                </a:solidFill>
                <a:latin typeface="Comic Sans MS" pitchFamily="66" charset="0"/>
              </a:rPr>
              <a:t>происшествий, </a:t>
            </a:r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в результате </a:t>
            </a:r>
            <a:r>
              <a:rPr lang="ru-RU" sz="3200" b="1" dirty="0">
                <a:solidFill>
                  <a:srgbClr val="002060"/>
                </a:solidFill>
                <a:latin typeface="Comic Sans MS" pitchFamily="66" charset="0"/>
              </a:rPr>
              <a:t>которых десятки детей погибают и сотни получают ранения и травмы.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1043608" y="1226369"/>
            <a:ext cx="2808312" cy="4607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право 6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07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612648" y="908720"/>
            <a:ext cx="8153400" cy="9906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Всегда пристёгивайся!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А для маленьких детей должно быть специальное автомобильное кресло!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21096" y="2780928"/>
            <a:ext cx="4536504" cy="3024336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88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612648" y="908720"/>
            <a:ext cx="8153400" cy="9906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Не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отвлекай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водителя </a:t>
            </a:r>
            <a:b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во время движения!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79712" y="1899320"/>
            <a:ext cx="5616624" cy="3905944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38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612648" y="908720"/>
            <a:ext cx="8153400" cy="9906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Не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открывай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двери во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время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движения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!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73124" y="1889478"/>
            <a:ext cx="4419156" cy="4320124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63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612648" y="908720"/>
            <a:ext cx="8153400" cy="9906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Не выходите из машины до её полной </a:t>
            </a:r>
            <a:endParaRPr lang="ru-RU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остановки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!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75656" y="1889478"/>
            <a:ext cx="6336704" cy="3771770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74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612648" y="908720"/>
            <a:ext cx="8153400" cy="9906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Ожидая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 транспортное средство,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нужно стоять на тротуаре и ни в коем случае </a:t>
            </a:r>
            <a:endParaRPr lang="ru-RU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не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на дороге!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61056" y="2547036"/>
            <a:ext cx="5256584" cy="3555746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55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409228"/>
            <a:ext cx="7380312" cy="67403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Будь внимателен на дороге</a:t>
            </a:r>
            <a:r>
              <a:rPr lang="ru-RU" sz="4800" b="1" dirty="0">
                <a:solidFill>
                  <a:srgbClr val="002060"/>
                </a:solidFill>
                <a:latin typeface="Comic Sans MS" pitchFamily="66" charset="0"/>
              </a:rPr>
              <a:t>! </a:t>
            </a:r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Ведь соблюдая простые правила дорожного </a:t>
            </a:r>
          </a:p>
          <a:p>
            <a:pPr algn="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движения, ты сохранишь свою</a:t>
            </a:r>
          </a:p>
          <a:p>
            <a:pPr algn="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Comic Sans MS" pitchFamily="66" charset="0"/>
              </a:rPr>
              <a:t>жизнь и здоровье</a:t>
            </a:r>
            <a:r>
              <a:rPr lang="ru-RU" sz="4800" b="1" dirty="0" smtClean="0">
                <a:solidFill>
                  <a:srgbClr val="002060"/>
                </a:solidFill>
                <a:latin typeface="Comic Sans MS" pitchFamily="66" charset="0"/>
              </a:rPr>
              <a:t>!</a:t>
            </a:r>
          </a:p>
          <a:p>
            <a:pPr algn="r">
              <a:buNone/>
            </a:pPr>
            <a:endParaRPr lang="ru-RU" sz="4800" b="1" dirty="0">
              <a:solidFill>
                <a:srgbClr val="002060"/>
              </a:solidFill>
              <a:latin typeface="Comic Sans MS" pitchFamily="66" charset="0"/>
            </a:endParaRPr>
          </a:p>
          <a:p>
            <a:pPr algn="r">
              <a:buNone/>
            </a:pPr>
            <a:endParaRPr lang="ru-RU" sz="4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179512" y="1845558"/>
            <a:ext cx="2808312" cy="4607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Умножение 1">
            <a:hlinkClick r:id="" action="ppaction://hlinkshowjump?jump=endshow"/>
          </p:cNvPr>
          <p:cNvSpPr/>
          <p:nvPr/>
        </p:nvSpPr>
        <p:spPr>
          <a:xfrm>
            <a:off x="7559904" y="5639152"/>
            <a:ext cx="720000" cy="720000"/>
          </a:xfrm>
          <a:prstGeom prst="mathMultiply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4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1164" y="764704"/>
            <a:ext cx="5864106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Участники дорожного движения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15616" y="1484784"/>
            <a:ext cx="2736304" cy="1980000"/>
          </a:xfrm>
          <a:prstGeom prst="round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36400" y="1484784"/>
            <a:ext cx="2736000" cy="1980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19872" y="3753256"/>
            <a:ext cx="2736000" cy="1980000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31640" y="3409836"/>
            <a:ext cx="2015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пешеходы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48603" y="3409836"/>
            <a:ext cx="18517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водители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80224" y="5661248"/>
            <a:ext cx="2133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пассажиры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4" name="Стрелка вправо 13">
            <a:hlinkClick r:id="" action="ppaction://hlinkshowjump?jump=nextslide">
              <a:snd r:embed="rId7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40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5976" y="1484784"/>
            <a:ext cx="3834704" cy="313932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Если </a:t>
            </a:r>
          </a:p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ты </a:t>
            </a:r>
          </a:p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Comic Sans MS" pitchFamily="66" charset="0"/>
              </a:rPr>
              <a:t>пешеход</a:t>
            </a:r>
            <a:endParaRPr lang="ru-RU" sz="66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 flipH="1">
            <a:off x="1043608" y="1226369"/>
            <a:ext cx="2808312" cy="4607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право 6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88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1164" y="692696"/>
            <a:ext cx="5894562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Где должны ходить пешеходы?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478403" y="1196752"/>
            <a:ext cx="4325845" cy="3528392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59632" y="4941168"/>
            <a:ext cx="6120680" cy="125241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Пешеходы должны ходить по тротуару или пешеходным дорожкам.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Стрелка вправо 7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87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92696"/>
            <a:ext cx="7128792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Как нужно идти по  дороге вне населённого пункта?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15616" y="4941168"/>
            <a:ext cx="6336704" cy="11083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Н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ужно идти по обочине навстречу транспортному потоку.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9772" y="1670498"/>
            <a:ext cx="4068452" cy="2952328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54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92696"/>
            <a:ext cx="7128792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Переходи улицу только по пешеходному переходу!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943708" y="1893315"/>
            <a:ext cx="5256584" cy="3816424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91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92696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Виды пешеходных переходов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15616" y="1484784"/>
            <a:ext cx="2736304" cy="1980000"/>
          </a:xfrm>
          <a:prstGeom prst="round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36400" y="1484784"/>
            <a:ext cx="2736000" cy="1980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19872" y="3753256"/>
            <a:ext cx="2736000" cy="1980000"/>
          </a:xfrm>
          <a:prstGeom prst="round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331640" y="3409836"/>
            <a:ext cx="1919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наземный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84168" y="3409836"/>
            <a:ext cx="21771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подземный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80224" y="5661248"/>
            <a:ext cx="21323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надземный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3" name="Стрелка вправо 12">
            <a:hlinkClick r:id="" action="ppaction://hlinkshowjump?jump=nextslide">
              <a:snd r:embed="rId7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53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01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92696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Светофор твой друг и помощник!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59632" y="5085184"/>
            <a:ext cx="6120680" cy="11083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Переходи улицу только на зелёный сигнал светофора.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5124" name="Picture 4" descr="http://sad15.vuktyl.com/images/file/%D0%9A%D0%B0%D1%80%D1%82%D0%B8%D0%BD%D0%BA%D0%B8/18-19/%D1%81%D0%B2%D0%B5%D1%82%D0%BE%D1%84%D0%BE%D1%80_%D0%BD%D0%B0_%D0%B3%D0%BB%D0%B0%D0%B2%D0%BD%D0%BE%D0%B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33" y="1239789"/>
            <a:ext cx="4800533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7">
            <a:hlinkClick r:id="" action="ppaction://hlinkshowjump?jump=nextslide">
              <a:snd r:embed="rId4" name="coin.wav"/>
            </a:hlinkClick>
          </p:cNvPr>
          <p:cNvSpPr/>
          <p:nvPr/>
        </p:nvSpPr>
        <p:spPr>
          <a:xfrm>
            <a:off x="7596336" y="5862132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73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292</Words>
  <Application>Microsoft Office PowerPoint</Application>
  <PresentationFormat>Экран (4:3)</PresentationFormat>
  <Paragraphs>70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</dc:creator>
  <cp:lastModifiedBy>1</cp:lastModifiedBy>
  <cp:revision>41</cp:revision>
  <dcterms:created xsi:type="dcterms:W3CDTF">2019-12-14T15:50:51Z</dcterms:created>
  <dcterms:modified xsi:type="dcterms:W3CDTF">2025-02-21T17:13:06Z</dcterms:modified>
</cp:coreProperties>
</file>