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30" r:id="rId2"/>
    <p:sldId id="260" r:id="rId3"/>
    <p:sldId id="280" r:id="rId4"/>
    <p:sldId id="321" r:id="rId5"/>
    <p:sldId id="322" r:id="rId6"/>
    <p:sldId id="319" r:id="rId7"/>
    <p:sldId id="309" r:id="rId8"/>
    <p:sldId id="323" r:id="rId9"/>
    <p:sldId id="325" r:id="rId10"/>
    <p:sldId id="329" r:id="rId11"/>
    <p:sldId id="313" r:id="rId12"/>
    <p:sldId id="314" r:id="rId13"/>
    <p:sldId id="326" r:id="rId14"/>
    <p:sldId id="315" r:id="rId15"/>
    <p:sldId id="327" r:id="rId16"/>
    <p:sldId id="316" r:id="rId17"/>
    <p:sldId id="328" r:id="rId18"/>
    <p:sldId id="288" r:id="rId19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660033"/>
    <a:srgbClr val="009900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5E1DD-2F5E-47EA-8FDC-A4336D742E34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3160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3160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E33F3-31C3-40AF-965B-0DB8815D68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20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C0F28-12D7-4631-A6D7-36B080ACA502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F7E7D-A8AE-4E57-B95A-AE59A84CED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28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164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51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540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65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575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09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67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346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62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773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245F-C5BB-4652-99C6-0FF7DABFAA07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437E3-AE7A-4E23-8DF9-05F891933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99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1255" y="1628595"/>
            <a:ext cx="9825644" cy="2267103"/>
          </a:xfrm>
        </p:spPr>
        <p:txBody>
          <a:bodyPr anchor="ctr">
            <a:noAutofit/>
          </a:bodyPr>
          <a:lstStyle/>
          <a:p>
            <a:r>
              <a:rPr lang="ru-RU" sz="3200" b="1" dirty="0"/>
              <a:t>Итоги всероссийской олимпиады </a:t>
            </a:r>
            <a:r>
              <a:rPr lang="ru-RU" sz="3200" b="1" dirty="0" smtClean="0"/>
              <a:t>школьников </a:t>
            </a:r>
            <a:br>
              <a:rPr lang="ru-RU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 smtClean="0"/>
              <a:t>Республике Башкортостан </a:t>
            </a:r>
            <a:br>
              <a:rPr lang="ru-RU" sz="3200" b="1" dirty="0" smtClean="0"/>
            </a:br>
            <a:r>
              <a:rPr lang="ru-RU" sz="3200" b="1" dirty="0" smtClean="0"/>
              <a:t>в 2022/23 </a:t>
            </a:r>
            <a:r>
              <a:rPr lang="ru-RU" sz="3200" b="1" dirty="0"/>
              <a:t>учебном году</a:t>
            </a: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70" y="5444635"/>
            <a:ext cx="3731075" cy="7803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1970430" y="350461"/>
            <a:ext cx="997040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 РЕСПУБЛИКИ БАШКОРТОСТАН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67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90694" y="1199110"/>
            <a:ext cx="1092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en-US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ВСЕРОССИЙСКОЙ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ОЛИМПИАДЫ ШКОЛЬНИКОВ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372792" y="1713991"/>
          <a:ext cx="11440874" cy="49572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15924"/>
                <a:gridCol w="2705100"/>
                <a:gridCol w="3829050"/>
                <a:gridCol w="2590800"/>
              </a:tblGrid>
              <a:tr h="361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МР/ГО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 ЗЭ ВсОШ в 2023 году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динамика участия в ЗЭ ВсОШ в отношении к прошлому (2022) году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количество участников ЗЭ ВсОШ в 2022 году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6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г . Уфа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43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(из них 3 выбыли в ЦПМ, 1 - отказ)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-14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57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681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 . Стерлитамак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(из них 1 выбыл в ЦПМ)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 . Салават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9900"/>
                          </a:solidFill>
                          <a:effectLst/>
                        </a:rPr>
                        <a:t>+3</a:t>
                      </a:r>
                      <a:endParaRPr lang="ru-RU" sz="1600" b="1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Туймазинский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9900"/>
                          </a:solidFill>
                          <a:effectLst/>
                        </a:rPr>
                        <a:t>+1</a:t>
                      </a:r>
                      <a:endParaRPr lang="ru-RU" sz="1600" b="1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Бирский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9900"/>
                          </a:solidFill>
                          <a:effectLst/>
                        </a:rPr>
                        <a:t>+2</a:t>
                      </a:r>
                      <a:endParaRPr lang="ru-RU" sz="1600" b="1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г. Нефтекамск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-1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г. Октябрьский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-3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г. Сибай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+1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</a:t>
                      </a:r>
                      <a:r>
                        <a:rPr lang="en-US" sz="1600">
                          <a:effectLst/>
                        </a:rPr>
                        <a:t>акалинский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+1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Иглинский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Илишевский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Мелеузовский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-4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Мишкинский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-1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ГБОУ (РИЛИ)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93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ЧОУ (Новошкола)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SimSu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328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84476" y="1301846"/>
            <a:ext cx="1092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МОТИВИРУЮЩИЙ МОНИТОРИНГ ДЕЯТЕЛЬНОСТИ ОРГАНОВ МЕСТНОГО САМОУПРАВЛЕНИЯ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98776" y="2184975"/>
            <a:ext cx="70485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Распоряжение Минпросвещения России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6 декабря 2022 года № Р-239 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Об утверждении методологии мотивирующего мониторинга деятельности органов местного самоуправления, осуществляющих управление в сфере образования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1000" y="4505527"/>
            <a:ext cx="88159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Доля победителей и призеров РЭ ВсОШ от общего количества школьников 9 - 11-х классов» (П. 19);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«Доля общеобразовательных организаций, в которых обучаются победители и призеры РЭ ВсОШ, в общем количестве общеобразовательных организаций» (П 20)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5451682"/>
              </p:ext>
            </p:extLst>
          </p:nvPr>
        </p:nvGraphicFramePr>
        <p:xfrm>
          <a:off x="492124" y="1975908"/>
          <a:ext cx="2550205" cy="3607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Acrobat Document" r:id="rId5" imgW="9448684" imgH="13363369" progId="Acrobat.Document.DC">
                  <p:embed/>
                </p:oleObj>
              </mc:Choice>
              <mc:Fallback>
                <p:oleObj name="Acrobat Document" r:id="rId5" imgW="9448684" imgH="1336336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2124" y="1975908"/>
                        <a:ext cx="2550205" cy="3607065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194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378" y="1103367"/>
            <a:ext cx="12075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ПОБЕДИТЕЛЕЙ И ПРИЗЕРОВ РЭ ВСОШ ОТ ОБЩЕГО КОЛИЧЕСТВА ШКОЛЬНИКОВ 9-11 КЛАССОВ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b="25989"/>
          <a:stretch/>
        </p:blipFill>
        <p:spPr>
          <a:xfrm>
            <a:off x="864607" y="1713991"/>
            <a:ext cx="10830325" cy="423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40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378" y="1103367"/>
            <a:ext cx="12075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ПОБЕДИТЕЛЕЙ И ПРИЗЕРОВ РЭ ВСОШ ОТ ОБЩЕГО КОЛИЧЕСТВА ШКОЛЬНИКОВ 9-11 КЛАССОВ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388" y="1641682"/>
            <a:ext cx="9179682" cy="46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2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378" y="1103367"/>
            <a:ext cx="12075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ОБЩЕОБРАЗОВАТЕЛЬНЫХ ОРГАНИЗАЦИЙ, В КОТОРЫХ ОБУЧАЮТСЯ ПОБЕДИТЕЛИ И ПРИЗЕРЫ РЭ ВСОШ, В ОБЩЕМ КОЛИЧЕСТВЕ ОБЩЕОБРАЗОВАТЕЛЬНЫХ ОРГАНИЗАЦИЙ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826" y="1975909"/>
            <a:ext cx="10078876" cy="400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2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378" y="1103367"/>
            <a:ext cx="120756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ДОЛЯ ОБЩЕОБРАЗОВАТЕЛЬНЫХ ОРГАНИЗАЦИЙ, В КОТОРЫХ ОБУЧАЮТСЯ ПОБЕДИТЕЛИ И ПРИЗЕРЫ РЭ ВСОШ, В ОБЩЕМ КОЛИЧЕСТВЕ ОБЩЕОБРАЗОВАТЕЛЬНЫХ ОРГАНИЗАЦИЙ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826" y="1888860"/>
            <a:ext cx="10078876" cy="420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9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378" y="1103367"/>
            <a:ext cx="12075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ИТОГОВЫЙ СРЕДНИЙ БАЛЛ ПО 2-М ПОКАЗАТЕЛЯМ</a:t>
            </a:r>
            <a:r>
              <a:rPr lang="en-US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П19,П20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5207" y="1554333"/>
            <a:ext cx="8877964" cy="42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5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6378" y="1103367"/>
            <a:ext cx="120756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ИТОГОВЫЙ СРЕДНИЙ БАЛЛ ПО 2-М ПОКАЗАТЕЛЯМ</a:t>
            </a:r>
            <a:r>
              <a:rPr lang="en-US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П19,П20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205" y="1592951"/>
            <a:ext cx="8728048" cy="454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7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66485" y="1446615"/>
            <a:ext cx="9225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Руководителям ОМС,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осуществляющих управление в сфере образования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93895" y="1815947"/>
            <a:ext cx="1179810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265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провести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анализ показателей достигнутых образовательных результатов: </a:t>
            </a:r>
          </a:p>
          <a:p>
            <a:pPr marL="215265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фокусе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ВсОШ, определить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по каждому показателю причины, по которым не получен максимально возможный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результат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(до 25.05.2023)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2650"/>
            <a:endParaRPr lang="ru-RU" sz="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265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закрепить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 муниципальных программах по выявлению, поддержке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развитию способностей и талантов у детей и молодежи, плановые образовательные и воспитательные результаты в разрезе каждого общеобразовательного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учреждения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(до 01.07.2023);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2650"/>
            <a:endParaRPr lang="ru-RU" sz="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2650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организовать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работу муниципальных ресурсных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центров, обеспечивающих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сопровождение и поддержку одаренных и талантливых детей,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приоритетом их подготовки к участию во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ВсОШ;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2650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сформировать муниципальные команды обучающихся для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подготовки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к участию во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ВсОШ;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52650"/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представить список обучающихся, включенных в состав муниципальных команд по подготовке к участию во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ВсОШ,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 ГАОУ ДО «Центр развития талантов "Аврора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"»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(до 01.09.2023);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/>
            <a:endParaRPr lang="ru-RU" sz="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предусмотреть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выделение финансовых средств на обеспечение деятельности членов жюри, осуществляющих проверку выполненных заданий муниципального этапа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ВсОШ </a:t>
            </a:r>
            <a:r>
              <a:rPr lang="ru-RU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(до 01.09.2023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/>
            <a:endParaRPr lang="ru-RU" sz="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участие школьников, педагогических работников, родителей обучающихся и заинтересованных лиц в пригласительном этапе </a:t>
            </a:r>
            <a:r>
              <a:rPr lang="ru-RU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ВсоШ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платформе «</a:t>
            </a:r>
            <a:r>
              <a:rPr lang="ru-RU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Сириус.Курсы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  <a:p>
            <a:pPr marL="84138"/>
            <a:endParaRPr lang="ru-RU" sz="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участие школьников, педагогических работников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конкурсных отборах на образовательные программы Образовательного Центра «Сириус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»; профильных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программах, проводимых ГАОУ ДО «Центр развития талантов "Аврора"».</a:t>
            </a:r>
          </a:p>
          <a:p>
            <a:pPr marL="84138"/>
            <a:endParaRPr lang="ru-RU" sz="6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4138"/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обеспечить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функционирование и своевременное наполнение специальных разделов, посвященных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ВсОШ  на </a:t>
            </a:r>
            <a:r>
              <a:rPr lang="ru-RU" sz="1400" i="1" dirty="0">
                <a:latin typeface="Arial" panose="020B0604020202020204" pitchFamily="34" charset="0"/>
                <a:cs typeface="Arial" panose="020B0604020202020204" pitchFamily="34" charset="0"/>
              </a:rPr>
              <a:t>официальных сайтах </a:t>
            </a:r>
            <a:r>
              <a:rPr lang="ru-RU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ОУ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3"/>
          <p:cNvSpPr txBox="1">
            <a:spLocks/>
          </p:cNvSpPr>
          <p:nvPr/>
        </p:nvSpPr>
        <p:spPr>
          <a:xfrm>
            <a:off x="0" y="1088593"/>
            <a:ext cx="1253072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РЕСПУБЛИКАНСКОЕ СОВЕЩАНИЕ ПО ИТОГАМ ПРОВЕДЕНИЯ ВСОШ – 2023: ПОРУЧЕНИЯ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895" y="1685229"/>
            <a:ext cx="1930795" cy="2732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6196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1255" y="1628595"/>
            <a:ext cx="9825644" cy="2267103"/>
          </a:xfrm>
        </p:spPr>
        <p:txBody>
          <a:bodyPr anchor="ctr">
            <a:noAutofit/>
          </a:bodyPr>
          <a:lstStyle/>
          <a:p>
            <a:r>
              <a:rPr lang="ru-RU" sz="3200" b="1" dirty="0"/>
              <a:t>Итоги всероссийской олимпиады </a:t>
            </a:r>
            <a:r>
              <a:rPr lang="ru-RU" sz="3200" b="1" dirty="0" smtClean="0"/>
              <a:t>школьников </a:t>
            </a:r>
            <a:br>
              <a:rPr lang="ru-RU" sz="3200" b="1" dirty="0" smtClean="0"/>
            </a:br>
            <a:r>
              <a:rPr lang="ru-RU" sz="3200" b="1" dirty="0" smtClean="0"/>
              <a:t>в </a:t>
            </a:r>
            <a:r>
              <a:rPr lang="ru-RU" sz="3200" b="1" dirty="0" smtClean="0"/>
              <a:t>Республике Башкортостан </a:t>
            </a:r>
            <a:br>
              <a:rPr lang="ru-RU" sz="3200" b="1" dirty="0" smtClean="0"/>
            </a:br>
            <a:r>
              <a:rPr lang="ru-RU" sz="3200" b="1" dirty="0" smtClean="0"/>
              <a:t>в 2022/23 </a:t>
            </a:r>
            <a:r>
              <a:rPr lang="ru-RU" sz="3200" b="1" dirty="0"/>
              <a:t>учебном году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02780" y="3954389"/>
            <a:ext cx="5054137" cy="83273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ВАСИЛЬЕВА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Татьяна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Васильевна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670" y="5444635"/>
            <a:ext cx="3731075" cy="7803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1970430" y="350461"/>
            <a:ext cx="9970405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ОБРАЗОВАНИЯ И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НАУКИ РЕСПУБЛИКИ БАШКОРТОСТАН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6302780" y="5253199"/>
            <a:ext cx="5519650" cy="1163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</a:rPr>
              <a:t>заместитель начальника </a:t>
            </a:r>
            <a:r>
              <a:rPr lang="ru-RU" sz="1800" b="1" i="1" dirty="0" smtClean="0">
                <a:solidFill>
                  <a:schemeClr val="accent1">
                    <a:lumMod val="50000"/>
                  </a:schemeClr>
                </a:solidFill>
              </a:rPr>
              <a:t>отдела государственной </a:t>
            </a: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</a:rPr>
              <a:t>политики в сфере общего образования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6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767432"/>
              </p:ext>
            </p:extLst>
          </p:nvPr>
        </p:nvGraphicFramePr>
        <p:xfrm>
          <a:off x="265911" y="1904054"/>
          <a:ext cx="6808656" cy="399266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258089"/>
                <a:gridCol w="1443789"/>
                <a:gridCol w="1748590"/>
                <a:gridCol w="1203158"/>
                <a:gridCol w="1155030"/>
              </a:tblGrid>
              <a:tr h="16769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учебный год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участников </a:t>
                      </a:r>
                      <a:r>
                        <a:rPr lang="ru-RU" sz="1800" dirty="0" smtClean="0">
                          <a:effectLst/>
                        </a:rPr>
                        <a:t>ШЭ ВсОШ 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обучающихся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 4 по 11 класс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доля участников ШЭ </a:t>
                      </a:r>
                      <a:r>
                        <a:rPr lang="ru-RU" sz="1800" dirty="0" smtClean="0">
                          <a:effectLst/>
                        </a:rPr>
                        <a:t>ВсОШ,%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1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2020-2021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165820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380171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43,61</a:t>
                      </a:r>
                      <a:endParaRPr lang="ru-RU" sz="18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1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2021-2022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212461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333877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63,63</a:t>
                      </a:r>
                      <a:endParaRPr lang="ru-RU" sz="18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</a:rPr>
                        <a:t>+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20,02%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1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2022-2023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191294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341596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56</a:t>
                      </a:r>
                      <a:endParaRPr lang="ru-RU" sz="18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-7,63%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368830"/>
              </p:ext>
            </p:extLst>
          </p:nvPr>
        </p:nvGraphicFramePr>
        <p:xfrm>
          <a:off x="7899927" y="1904054"/>
          <a:ext cx="3960922" cy="399266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281890"/>
                <a:gridCol w="2679032"/>
              </a:tblGrid>
              <a:tr h="16769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учебный год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количество </a:t>
                      </a:r>
                      <a:r>
                        <a:rPr lang="ru-RU" sz="1800" dirty="0" smtClean="0">
                          <a:effectLst/>
                        </a:rPr>
                        <a:t>участий на платформе «</a:t>
                      </a:r>
                      <a:r>
                        <a:rPr lang="ru-RU" sz="1800" dirty="0" err="1" smtClean="0">
                          <a:effectLst/>
                        </a:rPr>
                        <a:t>Сириус.Курсы</a:t>
                      </a:r>
                      <a:r>
                        <a:rPr lang="ru-RU" sz="1800" dirty="0" smtClean="0">
                          <a:effectLst/>
                        </a:rPr>
                        <a:t>» 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1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2020-2021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169405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1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2021-2022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176902 </a:t>
                      </a:r>
                      <a:r>
                        <a:rPr lang="ru-RU" sz="1800" b="1" dirty="0" smtClean="0">
                          <a:solidFill>
                            <a:srgbClr val="009900"/>
                          </a:solidFill>
                          <a:effectLst/>
                        </a:rPr>
                        <a:t>(+7497)</a:t>
                      </a:r>
                      <a:endParaRPr lang="ru-RU" sz="1800" b="1" dirty="0">
                        <a:solidFill>
                          <a:srgbClr val="0099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190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2022-2023</a:t>
                      </a:r>
                      <a:endParaRPr lang="ru-RU" sz="1800" b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189105 </a:t>
                      </a:r>
                      <a:r>
                        <a:rPr lang="ru-RU" sz="1800" b="1" dirty="0" smtClean="0">
                          <a:solidFill>
                            <a:srgbClr val="009900"/>
                          </a:solidFill>
                          <a:effectLst/>
                        </a:rPr>
                        <a:t>(+12203)</a:t>
                      </a:r>
                      <a:endParaRPr lang="ru-RU" sz="1800" b="1" dirty="0">
                        <a:solidFill>
                          <a:srgbClr val="009900"/>
                        </a:solidFill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321450" y="1172159"/>
            <a:ext cx="8401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ЭТАП ВСЕРОССИЙСКОЙ ОЛИМПИАДЫ ШКОЛЬНИКОВ</a:t>
            </a:r>
            <a:endParaRPr lang="ru-RU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64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28131" y="1354855"/>
            <a:ext cx="1092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 ВСЕРОССИЙСКОЙ ОЛИМПИАДЫ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131" y="2139547"/>
            <a:ext cx="3715556" cy="3449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4905827" y="1871985"/>
            <a:ext cx="6516915" cy="4038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ШЭ ВсОШ на платформе «Сириус. курсы»:</a:t>
            </a: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endParaRPr lang="ru-RU" sz="1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информатика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астрономия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экология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экономика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b="1" dirty="0" smtClean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МХК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(искусство), </a:t>
            </a:r>
            <a:endParaRPr lang="ru-RU" b="1" dirty="0" smtClean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1280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основы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безопасности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жизнедеятельности</a:t>
            </a:r>
            <a:endParaRPr lang="ru-RU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97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679244"/>
              </p:ext>
            </p:extLst>
          </p:nvPr>
        </p:nvGraphicFramePr>
        <p:xfrm>
          <a:off x="420597" y="1826920"/>
          <a:ext cx="3779677" cy="437367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59949"/>
                <a:gridCol w="2019728"/>
              </a:tblGrid>
              <a:tr h="649594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ШКОЛЬНЫЙ ЭТАП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20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СУБЪЕКТЫ РФ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УЧАСТИЙ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20680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Уфа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48533</a:t>
                      </a:r>
                    </a:p>
                  </a:txBody>
                  <a:tcPr marL="68580" marR="68580" marT="0" marB="0"/>
                </a:tc>
              </a:tr>
              <a:tr h="620680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Стерлитамак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13871</a:t>
                      </a:r>
                    </a:p>
                  </a:txBody>
                  <a:tcPr marL="68580" marR="68580" marT="0" marB="0"/>
                </a:tc>
              </a:tr>
              <a:tr h="620680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Туймазинский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71120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8691</a:t>
                      </a:r>
                    </a:p>
                  </a:txBody>
                  <a:tcPr marL="68580" marR="68580" marT="0" marB="0"/>
                </a:tc>
              </a:tr>
              <a:tr h="620680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Уфимский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7309</a:t>
                      </a:r>
                    </a:p>
                  </a:txBody>
                  <a:tcPr marL="68580" marR="68580" marT="0" marB="0"/>
                </a:tc>
              </a:tr>
              <a:tr h="620680">
                <a:tc>
                  <a:txBody>
                    <a:bodyPr/>
                    <a:lstStyle/>
                    <a:p>
                      <a:pPr algn="l">
                        <a:tabLst>
                          <a:tab pos="76835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Нефтекамск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6963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668987" y="1199426"/>
            <a:ext cx="5355903" cy="368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МУНИЦИПАЛИТЕТЫ-ЛИДЕРЫ</a:t>
            </a:r>
            <a:endParaRPr lang="ru-RU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7702117"/>
              </p:ext>
            </p:extLst>
          </p:nvPr>
        </p:nvGraphicFramePr>
        <p:xfrm>
          <a:off x="4307825" y="1828799"/>
          <a:ext cx="3743933" cy="4467097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43305"/>
                <a:gridCol w="2000628"/>
              </a:tblGrid>
              <a:tr h="59258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ЭТАП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6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СУБЪЕКТЫ РФ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УЧАСТИЙ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6203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Уфа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9349</a:t>
                      </a:r>
                    </a:p>
                  </a:txBody>
                  <a:tcPr marL="68580" marR="68580" marT="0" marB="0"/>
                </a:tc>
              </a:tr>
              <a:tr h="786745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Стерлитамак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3168</a:t>
                      </a:r>
                    </a:p>
                  </a:txBody>
                  <a:tcPr marL="68580" marR="68580" marT="0" marB="0"/>
                </a:tc>
              </a:tr>
              <a:tr h="566203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Сибай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71120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1611</a:t>
                      </a:r>
                    </a:p>
                  </a:txBody>
                  <a:tcPr marL="68580" marR="68580" marT="0" marB="0"/>
                </a:tc>
              </a:tr>
              <a:tr h="802245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г.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Нефтекамск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1604</a:t>
                      </a:r>
                    </a:p>
                  </a:txBody>
                  <a:tcPr marL="68580" marR="68580" marT="0" marB="0"/>
                </a:tc>
              </a:tr>
              <a:tr h="566203">
                <a:tc>
                  <a:txBody>
                    <a:bodyPr/>
                    <a:lstStyle/>
                    <a:p>
                      <a:pPr algn="just">
                        <a:tabLst>
                          <a:tab pos="76835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Ишимбайский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1518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642700"/>
              </p:ext>
            </p:extLst>
          </p:nvPr>
        </p:nvGraphicFramePr>
        <p:xfrm>
          <a:off x="8326146" y="1828799"/>
          <a:ext cx="3743933" cy="444638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743305"/>
                <a:gridCol w="2000628"/>
              </a:tblGrid>
              <a:tr h="59258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ЭТАП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62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СУБЪЕКТЫ РФ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УЧАСТИЙ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6203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Уфа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1006</a:t>
                      </a:r>
                    </a:p>
                  </a:txBody>
                  <a:tcPr marL="68580" marR="68580" marT="0" marB="0"/>
                </a:tc>
              </a:tr>
              <a:tr h="786745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Стерлитамак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263</a:t>
                      </a:r>
                    </a:p>
                  </a:txBody>
                  <a:tcPr marL="68580" marR="68580" marT="0" marB="0"/>
                </a:tc>
              </a:tr>
              <a:tr h="566203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Салават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71120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145</a:t>
                      </a:r>
                    </a:p>
                  </a:txBody>
                  <a:tcPr marL="68580" marR="68580" marT="0" marB="0"/>
                </a:tc>
              </a:tr>
              <a:tr h="802245">
                <a:tc>
                  <a:txBody>
                    <a:bodyPr/>
                    <a:lstStyle/>
                    <a:p>
                      <a:pPr algn="l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Туймазинский район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140</a:t>
                      </a:r>
                    </a:p>
                  </a:txBody>
                  <a:tcPr marL="68580" marR="68580" marT="0" marB="0"/>
                </a:tc>
              </a:tr>
              <a:tr h="566203">
                <a:tc>
                  <a:txBody>
                    <a:bodyPr/>
                    <a:lstStyle/>
                    <a:p>
                      <a:pPr algn="l">
                        <a:tabLst>
                          <a:tab pos="76835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 г. Октябрьский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47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3669438"/>
              </p:ext>
            </p:extLst>
          </p:nvPr>
        </p:nvGraphicFramePr>
        <p:xfrm>
          <a:off x="420597" y="1713991"/>
          <a:ext cx="5203765" cy="404536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423054"/>
                <a:gridCol w="2780711"/>
              </a:tblGrid>
              <a:tr h="60083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ШКОЛЬНЫЙ ЭТАП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74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СУБЪЕКТЫ РФ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УЧАСТИЙ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74088"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Московская область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2 137 286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г. Москва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71120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1 775 294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Краснодарский край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1 337 768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algn="just">
                        <a:tabLst>
                          <a:tab pos="76835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 Татарстан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951 949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algn="just">
                        <a:tabLst>
                          <a:tab pos="768350" algn="l"/>
                        </a:tabLst>
                      </a:pPr>
                      <a:r>
                        <a:rPr lang="ru-RU" sz="18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Самарская область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774 573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668987" y="1199426"/>
            <a:ext cx="5355903" cy="368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РЕГИОНЫ-ЛИДЕРЫ</a:t>
            </a:r>
            <a:endParaRPr lang="ru-RU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323810"/>
              </p:ext>
            </p:extLst>
          </p:nvPr>
        </p:nvGraphicFramePr>
        <p:xfrm>
          <a:off x="6635308" y="1713991"/>
          <a:ext cx="5203765" cy="404536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423054"/>
                <a:gridCol w="2780711"/>
              </a:tblGrid>
              <a:tr h="60083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ЭТАП</a:t>
                      </a: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74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СУБЪЕКТЫ РФ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УЧАСТИЙ</a:t>
                      </a:r>
                      <a:endParaRPr lang="ru-RU" sz="1800" b="1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740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Республика Татарстан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2 137 286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tabLst>
                          <a:tab pos="71120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Московская область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tabLst>
                          <a:tab pos="711200" algn="l"/>
                        </a:tabLst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1 775 294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г. Москва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1 337 768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Краснодарский край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951 949</a:t>
                      </a:r>
                    </a:p>
                  </a:txBody>
                  <a:tcPr marL="68580" marR="68580" marT="0" marB="0"/>
                </a:tc>
              </a:tr>
              <a:tr h="57408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Свердловская область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774 573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668987" y="6074616"/>
            <a:ext cx="47941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660033"/>
                </a:solidFill>
              </a:rPr>
              <a:t>Республика Башкортостан на 6 месте</a:t>
            </a:r>
          </a:p>
        </p:txBody>
      </p:sp>
    </p:spTree>
    <p:extLst>
      <p:ext uri="{BB962C8B-B14F-4D97-AF65-F5344CB8AC3E}">
        <p14:creationId xmlns:p14="http://schemas.microsoft.com/office/powerpoint/2010/main" val="332377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84476" y="1301846"/>
            <a:ext cx="1092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 ЭТАП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ВСЕРОССИЙСКОЙ ОЛИМПИАДЫ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6380231"/>
              </p:ext>
            </p:extLst>
          </p:nvPr>
        </p:nvGraphicFramePr>
        <p:xfrm>
          <a:off x="1125107" y="1808962"/>
          <a:ext cx="10328956" cy="445031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3192553"/>
                <a:gridCol w="3049359"/>
                <a:gridCol w="4087044"/>
              </a:tblGrid>
              <a:tr h="884482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Регион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победите</a:t>
                      </a:r>
                      <a:r>
                        <a:rPr lang="ru-RU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</a:t>
                      </a: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 и </a:t>
                      </a:r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призеров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победителей и призеров в общем количестве участников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</a:t>
                      </a: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Санкт-Петербург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199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ЯНАО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Челябинская</a:t>
                      </a: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область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Московская область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г.Москва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1391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Вологодская область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Псковская область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Новосибирская область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just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Республика Татарстан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89654">
                <a:tc>
                  <a:txBody>
                    <a:bodyPr/>
                    <a:lstStyle/>
                    <a:p>
                      <a:pPr algn="just"/>
                      <a:r>
                        <a:rPr lang="en-US" sz="1800" b="1" i="0" u="none" strike="noStrike" kern="1200" dirty="0" err="1">
                          <a:solidFill>
                            <a:srgbClr val="99003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Республика</a:t>
                      </a:r>
                      <a:r>
                        <a:rPr lang="en-US" sz="1800" b="1" i="0" u="none" strike="noStrike" kern="1200" dirty="0">
                          <a:solidFill>
                            <a:srgbClr val="99003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Башкортостан</a:t>
                      </a:r>
                      <a:endParaRPr lang="ru-RU" sz="1800" b="1" i="0" u="none" strike="noStrike" kern="1200" dirty="0">
                        <a:solidFill>
                          <a:srgbClr val="99003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>
                          <a:solidFill>
                            <a:srgbClr val="99003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</a:t>
                      </a:r>
                      <a:endParaRPr lang="ru-RU" sz="1800" b="1" i="0" u="none" strike="noStrike" kern="1200" dirty="0">
                        <a:solidFill>
                          <a:srgbClr val="99003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>
                          <a:solidFill>
                            <a:srgbClr val="990033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</a:t>
                      </a:r>
                      <a:endParaRPr lang="ru-RU" sz="1800" b="1" i="0" u="none" strike="noStrike" kern="1200" dirty="0">
                        <a:solidFill>
                          <a:srgbClr val="990033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90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84477" y="1072122"/>
            <a:ext cx="1092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 ЭТАП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ВСЕРОССИЙСКОЙ ОЛИМПИАДЫ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483161"/>
              </p:ext>
            </p:extLst>
          </p:nvPr>
        </p:nvGraphicFramePr>
        <p:xfrm>
          <a:off x="507716" y="1559738"/>
          <a:ext cx="11299733" cy="469954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959693"/>
                <a:gridCol w="1441475"/>
                <a:gridCol w="1267327"/>
                <a:gridCol w="1700463"/>
                <a:gridCol w="2711115"/>
                <a:gridCol w="1219660"/>
              </a:tblGrid>
              <a:tr h="387525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Предмет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победите</a:t>
                      </a:r>
                      <a:r>
                        <a:rPr lang="ru-RU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</a:t>
                      </a: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 и </a:t>
                      </a:r>
                      <a:r>
                        <a:rPr lang="en-US" sz="18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призеров</a:t>
                      </a:r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ЗЭ ВсОШ, 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ЗЭ ВсОШ - 2023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13347">
                <a:tc vMerge="1">
                  <a:txBody>
                    <a:bodyPr/>
                    <a:lstStyle/>
                    <a:p>
                      <a:pPr algn="just"/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победителей и призеров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Результативность, %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обществознание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право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английский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литература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искусство</a:t>
                      </a: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(МХК)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технология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химия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китайский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информатика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50%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78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3" y="13831"/>
            <a:ext cx="1905207" cy="981039"/>
          </a:xfrm>
          <a:prstGeom prst="rect">
            <a:avLst/>
          </a:prstGeom>
        </p:spPr>
      </p:pic>
      <p:sp>
        <p:nvSpPr>
          <p:cNvPr id="16" name="Заголовок 3"/>
          <p:cNvSpPr txBox="1">
            <a:spLocks/>
          </p:cNvSpPr>
          <p:nvPr/>
        </p:nvSpPr>
        <p:spPr>
          <a:xfrm>
            <a:off x="2099674" y="117399"/>
            <a:ext cx="99704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ИТОГИ ВСЕРОССИЙСКОЙ ОЛИМПИАДЫ ШКОЛЬНИКОВ 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2022-2023 УЧЕБНОМ ГОДУ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84477" y="1072122"/>
            <a:ext cx="10922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1430338"/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ЗАКЛЮЧИТЕЛЬНЫЙ ЭТАП </a:t>
            </a:r>
            <a:r>
              <a:rPr lang="ru-RU" b="1" dirty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ВСЕРОССИЙСКОЙ ОЛИМПИАДЫ </a:t>
            </a:r>
            <a:r>
              <a:rPr lang="ru-RU" b="1" dirty="0" smtClean="0">
                <a:solidFill>
                  <a:srgbClr val="66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ШКОЛЬНИКОВ</a:t>
            </a:r>
            <a:endParaRPr lang="ru-RU" sz="6600" b="1" dirty="0">
              <a:solidFill>
                <a:srgbClr val="6600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11" y="6259282"/>
            <a:ext cx="2266440" cy="474027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7547658"/>
              </p:ext>
            </p:extLst>
          </p:nvPr>
        </p:nvGraphicFramePr>
        <p:xfrm>
          <a:off x="507716" y="1559738"/>
          <a:ext cx="11299733" cy="4699544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959693"/>
                <a:gridCol w="1441475"/>
                <a:gridCol w="1267327"/>
                <a:gridCol w="1700463"/>
                <a:gridCol w="2711115"/>
                <a:gridCol w="1219660"/>
              </a:tblGrid>
              <a:tr h="387525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Предмет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победите</a:t>
                      </a:r>
                      <a:r>
                        <a:rPr lang="ru-RU" sz="18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ле</a:t>
                      </a:r>
                      <a:r>
                        <a:rPr lang="en-US" sz="1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й и </a:t>
                      </a:r>
                      <a:r>
                        <a:rPr lang="en-US" sz="1800" b="1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призеров</a:t>
                      </a:r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ЗЭ ВсОШ, 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ЗЭ ВсОШ - 2023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513347">
                <a:tc vMerge="1">
                  <a:txBody>
                    <a:bodyPr/>
                    <a:lstStyle/>
                    <a:p>
                      <a:pPr algn="just"/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2020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2021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2022</a:t>
                      </a:r>
                      <a:endParaRPr lang="ru-RU" sz="1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победителей и призеров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Результативность, %</a:t>
                      </a:r>
                      <a:endParaRPr lang="ru-RU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русский</a:t>
                      </a: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язык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экология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43%</a:t>
                      </a: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физика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33%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астрономия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</a:t>
                      </a:r>
                      <a:r>
                        <a:rPr lang="en-US" sz="18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спанский</a:t>
                      </a:r>
                      <a:r>
                        <a:rPr lang="ru-RU" sz="18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итальянский 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история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немецкий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физкультура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ru-RU" sz="1800" b="0" i="0" u="none" strike="noStrike" kern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французский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306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экономика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  <a:endParaRPr lang="ru-RU" sz="1800" b="0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657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4647</TotalTime>
  <Words>1072</Words>
  <Application>Microsoft Office PowerPoint</Application>
  <PresentationFormat>Широкоэкранный</PresentationFormat>
  <Paragraphs>411</Paragraphs>
  <Slides>18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SimSun</vt:lpstr>
      <vt:lpstr>Arial</vt:lpstr>
      <vt:lpstr>Calibri</vt:lpstr>
      <vt:lpstr>Times New Roman</vt:lpstr>
      <vt:lpstr>Wingdings</vt:lpstr>
      <vt:lpstr>Тема Office</vt:lpstr>
      <vt:lpstr>Acrobat Document</vt:lpstr>
      <vt:lpstr>Итоги всероссийской олимпиады школьников  в Республике Башкортостан  в 2022/23 учебном году</vt:lpstr>
      <vt:lpstr>Итоги всероссийской олимпиады школьников  в Республике Башкортостан  в 2022/23 учебном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Васильева Татьяна Васильевна</dc:creator>
  <cp:lastModifiedBy>Васильева Татьяна Васильевна</cp:lastModifiedBy>
  <cp:revision>130</cp:revision>
  <cp:lastPrinted>2023-05-25T08:02:21Z</cp:lastPrinted>
  <dcterms:created xsi:type="dcterms:W3CDTF">2023-04-25T14:45:34Z</dcterms:created>
  <dcterms:modified xsi:type="dcterms:W3CDTF">2023-09-19T05:52:32Z</dcterms:modified>
</cp:coreProperties>
</file>