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99152A-510C-4663-854A-C4013D4A10A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7053ABF-153E-42F1-99F4-0A1D5114C505}">
      <dgm:prSet/>
      <dgm:spPr/>
      <dgm:t>
        <a:bodyPr/>
        <a:lstStyle/>
        <a:p>
          <a:pPr rtl="0"/>
          <a:r>
            <a:rPr lang="ru-RU" dirty="0" smtClean="0"/>
            <a:t>Образовательные ситуации</a:t>
          </a:r>
          <a:endParaRPr lang="ru-RU" dirty="0"/>
        </a:p>
      </dgm:t>
    </dgm:pt>
    <dgm:pt modelId="{533AE976-29B3-4D28-9EC7-F9F61B72D91D}" type="parTrans" cxnId="{5C446558-CFC8-4D5C-908C-CE6768EFBF7C}">
      <dgm:prSet/>
      <dgm:spPr/>
      <dgm:t>
        <a:bodyPr/>
        <a:lstStyle/>
        <a:p>
          <a:endParaRPr lang="ru-RU"/>
        </a:p>
      </dgm:t>
    </dgm:pt>
    <dgm:pt modelId="{4BA1BE3C-D0E0-4E64-92A6-BAC0BA0A9ADE}" type="sibTrans" cxnId="{5C446558-CFC8-4D5C-908C-CE6768EFBF7C}">
      <dgm:prSet/>
      <dgm:spPr/>
      <dgm:t>
        <a:bodyPr/>
        <a:lstStyle/>
        <a:p>
          <a:endParaRPr lang="ru-RU"/>
        </a:p>
      </dgm:t>
    </dgm:pt>
    <dgm:pt modelId="{287E0E79-6C44-4586-89DF-B8F1C8C3375A}">
      <dgm:prSet/>
      <dgm:spPr/>
      <dgm:t>
        <a:bodyPr/>
        <a:lstStyle/>
        <a:p>
          <a:pPr rtl="0"/>
          <a:r>
            <a:rPr lang="ru-RU" smtClean="0"/>
            <a:t>Тематические события</a:t>
          </a:r>
          <a:endParaRPr lang="ru-RU"/>
        </a:p>
      </dgm:t>
    </dgm:pt>
    <dgm:pt modelId="{2BEA9F63-93FF-4992-87E7-BFE7A5BF5BAE}" type="parTrans" cxnId="{43751027-5B2B-4A30-BA12-B6DD6DA0B975}">
      <dgm:prSet/>
      <dgm:spPr/>
      <dgm:t>
        <a:bodyPr/>
        <a:lstStyle/>
        <a:p>
          <a:endParaRPr lang="ru-RU"/>
        </a:p>
      </dgm:t>
    </dgm:pt>
    <dgm:pt modelId="{647B3920-84CD-4141-A37B-F1830C7555D7}" type="sibTrans" cxnId="{43751027-5B2B-4A30-BA12-B6DD6DA0B975}">
      <dgm:prSet/>
      <dgm:spPr/>
      <dgm:t>
        <a:bodyPr/>
        <a:lstStyle/>
        <a:p>
          <a:endParaRPr lang="ru-RU"/>
        </a:p>
      </dgm:t>
    </dgm:pt>
    <dgm:pt modelId="{F31A68A8-B464-4D00-85FF-139DD7B77B3D}">
      <dgm:prSet/>
      <dgm:spPr/>
      <dgm:t>
        <a:bodyPr/>
        <a:lstStyle/>
        <a:p>
          <a:pPr rtl="0"/>
          <a:r>
            <a:rPr lang="ru-RU" smtClean="0"/>
            <a:t>Проектная деятельность</a:t>
          </a:r>
          <a:endParaRPr lang="ru-RU"/>
        </a:p>
      </dgm:t>
    </dgm:pt>
    <dgm:pt modelId="{FD7C22ED-A91A-4E82-A3BD-A609EB0E5046}" type="parTrans" cxnId="{0F060944-F1C7-4F05-9B9C-3A92330192DD}">
      <dgm:prSet/>
      <dgm:spPr/>
      <dgm:t>
        <a:bodyPr/>
        <a:lstStyle/>
        <a:p>
          <a:endParaRPr lang="ru-RU"/>
        </a:p>
      </dgm:t>
    </dgm:pt>
    <dgm:pt modelId="{D57646E9-D7AA-4FE8-B070-AAD5D8893623}" type="sibTrans" cxnId="{0F060944-F1C7-4F05-9B9C-3A92330192DD}">
      <dgm:prSet/>
      <dgm:spPr/>
      <dgm:t>
        <a:bodyPr/>
        <a:lstStyle/>
        <a:p>
          <a:endParaRPr lang="ru-RU"/>
        </a:p>
      </dgm:t>
    </dgm:pt>
    <dgm:pt modelId="{FB2D20D2-1416-452A-BA3E-6C3EDC261696}">
      <dgm:prSet/>
      <dgm:spPr/>
      <dgm:t>
        <a:bodyPr/>
        <a:lstStyle/>
        <a:p>
          <a:pPr rtl="0"/>
          <a:r>
            <a:rPr lang="ru-RU" smtClean="0"/>
            <a:t>Проблемно-обучающие ситуации и т.д.</a:t>
          </a:r>
          <a:endParaRPr lang="ru-RU"/>
        </a:p>
      </dgm:t>
    </dgm:pt>
    <dgm:pt modelId="{83FD4F17-714A-42E4-B528-9BBC3D6E3488}" type="parTrans" cxnId="{5DA82453-3A59-470D-ABAC-9B76A840E9D2}">
      <dgm:prSet/>
      <dgm:spPr/>
      <dgm:t>
        <a:bodyPr/>
        <a:lstStyle/>
        <a:p>
          <a:endParaRPr lang="ru-RU"/>
        </a:p>
      </dgm:t>
    </dgm:pt>
    <dgm:pt modelId="{3FAB5E09-D15E-4977-B7A1-4EA679A87FEE}" type="sibTrans" cxnId="{5DA82453-3A59-470D-ABAC-9B76A840E9D2}">
      <dgm:prSet/>
      <dgm:spPr/>
      <dgm:t>
        <a:bodyPr/>
        <a:lstStyle/>
        <a:p>
          <a:endParaRPr lang="ru-RU"/>
        </a:p>
      </dgm:t>
    </dgm:pt>
    <dgm:pt modelId="{DE9DCDBD-3912-42AA-A408-98A563926ED1}" type="pres">
      <dgm:prSet presAssocID="{6399152A-510C-4663-854A-C4013D4A10A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B65130-ACBE-431B-AE24-15B1FB07E240}" type="pres">
      <dgm:prSet presAssocID="{6399152A-510C-4663-854A-C4013D4A10AA}" presName="diamond" presStyleLbl="bgShp" presStyleIdx="0" presStyleCnt="1"/>
      <dgm:spPr/>
    </dgm:pt>
    <dgm:pt modelId="{C7F23299-ECFE-46DB-8F54-20BAF9753B14}" type="pres">
      <dgm:prSet presAssocID="{6399152A-510C-4663-854A-C4013D4A10AA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E2D9D-4664-49DA-AB53-18FE1066A704}" type="pres">
      <dgm:prSet presAssocID="{6399152A-510C-4663-854A-C4013D4A10AA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A0F18-6AE0-4ACC-8E23-FB1FF575C6CC}" type="pres">
      <dgm:prSet presAssocID="{6399152A-510C-4663-854A-C4013D4A10AA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380406-CA84-4FAF-84CC-67A619633098}" type="pres">
      <dgm:prSet presAssocID="{6399152A-510C-4663-854A-C4013D4A10AA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DC73CC-540C-4BD4-9DBA-56E8A42EC71A}" type="presOf" srcId="{17053ABF-153E-42F1-99F4-0A1D5114C505}" destId="{C7F23299-ECFE-46DB-8F54-20BAF9753B14}" srcOrd="0" destOrd="0" presId="urn:microsoft.com/office/officeart/2005/8/layout/matrix3"/>
    <dgm:cxn modelId="{0F060944-F1C7-4F05-9B9C-3A92330192DD}" srcId="{6399152A-510C-4663-854A-C4013D4A10AA}" destId="{F31A68A8-B464-4D00-85FF-139DD7B77B3D}" srcOrd="2" destOrd="0" parTransId="{FD7C22ED-A91A-4E82-A3BD-A609EB0E5046}" sibTransId="{D57646E9-D7AA-4FE8-B070-AAD5D8893623}"/>
    <dgm:cxn modelId="{4B3E2B68-6FB4-40EB-94A4-9702BB65A553}" type="presOf" srcId="{287E0E79-6C44-4586-89DF-B8F1C8C3375A}" destId="{FACE2D9D-4664-49DA-AB53-18FE1066A704}" srcOrd="0" destOrd="0" presId="urn:microsoft.com/office/officeart/2005/8/layout/matrix3"/>
    <dgm:cxn modelId="{20769B7E-3E56-4CD6-A838-2E5988993DB1}" type="presOf" srcId="{6399152A-510C-4663-854A-C4013D4A10AA}" destId="{DE9DCDBD-3912-42AA-A408-98A563926ED1}" srcOrd="0" destOrd="0" presId="urn:microsoft.com/office/officeart/2005/8/layout/matrix3"/>
    <dgm:cxn modelId="{5DA82453-3A59-470D-ABAC-9B76A840E9D2}" srcId="{6399152A-510C-4663-854A-C4013D4A10AA}" destId="{FB2D20D2-1416-452A-BA3E-6C3EDC261696}" srcOrd="3" destOrd="0" parTransId="{83FD4F17-714A-42E4-B528-9BBC3D6E3488}" sibTransId="{3FAB5E09-D15E-4977-B7A1-4EA679A87FEE}"/>
    <dgm:cxn modelId="{43751027-5B2B-4A30-BA12-B6DD6DA0B975}" srcId="{6399152A-510C-4663-854A-C4013D4A10AA}" destId="{287E0E79-6C44-4586-89DF-B8F1C8C3375A}" srcOrd="1" destOrd="0" parTransId="{2BEA9F63-93FF-4992-87E7-BFE7A5BF5BAE}" sibTransId="{647B3920-84CD-4141-A37B-F1830C7555D7}"/>
    <dgm:cxn modelId="{5C446558-CFC8-4D5C-908C-CE6768EFBF7C}" srcId="{6399152A-510C-4663-854A-C4013D4A10AA}" destId="{17053ABF-153E-42F1-99F4-0A1D5114C505}" srcOrd="0" destOrd="0" parTransId="{533AE976-29B3-4D28-9EC7-F9F61B72D91D}" sibTransId="{4BA1BE3C-D0E0-4E64-92A6-BAC0BA0A9ADE}"/>
    <dgm:cxn modelId="{6D6AD6F0-6A52-4C5D-A7D5-A6FD9F59662A}" type="presOf" srcId="{F31A68A8-B464-4D00-85FF-139DD7B77B3D}" destId="{F65A0F18-6AE0-4ACC-8E23-FB1FF575C6CC}" srcOrd="0" destOrd="0" presId="urn:microsoft.com/office/officeart/2005/8/layout/matrix3"/>
    <dgm:cxn modelId="{19C2C0F9-90A3-4AF0-A90E-D73F25325639}" type="presOf" srcId="{FB2D20D2-1416-452A-BA3E-6C3EDC261696}" destId="{3C380406-CA84-4FAF-84CC-67A619633098}" srcOrd="0" destOrd="0" presId="urn:microsoft.com/office/officeart/2005/8/layout/matrix3"/>
    <dgm:cxn modelId="{E1D46475-EF72-44EA-B7C7-ED9DDD83C148}" type="presParOf" srcId="{DE9DCDBD-3912-42AA-A408-98A563926ED1}" destId="{E7B65130-ACBE-431B-AE24-15B1FB07E240}" srcOrd="0" destOrd="0" presId="urn:microsoft.com/office/officeart/2005/8/layout/matrix3"/>
    <dgm:cxn modelId="{B379D80C-EA44-47EC-B790-30F7CB1FB530}" type="presParOf" srcId="{DE9DCDBD-3912-42AA-A408-98A563926ED1}" destId="{C7F23299-ECFE-46DB-8F54-20BAF9753B14}" srcOrd="1" destOrd="0" presId="urn:microsoft.com/office/officeart/2005/8/layout/matrix3"/>
    <dgm:cxn modelId="{36B9298C-1F62-42E8-8BA5-49A31DB7A32B}" type="presParOf" srcId="{DE9DCDBD-3912-42AA-A408-98A563926ED1}" destId="{FACE2D9D-4664-49DA-AB53-18FE1066A704}" srcOrd="2" destOrd="0" presId="urn:microsoft.com/office/officeart/2005/8/layout/matrix3"/>
    <dgm:cxn modelId="{72D8E658-A8C8-4C9D-A01C-C2881A4444FC}" type="presParOf" srcId="{DE9DCDBD-3912-42AA-A408-98A563926ED1}" destId="{F65A0F18-6AE0-4ACC-8E23-FB1FF575C6CC}" srcOrd="3" destOrd="0" presId="urn:microsoft.com/office/officeart/2005/8/layout/matrix3"/>
    <dgm:cxn modelId="{3E28C701-F2AB-46F6-A004-9F05A1C89E0C}" type="presParOf" srcId="{DE9DCDBD-3912-42AA-A408-98A563926ED1}" destId="{3C380406-CA84-4FAF-84CC-67A61963309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65130-ACBE-431B-AE24-15B1FB07E240}">
      <dsp:nvSpPr>
        <dsp:cNvPr id="0" name=""/>
        <dsp:cNvSpPr/>
      </dsp:nvSpPr>
      <dsp:spPr>
        <a:xfrm>
          <a:off x="2680480" y="0"/>
          <a:ext cx="5966947" cy="5966947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F23299-ECFE-46DB-8F54-20BAF9753B14}">
      <dsp:nvSpPr>
        <dsp:cNvPr id="0" name=""/>
        <dsp:cNvSpPr/>
      </dsp:nvSpPr>
      <dsp:spPr>
        <a:xfrm>
          <a:off x="3247340" y="566859"/>
          <a:ext cx="2327109" cy="2327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Образовательные ситуации</a:t>
          </a:r>
          <a:endParaRPr lang="ru-RU" sz="1800" kern="1200" dirty="0"/>
        </a:p>
      </dsp:txBody>
      <dsp:txXfrm>
        <a:off x="3360940" y="680459"/>
        <a:ext cx="2099909" cy="2099909"/>
      </dsp:txXfrm>
    </dsp:sp>
    <dsp:sp modelId="{FACE2D9D-4664-49DA-AB53-18FE1066A704}">
      <dsp:nvSpPr>
        <dsp:cNvPr id="0" name=""/>
        <dsp:cNvSpPr/>
      </dsp:nvSpPr>
      <dsp:spPr>
        <a:xfrm>
          <a:off x="5753458" y="566859"/>
          <a:ext cx="2327109" cy="2327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Тематические события</a:t>
          </a:r>
          <a:endParaRPr lang="ru-RU" sz="1800" kern="1200"/>
        </a:p>
      </dsp:txBody>
      <dsp:txXfrm>
        <a:off x="5867058" y="680459"/>
        <a:ext cx="2099909" cy="2099909"/>
      </dsp:txXfrm>
    </dsp:sp>
    <dsp:sp modelId="{F65A0F18-6AE0-4ACC-8E23-FB1FF575C6CC}">
      <dsp:nvSpPr>
        <dsp:cNvPr id="0" name=""/>
        <dsp:cNvSpPr/>
      </dsp:nvSpPr>
      <dsp:spPr>
        <a:xfrm>
          <a:off x="3247340" y="3072977"/>
          <a:ext cx="2327109" cy="2327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Проектная деятельность</a:t>
          </a:r>
          <a:endParaRPr lang="ru-RU" sz="1800" kern="1200"/>
        </a:p>
      </dsp:txBody>
      <dsp:txXfrm>
        <a:off x="3360940" y="3186577"/>
        <a:ext cx="2099909" cy="2099909"/>
      </dsp:txXfrm>
    </dsp:sp>
    <dsp:sp modelId="{3C380406-CA84-4FAF-84CC-67A619633098}">
      <dsp:nvSpPr>
        <dsp:cNvPr id="0" name=""/>
        <dsp:cNvSpPr/>
      </dsp:nvSpPr>
      <dsp:spPr>
        <a:xfrm>
          <a:off x="5753458" y="3072977"/>
          <a:ext cx="2327109" cy="2327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Проблемно-обучающие ситуации и т.д.</a:t>
          </a:r>
          <a:endParaRPr lang="ru-RU" sz="1800" kern="1200"/>
        </a:p>
      </dsp:txBody>
      <dsp:txXfrm>
        <a:off x="5867058" y="3186577"/>
        <a:ext cx="2099909" cy="2099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05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192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06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79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3600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351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57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5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22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82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80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483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29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963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36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ED425-9678-4D7E-B873-0BA48A5D737B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BAC5F95-E986-4C58-8843-C9BB85C4A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02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464808/3d0cac60971a511280cbba229d9b6329c07731f7/#dst10002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2280" y="257452"/>
            <a:ext cx="80964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Новации государственной политики России в сфере образования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740" y="1402673"/>
            <a:ext cx="5663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Суверенная система образования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661" t="23733" r="5232" b="11495"/>
          <a:stretch/>
        </p:blipFill>
        <p:spPr>
          <a:xfrm>
            <a:off x="612559" y="1772006"/>
            <a:ext cx="10649266" cy="471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43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902996"/>
              </p:ext>
            </p:extLst>
          </p:nvPr>
        </p:nvGraphicFramePr>
        <p:xfrm>
          <a:off x="1340528" y="674704"/>
          <a:ext cx="8762260" cy="29562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566299"/>
                <a:gridCol w="3195961"/>
              </a:tblGrid>
              <a:tr h="2956264">
                <a:tc>
                  <a:txBody>
                    <a:bodyPr/>
                    <a:lstStyle/>
                    <a:p>
                      <a:pPr marL="68580" indent="179705" algn="just">
                        <a:spcAft>
                          <a:spcPts val="0"/>
                        </a:spcAft>
                        <a:tabLst>
                          <a:tab pos="1898015" algn="l"/>
                        </a:tabLst>
                      </a:pPr>
                      <a:r>
                        <a:rPr lang="ru-RU" sz="2400" dirty="0">
                          <a:effectLst/>
                        </a:rPr>
                        <a:t>Для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реализации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РПВ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в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ДОО</a:t>
                      </a:r>
                      <a:r>
                        <a:rPr lang="ru-RU" sz="2400" spc="-33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используется </a:t>
                      </a:r>
                      <a:r>
                        <a:rPr lang="ru-RU" sz="2400" spc="-5" dirty="0">
                          <a:effectLst/>
                        </a:rPr>
                        <a:t>практическое</a:t>
                      </a:r>
                      <a:r>
                        <a:rPr lang="ru-RU" sz="2400" spc="-340" dirty="0">
                          <a:effectLst/>
                        </a:rPr>
                        <a:t>        </a:t>
                      </a:r>
                      <a:r>
                        <a:rPr lang="ru-RU" sz="2400" dirty="0">
                          <a:effectLst/>
                        </a:rPr>
                        <a:t>руководство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«Воспитателю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о</a:t>
                      </a:r>
                      <a:r>
                        <a:rPr lang="ru-RU" sz="2400" spc="-33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воспитании»,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представленное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в</a:t>
                      </a:r>
                      <a:r>
                        <a:rPr lang="ru-RU" sz="2400" spc="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открытом</a:t>
                      </a:r>
                      <a:r>
                        <a:rPr lang="ru-RU" sz="2400" spc="2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доступе</a:t>
                      </a:r>
                      <a:r>
                        <a:rPr lang="ru-RU" sz="2400" spc="25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в</a:t>
                      </a:r>
                      <a:r>
                        <a:rPr lang="ru-RU" sz="2400" spc="10" dirty="0">
                          <a:effectLst/>
                        </a:rPr>
                        <a:t> </a:t>
                      </a:r>
                      <a:r>
                        <a:rPr lang="ru-RU" sz="2400" dirty="0">
                          <a:effectLst/>
                        </a:rPr>
                        <a:t>электронной форме	на </a:t>
                      </a:r>
                      <a:r>
                        <a:rPr lang="ru-RU" sz="2400" spc="-15" dirty="0">
                          <a:effectLst/>
                        </a:rPr>
                        <a:t>платформе </a:t>
                      </a:r>
                      <a:r>
                        <a:rPr lang="ru-RU" sz="2400" spc="-340" dirty="0">
                          <a:effectLst/>
                        </a:rPr>
                        <a:t>       </a:t>
                      </a:r>
                      <a:r>
                        <a:rPr lang="ru-RU" sz="2400" u="sng" dirty="0" err="1">
                          <a:effectLst/>
                          <a:uFill>
                            <a:solidFill>
                              <a:srgbClr val="0000FF"/>
                            </a:solidFill>
                          </a:uFill>
                        </a:rPr>
                        <a:t>институтвоспитания.рф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indent="179705" algn="just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6145" name="image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546" y="863555"/>
            <a:ext cx="2385672" cy="238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675" t="36625" r="27524" b="24871"/>
          <a:stretch/>
        </p:blipFill>
        <p:spPr>
          <a:xfrm>
            <a:off x="2645546" y="3630968"/>
            <a:ext cx="6640496" cy="30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51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738" t="24067" r="25343" b="6760"/>
          <a:stretch/>
        </p:blipFill>
        <p:spPr>
          <a:xfrm>
            <a:off x="1660124" y="167588"/>
            <a:ext cx="8389398" cy="641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21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859" y="229470"/>
            <a:ext cx="97891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F26522"/>
                </a:solidFill>
                <a:effectLst/>
                <a:latin typeface="TrebuchetMS-Bold"/>
              </a:rPr>
              <a:t>Обновлены правила оказания первой помощи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1200" dirty="0"/>
              <a:t>Приказ Минздрава России от 03.05.2024 </a:t>
            </a:r>
            <a:r>
              <a:rPr lang="en-AU" sz="1200" dirty="0"/>
              <a:t>N 220</a:t>
            </a:r>
            <a:r>
              <a:rPr lang="ru-RU" sz="1200" dirty="0"/>
              <a:t>н «Об утверждении Порядка оказания первой</a:t>
            </a:r>
            <a:br>
              <a:rPr lang="ru-RU" sz="1200" dirty="0"/>
            </a:br>
            <a:r>
              <a:rPr lang="ru-RU" sz="1200" dirty="0"/>
              <a:t>помощи» вступает в силу с 1 сентября 2024 г.</a:t>
            </a:r>
            <a:r>
              <a:rPr lang="ru-RU" sz="1200" dirty="0" smtClean="0"/>
              <a:t> </a:t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878887" y="1133253"/>
            <a:ext cx="848705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 привычному перечню состояний добавили три случая, когда педагог обязан оказать первую помощь:</a:t>
            </a:r>
          </a:p>
          <a:p>
            <a:endParaRPr lang="ru-RU" dirty="0"/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Острая психологическая реакция на стресс</a:t>
            </a:r>
          </a:p>
          <a:p>
            <a:endParaRPr lang="ru-RU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Судорожный приступ, сопровождающийся потерей сознания</a:t>
            </a:r>
          </a:p>
          <a:p>
            <a:endParaRPr lang="ru-RU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Укусы или </a:t>
            </a:r>
            <a:r>
              <a:rPr lang="ru-RU" sz="3200" dirty="0" err="1" smtClean="0"/>
              <a:t>ужаливания</a:t>
            </a:r>
            <a:r>
              <a:rPr lang="ru-RU" sz="3200" dirty="0" smtClean="0"/>
              <a:t> ядовитыми животными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93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97150" y="179707"/>
            <a:ext cx="107863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Президент России Владимир Путин подписал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Федеральный закон от 19.12.2023 № 618-ФЗ "О внесении изменений в Федеральный закон "Об образовании в Российской Федерации", 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направленный на защиту учителей от всех форм физического и психического насилия и оскорбления личности</a:t>
            </a:r>
            <a:r>
              <a:rPr lang="ru-RU" sz="2000" dirty="0" smtClean="0"/>
              <a:t> </a:t>
            </a:r>
          </a:p>
          <a:p>
            <a:endParaRPr lang="ru-RU" sz="2000" dirty="0" smtClean="0"/>
          </a:p>
          <a:p>
            <a:r>
              <a:rPr lang="ru-RU" sz="2400" b="1" dirty="0" smtClean="0"/>
              <a:t>Статья 47. Правовой статус педагогических работников. Права и свободы педагогических работников, гарантии их реализации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12) право на уважение человеческого достоинства, защиту от всех форм физического и психического насилия, оскорбления личности;</a:t>
            </a:r>
          </a:p>
          <a:p>
            <a:r>
              <a:rPr lang="ru-RU" sz="2400" dirty="0" smtClean="0"/>
              <a:t>(п. 12 в ред. Федерального </a:t>
            </a:r>
            <a:r>
              <a:rPr lang="ru-RU" sz="2400" dirty="0" smtClean="0">
                <a:hlinkClick r:id="rId2"/>
              </a:rPr>
              <a:t>закона</a:t>
            </a:r>
            <a:r>
              <a:rPr lang="ru-RU" sz="2400" dirty="0" smtClean="0"/>
              <a:t> от 19.12.2023 </a:t>
            </a:r>
            <a:r>
              <a:rPr lang="en-AU" sz="2400" dirty="0" smtClean="0"/>
              <a:t>N 618-</a:t>
            </a:r>
            <a:r>
              <a:rPr lang="ru-RU" sz="2400" dirty="0" smtClean="0"/>
              <a:t>ФЗ)</a:t>
            </a:r>
          </a:p>
          <a:p>
            <a:endParaRPr lang="ru-RU" sz="2400" dirty="0" smtClean="0"/>
          </a:p>
          <a:p>
            <a:r>
              <a:rPr lang="ru-RU" sz="2400" dirty="0" smtClean="0"/>
              <a:t>13) право на защиту профессиональной чести и достоинства, на справедливое и объективное расследование нарушения норм профессиональной этики педагогических работников.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697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4501" y="284085"/>
            <a:ext cx="103424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в ФЗ от 24.07.24 г.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dirty="0" smtClean="0"/>
              <a:t>П.8 в части 13 статьи слова </a:t>
            </a:r>
            <a:r>
              <a:rPr lang="ru-RU" sz="2800" dirty="0" smtClean="0">
                <a:solidFill>
                  <a:srgbClr val="FF0000"/>
                </a:solidFill>
              </a:rPr>
              <a:t>«с различными формами умственной отсталости»</a:t>
            </a:r>
            <a:r>
              <a:rPr lang="ru-RU" sz="2800" dirty="0" smtClean="0"/>
              <a:t> заменить словами  </a:t>
            </a:r>
            <a:r>
              <a:rPr lang="ru-RU" sz="2800" dirty="0" smtClean="0">
                <a:solidFill>
                  <a:srgbClr val="FF0000"/>
                </a:solidFill>
              </a:rPr>
              <a:t>«с нарушениями интеллекта»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005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026827"/>
              </p:ext>
            </p:extLst>
          </p:nvPr>
        </p:nvGraphicFramePr>
        <p:xfrm>
          <a:off x="1615735" y="976544"/>
          <a:ext cx="9410329" cy="42493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40817"/>
                <a:gridCol w="5369512"/>
              </a:tblGrid>
              <a:tr h="683208">
                <a:tc>
                  <a:txBody>
                    <a:bodyPr/>
                    <a:lstStyle/>
                    <a:p>
                      <a:pPr marL="18034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Обязательная</a:t>
                      </a:r>
                      <a:r>
                        <a:rPr lang="en-US" sz="1800" spc="-8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часть</a:t>
                      </a:r>
                      <a:r>
                        <a:rPr lang="en-US" sz="1800" spc="-65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Программы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algn="ctr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</a:rPr>
                        <a:t>Часть,</a:t>
                      </a:r>
                      <a:r>
                        <a:rPr lang="ru-RU" sz="1800" i="1" spc="5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формируемая</a:t>
                      </a:r>
                      <a:r>
                        <a:rPr lang="ru-RU" sz="1800" i="1" spc="4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участниками</a:t>
                      </a:r>
                    </a:p>
                    <a:p>
                      <a:pPr marL="180340" algn="ctr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</a:rPr>
                        <a:t>образовательных</a:t>
                      </a:r>
                      <a:r>
                        <a:rPr lang="ru-RU" sz="1800" i="1" spc="-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отношений</a:t>
                      </a:r>
                      <a:endParaRPr lang="ru-RU" sz="18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524584">
                <a:tc>
                  <a:txBody>
                    <a:bodyPr/>
                    <a:lstStyle/>
                    <a:p>
                      <a:pPr marL="180340" marR="59055" algn="just">
                        <a:spcAft>
                          <a:spcPts val="0"/>
                        </a:spcAft>
                      </a:pP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ФОП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ДО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–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утверждена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Приказом</a:t>
                      </a:r>
                      <a:r>
                        <a:rPr lang="en-US" sz="18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Министерства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просвещения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Российской</a:t>
                      </a:r>
                      <a:r>
                        <a:rPr lang="en-US" sz="18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федерации</a:t>
                      </a:r>
                      <a:r>
                        <a:rPr lang="ru-RU" sz="1800" u="none" strike="noStrike" spc="1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№1028</a:t>
                      </a:r>
                      <a:r>
                        <a:rPr lang="ru-RU" sz="1800" u="none" strike="noStrike" spc="-2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от</a:t>
                      </a:r>
                      <a:r>
                        <a:rPr lang="ru-RU" sz="1800" u="none" strike="noStrike" spc="1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25</a:t>
                      </a:r>
                      <a:r>
                        <a:rPr lang="ru-RU" sz="1800" u="none" strike="noStrike" spc="-2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ноября</a:t>
                      </a:r>
                      <a:r>
                        <a:rPr lang="ru-RU" sz="1800" u="none" strike="noStrike" spc="1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2022г.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180340" marR="59690">
                        <a:spcAft>
                          <a:spcPts val="0"/>
                        </a:spcAft>
                      </a:pP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Реализуется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воспитателями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групп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во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всех</a:t>
                      </a:r>
                      <a:r>
                        <a:rPr lang="en-US" sz="1800" spc="-28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помещениях и на территории детского сада,</a:t>
                      </a:r>
                      <a:r>
                        <a:rPr lang="en-US" sz="1800" spc="-28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со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всеми</a:t>
                      </a:r>
                      <a:r>
                        <a:rPr lang="ru-RU" sz="1800" u="none" strike="noStrike" spc="1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детьми</a:t>
                      </a:r>
                      <a:r>
                        <a:rPr lang="ru-RU" sz="1800" u="none" strike="noStrike" spc="2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ДОО.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180340" marR="5969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Составляет,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примерно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90%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от</a:t>
                      </a:r>
                      <a:r>
                        <a:rPr lang="ru-RU" sz="1800" u="none" strike="noStrike" spc="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общего</a:t>
                      </a:r>
                      <a:r>
                        <a:rPr lang="en-US" sz="18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объема Программы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58420"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</a:rPr>
                        <a:t>Региональная образовательная программа -</a:t>
                      </a:r>
                    </a:p>
                    <a:p>
                      <a:pPr marL="180340" marR="58420"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</a:rPr>
                        <a:t>руководство «Земля отцов». Авторы: Гасанова Р.Х., Гасанова Л.Н, ИРО РБ, Уфа, 2019 дополняет</a:t>
                      </a:r>
                      <a:r>
                        <a:rPr lang="ru-RU" sz="1800" i="1" spc="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содержание    образовательных    </a:t>
                      </a:r>
                      <a:r>
                        <a:rPr lang="ru-RU" sz="1800" i="1" spc="18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областей:</a:t>
                      </a:r>
                    </a:p>
                    <a:p>
                      <a:pPr marL="180340" marR="56515"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</a:rPr>
                        <a:t>«Речевое</a:t>
                      </a:r>
                      <a:r>
                        <a:rPr lang="ru-RU" sz="1800" i="1" spc="5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развитие», "Социально-коммуникативное развитие", "Художественно-эстетическое развитие". </a:t>
                      </a:r>
                    </a:p>
                    <a:p>
                      <a:pPr marL="180340" marR="56515"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</a:rPr>
                        <a:t>Составляет,</a:t>
                      </a:r>
                      <a:r>
                        <a:rPr lang="ru-RU" sz="1800" i="1" spc="4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примерно</a:t>
                      </a:r>
                      <a:r>
                        <a:rPr lang="ru-RU" sz="1800" i="1" spc="-28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10%</a:t>
                      </a:r>
                      <a:r>
                        <a:rPr lang="ru-RU" sz="1800" i="1" spc="1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от общего</a:t>
                      </a:r>
                      <a:r>
                        <a:rPr lang="ru-RU" sz="1800" i="1" spc="1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объема</a:t>
                      </a:r>
                      <a:r>
                        <a:rPr lang="ru-RU" sz="1800" i="1" spc="-2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Программы.</a:t>
                      </a:r>
                    </a:p>
                    <a:p>
                      <a:pPr marL="180340" marR="56515">
                        <a:spcAft>
                          <a:spcPts val="0"/>
                        </a:spcAft>
                      </a:pPr>
                      <a:r>
                        <a:rPr lang="ru-RU" sz="1800" i="1" spc="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Реализуется</a:t>
                      </a:r>
                      <a:r>
                        <a:rPr lang="ru-RU" sz="1800" i="1" spc="27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воспитателями</a:t>
                      </a:r>
                      <a:r>
                        <a:rPr lang="ru-RU" sz="1800" i="1" spc="28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групп</a:t>
                      </a:r>
                      <a:r>
                        <a:rPr lang="ru-RU" sz="1800" i="1" spc="28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во</a:t>
                      </a:r>
                      <a:r>
                        <a:rPr lang="ru-RU" sz="1800" i="1" spc="26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всех</a:t>
                      </a:r>
                      <a:r>
                        <a:rPr lang="ru-RU" sz="1800" i="1" spc="-285" dirty="0">
                          <a:effectLst/>
                        </a:rPr>
                        <a:t>   </a:t>
                      </a:r>
                      <a:r>
                        <a:rPr lang="ru-RU" sz="1800" i="1" dirty="0">
                          <a:effectLst/>
                        </a:rPr>
                        <a:t>помещениях</a:t>
                      </a:r>
                      <a:r>
                        <a:rPr lang="ru-RU" sz="1800" i="1" spc="4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и</a:t>
                      </a:r>
                      <a:r>
                        <a:rPr lang="ru-RU" sz="1800" i="1" spc="4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на</a:t>
                      </a:r>
                      <a:r>
                        <a:rPr lang="ru-RU" sz="1800" i="1" spc="2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территории</a:t>
                      </a:r>
                      <a:r>
                        <a:rPr lang="ru-RU" sz="1800" i="1" spc="4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детского</a:t>
                      </a:r>
                      <a:r>
                        <a:rPr lang="ru-RU" sz="1800" i="1" spc="-285" dirty="0">
                          <a:effectLst/>
                        </a:rPr>
                        <a:t>            </a:t>
                      </a:r>
                      <a:r>
                        <a:rPr lang="ru-RU" sz="1800" i="1" dirty="0">
                          <a:effectLst/>
                        </a:rPr>
                        <a:t>сада,</a:t>
                      </a:r>
                      <a:r>
                        <a:rPr lang="ru-RU" sz="1800" i="1" spc="2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со</a:t>
                      </a:r>
                      <a:r>
                        <a:rPr lang="ru-RU" sz="1800" i="1" spc="5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всеми</a:t>
                      </a:r>
                      <a:r>
                        <a:rPr lang="ru-RU" sz="1800" i="1" spc="1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детьми</a:t>
                      </a:r>
                      <a:r>
                        <a:rPr lang="ru-RU" sz="1800" i="1" spc="20" dirty="0">
                          <a:effectLst/>
                        </a:rPr>
                        <a:t> </a:t>
                      </a:r>
                      <a:r>
                        <a:rPr lang="ru-RU" sz="1800" i="1" dirty="0">
                          <a:effectLst/>
                        </a:rPr>
                        <a:t>ДОО.</a:t>
                      </a:r>
                      <a:endParaRPr lang="ru-RU" sz="18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4838" y="79899"/>
            <a:ext cx="49093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ОП ДОО по ФОП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3286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image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885" y="1180728"/>
            <a:ext cx="7815042" cy="430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8788" y="4841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Согласно п 24.1 ФОП ДО образовательная деятельность в ДОО включает: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550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9607" y="106531"/>
            <a:ext cx="7776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Занятия  - форма организации обучения. </a:t>
            </a:r>
            <a:endParaRPr lang="ru-RU" sz="32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57651758"/>
              </p:ext>
            </p:extLst>
          </p:nvPr>
        </p:nvGraphicFramePr>
        <p:xfrm>
          <a:off x="363983" y="691306"/>
          <a:ext cx="11327908" cy="5966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6102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634006"/>
              </p:ext>
            </p:extLst>
          </p:nvPr>
        </p:nvGraphicFramePr>
        <p:xfrm>
          <a:off x="1136341" y="763479"/>
          <a:ext cx="10599939" cy="58157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05316"/>
                <a:gridCol w="3273786"/>
                <a:gridCol w="2806417"/>
                <a:gridCol w="1714420"/>
              </a:tblGrid>
              <a:tr h="450008"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Культурная</a:t>
                      </a:r>
                      <a:r>
                        <a:rPr lang="en-US" sz="1600" spc="-15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практика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Роль</a:t>
                      </a:r>
                      <a:r>
                        <a:rPr lang="en-US" sz="1600" spc="-10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ребенка</a:t>
                      </a:r>
                      <a:r>
                        <a:rPr lang="en-US" sz="1600" spc="-5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в</a:t>
                      </a:r>
                      <a:r>
                        <a:rPr lang="en-US" sz="1600" spc="-15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практике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Название</a:t>
                      </a:r>
                      <a:r>
                        <a:rPr lang="en-US" sz="1600" spc="-20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практики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Периодичность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675012"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Игровая</a:t>
                      </a:r>
                      <a:r>
                        <a:rPr lang="en-US" sz="1600" spc="-15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практика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  <a:tabLst>
                          <a:tab pos="151003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  <a:tabLst>
                          <a:tab pos="1510030" algn="l"/>
                        </a:tabLst>
                      </a:pPr>
                      <a:r>
                        <a:rPr lang="en-US" sz="1600" dirty="0" err="1" smtClean="0">
                          <a:effectLst/>
                        </a:rPr>
                        <a:t>Творческий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субъект</a:t>
                      </a:r>
                      <a:endParaRPr lang="ru-RU" sz="1600" dirty="0">
                        <a:effectLst/>
                      </a:endParaRPr>
                    </a:p>
                    <a:p>
                      <a:pPr marL="68580" indent="247650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творческая</a:t>
                      </a:r>
                      <a:r>
                        <a:rPr lang="en-US" sz="1600" spc="-25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инициатива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"</a:t>
                      </a:r>
                      <a:r>
                        <a:rPr lang="ru-RU" sz="1600" dirty="0">
                          <a:effectLst/>
                        </a:rPr>
                        <a:t>Наши любимые игры!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Ежедневно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96941">
                <a:tc>
                  <a:txBody>
                    <a:bodyPr/>
                    <a:lstStyle/>
                    <a:p>
                      <a:pPr marL="90170" indent="15748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90170" indent="15748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Продуктивная</a:t>
                      </a:r>
                      <a:r>
                        <a:rPr lang="en-US" sz="1600" spc="-20" dirty="0" smtClean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практика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74295" indent="-22225">
                        <a:spcAft>
                          <a:spcPts val="0"/>
                        </a:spcAft>
                        <a:tabLst>
                          <a:tab pos="1172845" algn="l"/>
                          <a:tab pos="1203325" algn="l"/>
                          <a:tab pos="14986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Созидающий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и </a:t>
                      </a:r>
                      <a:r>
                        <a:rPr lang="ru-RU" sz="1600" spc="-5" dirty="0" smtClean="0">
                          <a:effectLst/>
                        </a:rPr>
                        <a:t>волевой </a:t>
                      </a:r>
                      <a:r>
                        <a:rPr lang="ru-RU" sz="1600" spc="-285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субъект </a:t>
                      </a:r>
                      <a:r>
                        <a:rPr lang="ru-RU" sz="1600" spc="-5" dirty="0">
                          <a:effectLst/>
                        </a:rPr>
                        <a:t>(</a:t>
                      </a:r>
                      <a:r>
                        <a:rPr lang="ru-RU" sz="1600" spc="-5" dirty="0" smtClean="0">
                          <a:effectLst/>
                        </a:rPr>
                        <a:t>инициатива</a:t>
                      </a:r>
                      <a:r>
                        <a:rPr lang="ru-RU" sz="1600" spc="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целеполагания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9017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"</a:t>
                      </a:r>
                      <a:r>
                        <a:rPr lang="ru-RU" sz="1600" dirty="0">
                          <a:effectLst/>
                        </a:rPr>
                        <a:t>Творческая мастерская"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74295" indent="247650">
                        <a:spcAft>
                          <a:spcPts val="0"/>
                        </a:spcAft>
                        <a:tabLst>
                          <a:tab pos="544195" algn="l"/>
                          <a:tab pos="1089660" algn="l"/>
                        </a:tabLst>
                      </a:pPr>
                      <a:r>
                        <a:rPr lang="ru-RU" sz="1600">
                          <a:effectLst/>
                        </a:rPr>
                        <a:t>3-4	раза	</a:t>
                      </a:r>
                      <a:r>
                        <a:rPr lang="ru-RU" sz="1600" spc="-20">
                          <a:effectLst/>
                        </a:rPr>
                        <a:t>в</a:t>
                      </a:r>
                      <a:r>
                        <a:rPr lang="ru-RU" sz="1600" spc="-28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неделю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96941">
                <a:tc>
                  <a:txBody>
                    <a:bodyPr/>
                    <a:lstStyle/>
                    <a:p>
                      <a:pPr marL="90170" marR="179705" indent="15748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Познавательно-</a:t>
                      </a:r>
                      <a:r>
                        <a:rPr lang="ru-RU" sz="1600" spc="5">
                          <a:effectLst/>
                        </a:rPr>
                        <a:t> </a:t>
                      </a:r>
                      <a:r>
                        <a:rPr lang="ru-RU" sz="1600" spc="-5">
                          <a:effectLst/>
                        </a:rPr>
                        <a:t>исследовательская</a:t>
                      </a:r>
                      <a:endParaRPr lang="ru-RU" sz="1600">
                        <a:effectLst/>
                      </a:endParaRPr>
                    </a:p>
                    <a:p>
                      <a:pPr marL="90170" indent="157480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практика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74930">
                        <a:spcAft>
                          <a:spcPts val="0"/>
                        </a:spcAft>
                        <a:tabLst>
                          <a:tab pos="1132205" algn="l"/>
                        </a:tabLst>
                      </a:pPr>
                      <a:r>
                        <a:rPr lang="ru-RU" sz="1600">
                          <a:effectLst/>
                        </a:rPr>
                        <a:t>Субъект </a:t>
                      </a:r>
                      <a:r>
                        <a:rPr lang="ru-RU" sz="1600" spc="-5">
                          <a:effectLst/>
                        </a:rPr>
                        <a:t>исследования</a:t>
                      </a:r>
                      <a:r>
                        <a:rPr lang="ru-RU" sz="1600" spc="-28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(познавательная</a:t>
                      </a:r>
                      <a:r>
                        <a:rPr lang="ru-RU" sz="1600" spc="-2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иници</a:t>
                      </a:r>
                      <a:r>
                        <a:rPr lang="en-US" sz="1600">
                          <a:effectLst/>
                        </a:rPr>
                        <a:t>атива)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"</a:t>
                      </a:r>
                      <a:r>
                        <a:rPr lang="en-US" sz="1600" dirty="0">
                          <a:effectLst/>
                        </a:rPr>
                        <a:t>Я</a:t>
                      </a:r>
                      <a:r>
                        <a:rPr lang="en-US" sz="1600" spc="-1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-</a:t>
                      </a:r>
                      <a:r>
                        <a:rPr lang="en-US" sz="1600" spc="-1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исследователь</a:t>
                      </a:r>
                      <a:r>
                        <a:rPr lang="ru-RU" sz="1600" dirty="0">
                          <a:effectLst/>
                        </a:rPr>
                        <a:t>"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74295" indent="247650">
                        <a:spcAft>
                          <a:spcPts val="0"/>
                        </a:spcAft>
                        <a:tabLst>
                          <a:tab pos="544195" algn="l"/>
                          <a:tab pos="1089660" algn="l"/>
                        </a:tabLst>
                      </a:pPr>
                      <a:r>
                        <a:rPr lang="en-US" sz="1600">
                          <a:effectLst/>
                        </a:rPr>
                        <a:t>1-2	раза	</a:t>
                      </a:r>
                      <a:r>
                        <a:rPr lang="en-US" sz="1600" spc="-20">
                          <a:effectLst/>
                        </a:rPr>
                        <a:t>в</a:t>
                      </a:r>
                      <a:r>
                        <a:rPr lang="en-US" sz="1600" spc="-285">
                          <a:effectLst/>
                        </a:rPr>
                        <a:t> </a:t>
                      </a:r>
                      <a:r>
                        <a:rPr lang="en-US" sz="1600">
                          <a:effectLst/>
                        </a:rPr>
                        <a:t>неделю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716953">
                <a:tc>
                  <a:txBody>
                    <a:bodyPr/>
                    <a:lstStyle/>
                    <a:p>
                      <a:pPr marL="90170" marR="89535" indent="157480">
                        <a:spcAft>
                          <a:spcPts val="0"/>
                        </a:spcAft>
                      </a:pPr>
                      <a:r>
                        <a:rPr lang="en-US" sz="1600" spc="-5">
                          <a:effectLst/>
                        </a:rPr>
                        <a:t>Коммуни</a:t>
                      </a:r>
                      <a:r>
                        <a:rPr lang="ru-RU" sz="1600" spc="-5">
                          <a:effectLst/>
                        </a:rPr>
                        <a:t>к</a:t>
                      </a:r>
                      <a:r>
                        <a:rPr lang="en-US" sz="1600" spc="-5">
                          <a:effectLst/>
                        </a:rPr>
                        <a:t>ативная</a:t>
                      </a:r>
                      <a:r>
                        <a:rPr lang="en-US" sz="1600" spc="-285">
                          <a:effectLst/>
                        </a:rPr>
                        <a:t> </a:t>
                      </a:r>
                      <a:r>
                        <a:rPr lang="en-US" sz="1600">
                          <a:effectLst/>
                        </a:rPr>
                        <a:t>практика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7366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Партнер</a:t>
                      </a:r>
                      <a:r>
                        <a:rPr lang="ru-RU" sz="1600" spc="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по</a:t>
                      </a:r>
                      <a:r>
                        <a:rPr lang="ru-RU" sz="1600" spc="33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взаимодействию </a:t>
                      </a:r>
                      <a:r>
                        <a:rPr lang="ru-RU" sz="1600" spc="-28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 </a:t>
                      </a:r>
                      <a:r>
                        <a:rPr lang="ru-RU" sz="1600" spc="-5" dirty="0">
                          <a:effectLst/>
                        </a:rPr>
                        <a:t>собеседник</a:t>
                      </a:r>
                      <a:endParaRPr lang="ru-RU" sz="1600" dirty="0">
                        <a:effectLst/>
                      </a:endParaRPr>
                    </a:p>
                    <a:p>
                      <a:pPr marL="90170" marR="17970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effectLst/>
                        </a:rPr>
                        <a:t>(коммуникативная </a:t>
                      </a:r>
                      <a:r>
                        <a:rPr lang="ru-RU" sz="1600" spc="-28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инициатива),</a:t>
                      </a:r>
                      <a:r>
                        <a:rPr lang="ru-RU" sz="1600" spc="-20" dirty="0">
                          <a:effectLst/>
                        </a:rPr>
                        <a:t> </a:t>
                      </a:r>
                      <a:endParaRPr lang="ru-RU" sz="1600" spc="-20" dirty="0" smtClean="0">
                        <a:effectLst/>
                      </a:endParaRPr>
                    </a:p>
                    <a:p>
                      <a:pPr marL="90170" marR="17970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endParaRPr lang="ru-RU" sz="1600" spc="-20" dirty="0" smtClean="0">
                        <a:effectLst/>
                      </a:endParaRPr>
                    </a:p>
                    <a:p>
                      <a:pPr marL="90170" marR="179705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мастер</a:t>
                      </a:r>
                      <a:r>
                        <a:rPr lang="ru-RU" sz="1600" spc="-35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передачи</a:t>
                      </a:r>
                      <a:r>
                        <a:rPr lang="ru-RU" sz="1600" spc="-30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культурного</a:t>
                      </a:r>
                      <a:r>
                        <a:rPr lang="ru-RU" sz="1600" spc="-3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опыта.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«</a:t>
                      </a:r>
                      <a:r>
                        <a:rPr lang="ru-RU" sz="1600" dirty="0">
                          <a:effectLst/>
                        </a:rPr>
                        <a:t>Концерт для ...» </a:t>
                      </a: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 </a:t>
                      </a:r>
                      <a:r>
                        <a:rPr lang="en-US" sz="1600" spc="-20" dirty="0">
                          <a:effectLst/>
                        </a:rPr>
                        <a:t>в </a:t>
                      </a:r>
                      <a:r>
                        <a:rPr lang="en-US" sz="1600" spc="-285" dirty="0">
                          <a:effectLst/>
                        </a:rPr>
                        <a:t> </a:t>
                      </a:r>
                      <a:r>
                        <a:rPr lang="ru-RU" sz="1600" spc="-285" dirty="0">
                          <a:effectLst/>
                        </a:rPr>
                        <a:t>  </a:t>
                      </a:r>
                      <a:r>
                        <a:rPr lang="en-US" sz="1600" dirty="0" err="1">
                          <a:effectLst/>
                        </a:rPr>
                        <a:t>неделю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34632">
                <a:tc>
                  <a:txBody>
                    <a:bodyPr/>
                    <a:lstStyle/>
                    <a:p>
                      <a:pPr marL="90170" marR="73025" indent="157480">
                        <a:spcAft>
                          <a:spcPts val="0"/>
                        </a:spcAft>
                        <a:tabLst>
                          <a:tab pos="772795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90170" marR="73025" indent="157480">
                        <a:spcAft>
                          <a:spcPts val="0"/>
                        </a:spcAft>
                        <a:tabLst>
                          <a:tab pos="772795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Чтение </a:t>
                      </a:r>
                      <a:r>
                        <a:rPr lang="ru-RU" sz="1600" spc="-5" dirty="0">
                          <a:effectLst/>
                        </a:rPr>
                        <a:t>художественной</a:t>
                      </a:r>
                      <a:r>
                        <a:rPr lang="ru-RU" sz="1600" spc="-28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литературы.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Дополняет </a:t>
                      </a:r>
                      <a:r>
                        <a:rPr lang="ru-RU" sz="1600" dirty="0">
                          <a:effectLst/>
                        </a:rPr>
                        <a:t>развивающие</a:t>
                      </a:r>
                    </a:p>
                    <a:p>
                      <a:pPr marL="68580" marR="74930" indent="247650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9085" algn="l"/>
                        </a:tabLst>
                      </a:pPr>
                      <a:r>
                        <a:rPr lang="ru-RU" sz="1600" dirty="0">
                          <a:effectLst/>
                        </a:rPr>
                        <a:t>Возможности </a:t>
                      </a:r>
                      <a:r>
                        <a:rPr lang="ru-RU" sz="1600" spc="-5" dirty="0">
                          <a:effectLst/>
                        </a:rPr>
                        <a:t>других</a:t>
                      </a:r>
                      <a:r>
                        <a:rPr lang="ru-RU" sz="1600" spc="-28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культурных практик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72390" indent="89535">
                        <a:spcAft>
                          <a:spcPts val="0"/>
                        </a:spcAft>
                        <a:tabLst>
                          <a:tab pos="940435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180340" marR="72390" indent="89535">
                        <a:spcAft>
                          <a:spcPts val="0"/>
                        </a:spcAft>
                        <a:tabLst>
                          <a:tab pos="940435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«</a:t>
                      </a:r>
                      <a:r>
                        <a:rPr lang="ru-RU" sz="1600" dirty="0">
                          <a:effectLst/>
                        </a:rPr>
                        <a:t>Мои </a:t>
                      </a:r>
                      <a:r>
                        <a:rPr lang="ru-RU" sz="1600" spc="-5" dirty="0">
                          <a:effectLst/>
                        </a:rPr>
                        <a:t>любимые</a:t>
                      </a:r>
                      <a:r>
                        <a:rPr lang="ru-RU" sz="1600" spc="-285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книжки»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marL="68580" indent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Ежедневно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88381" y="213064"/>
            <a:ext cx="11529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marR="485140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п. 24.18 ФОП ДО в ДОО во вторую половину дня организованы</a:t>
            </a:r>
            <a:r>
              <a:rPr lang="ru-RU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</a:t>
            </a:r>
            <a:r>
              <a:rPr lang="ru-RU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культурные</a:t>
            </a:r>
            <a:r>
              <a:rPr lang="ru-RU" spc="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практики: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64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79312" tIns="723672" rIns="253920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Общая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цель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воспитания в ДОО (п.29.2 ФОП ДО):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427068" y="457200"/>
            <a:ext cx="10846308" cy="6454621"/>
            <a:chOff x="732" y="-5304"/>
            <a:chExt cx="10834" cy="5204"/>
          </a:xfrm>
        </p:grpSpPr>
        <p:pic>
          <p:nvPicPr>
            <p:cNvPr id="5135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" y="-5304"/>
              <a:ext cx="10673" cy="1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4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" y="-5182"/>
              <a:ext cx="10834" cy="1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3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" y="-3792"/>
              <a:ext cx="3648" cy="3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" y="-3643"/>
              <a:ext cx="3744" cy="3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1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" y="-3761"/>
              <a:ext cx="3521" cy="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" y="-3792"/>
              <a:ext cx="3651" cy="3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9" y="-3478"/>
              <a:ext cx="3884" cy="2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1" y="-3761"/>
              <a:ext cx="3524" cy="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7" y="-3792"/>
              <a:ext cx="3648" cy="3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7" y="-3809"/>
              <a:ext cx="3730" cy="3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4" y="-3761"/>
              <a:ext cx="3521" cy="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" y="-583"/>
              <a:ext cx="10702" cy="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825" y="-552"/>
              <a:ext cx="10575" cy="356"/>
            </a:xfrm>
            <a:prstGeom prst="rect">
              <a:avLst/>
            </a:prstGeom>
            <a:solidFill>
              <a:srgbClr val="1B41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825" y="-5287"/>
              <a:ext cx="10575" cy="1527"/>
            </a:xfrm>
            <a:prstGeom prst="rect">
              <a:avLst/>
            </a:prstGeom>
            <a:solidFill>
              <a:srgbClr val="1B41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200" b="1" i="0" u="none" strike="noStrike" cap="none" normalizeH="0" baseline="0" dirty="0" smtClean="0">
                  <a:ln>
                    <a:noFill/>
                  </a:ln>
                  <a:solidFill>
                    <a:srgbClr val="EDEBE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</a:t>
              </a:r>
              <a:endPara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478658" y="2686104"/>
            <a:ext cx="33883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3175" algn="ctr">
              <a:lnSpc>
                <a:spcPct val="90000"/>
              </a:lnSpc>
              <a:spcBef>
                <a:spcPts val="1405"/>
              </a:spcBef>
              <a:spcAft>
                <a:spcPts val="1000"/>
              </a:spcAft>
            </a:pP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первоначальных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представлений</a:t>
            </a:r>
            <a:r>
              <a:rPr lang="ru-RU" sz="2400" spc="1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традиционных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ценностях</a:t>
            </a:r>
            <a:r>
              <a:rPr lang="ru-RU" sz="2400" spc="-7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российского  </a:t>
            </a:r>
            <a:r>
              <a:rPr lang="ru-RU" sz="2400" spc="-38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народа, социально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приемлемых нормах и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правилах</a:t>
            </a:r>
            <a:r>
              <a:rPr lang="ru-RU" sz="2400" spc="-1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0260" y="2598086"/>
            <a:ext cx="3459925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9385" indent="635" algn="ctr">
              <a:lnSpc>
                <a:spcPct val="90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ценностного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отношения</a:t>
            </a:r>
            <a:r>
              <a:rPr lang="ru-RU" sz="2400" spc="-38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окружающему миру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(природному и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социокультурному),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другим людям, самому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себе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40368" y="2363299"/>
            <a:ext cx="3151575" cy="4098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2560" marR="187960" indent="1905" algn="ctr">
              <a:lnSpc>
                <a:spcPct val="90000"/>
              </a:lnSpc>
              <a:spcBef>
                <a:spcPts val="575"/>
              </a:spcBef>
              <a:spcAft>
                <a:spcPts val="1000"/>
              </a:spcAft>
            </a:pP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Становление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первичного опыта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400" spc="2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r>
              <a:rPr lang="ru-RU" sz="2400" spc="1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lang="ru-RU" sz="2400" spc="1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традиционными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ценностями,</a:t>
            </a:r>
            <a:r>
              <a:rPr lang="ru-RU" sz="2400" spc="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принятыми в обществе</a:t>
            </a:r>
            <a:r>
              <a:rPr lang="ru-RU" sz="2400" spc="-38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нормами</a:t>
            </a:r>
            <a:r>
              <a:rPr lang="ru-RU" sz="2400" spc="-35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-2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F487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правилами</a:t>
            </a:r>
            <a:endParaRPr lang="ru-RU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3485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481</Words>
  <Application>Microsoft Office PowerPoint</Application>
  <PresentationFormat>Широкоэкранный</PresentationFormat>
  <Paragraphs>99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TrebuchetMS-Bold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ADMINS</dc:creator>
  <cp:lastModifiedBy>ADMINS</cp:lastModifiedBy>
  <cp:revision>8</cp:revision>
  <dcterms:created xsi:type="dcterms:W3CDTF">2024-08-30T08:15:40Z</dcterms:created>
  <dcterms:modified xsi:type="dcterms:W3CDTF">2024-11-08T08:38:16Z</dcterms:modified>
</cp:coreProperties>
</file>