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9" r:id="rId4"/>
    <p:sldId id="266" r:id="rId5"/>
    <p:sldId id="262" r:id="rId6"/>
    <p:sldId id="277" r:id="rId7"/>
    <p:sldId id="261" r:id="rId8"/>
    <p:sldId id="295" r:id="rId9"/>
    <p:sldId id="296" r:id="rId10"/>
    <p:sldId id="285" r:id="rId11"/>
    <p:sldId id="265" r:id="rId12"/>
    <p:sldId id="267" r:id="rId13"/>
    <p:sldId id="287" r:id="rId14"/>
    <p:sldId id="297" r:id="rId15"/>
    <p:sldId id="298" r:id="rId16"/>
    <p:sldId id="299" r:id="rId17"/>
    <p:sldId id="300" r:id="rId18"/>
    <p:sldId id="301" r:id="rId19"/>
    <p:sldId id="302" r:id="rId20"/>
    <p:sldId id="288" r:id="rId21"/>
    <p:sldId id="271" r:id="rId22"/>
    <p:sldId id="274" r:id="rId23"/>
    <p:sldId id="28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D8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88640"/>
            <a:ext cx="4723434" cy="587727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492080" y="1412776"/>
            <a:ext cx="432048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Родительское собрание по теме: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Курс «Основы религиозных культур и светской этики»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728-600x0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1920" y="1556792"/>
            <a:ext cx="5213262" cy="4968552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Курс «Основы религиозных культур и светской этики»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07504" y="1473277"/>
            <a:ext cx="4248472" cy="5157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5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включает в себя модули: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православной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исламской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буддийской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иудейской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мировых религиозных культур;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светской этики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373616" cy="100811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Что будут изучать дети?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5"/>
            <a:ext cx="8507288" cy="4320481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Каждый из модулей включает четыре тематических раздела.</a:t>
            </a:r>
          </a:p>
          <a:p>
            <a:pPr algn="just">
              <a:buNone/>
            </a:pPr>
            <a:endParaRPr lang="ru-RU" b="1" dirty="0" smtClean="0">
              <a:solidFill>
                <a:srgbClr val="004D86"/>
              </a:solidFill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Россия — наша Родина.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Основы религиозных культур и светской этики.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Основы религиозных культур и светской этики.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Духовные традиции многонационального народа России.</a:t>
            </a:r>
          </a:p>
          <a:p>
            <a:endParaRPr lang="ru-RU" dirty="0"/>
          </a:p>
        </p:txBody>
      </p:sp>
      <p:pic>
        <p:nvPicPr>
          <p:cNvPr id="2050" name="Picture 2" descr="C:\Users\WORK\Pictures\55ce9db73eff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157192"/>
            <a:ext cx="2520280" cy="149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9"/>
            <a:ext cx="8568952" cy="3204680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Такая конструкция даёт возможность родителям выбрать, а школьникам изучать один модуль и одновременно скрепляет разные модули общими разделами, обеспечивая единство курса «Основы религиозных культур и светской этики».</a:t>
            </a:r>
          </a:p>
          <a:p>
            <a:endParaRPr lang="ru-RU" dirty="0"/>
          </a:p>
        </p:txBody>
      </p:sp>
      <p:pic>
        <p:nvPicPr>
          <p:cNvPr id="4" name="Содержимое 5" descr="relu-pic4_zoom-1000x1000-772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3212976"/>
            <a:ext cx="583264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Базовые национальные ценности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925144"/>
          </a:xfrm>
        </p:spPr>
        <p:txBody>
          <a:bodyPr>
            <a:noAutofit/>
          </a:bodyPr>
          <a:lstStyle/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патриотизм;</a:t>
            </a:r>
            <a:endParaRPr lang="ru-RU" dirty="0" smtClean="0">
              <a:solidFill>
                <a:srgbClr val="004D86"/>
              </a:solidFill>
            </a:endParaRP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социальная солидарность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гражданственность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семья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труд и творчество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наука 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традиционные российские религии; 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искусство и литература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природа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</p:txBody>
      </p:sp>
      <p:pic>
        <p:nvPicPr>
          <p:cNvPr id="4" name="Содержимое 4" descr="0-01-1009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8480" y="1484784"/>
            <a:ext cx="3680409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православной культуры»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866822"/>
            <a:ext cx="4680520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Школьники познакомятся с символическим языком православной художественной культуры, искусством иконы, фрески, церковного пения, с христианским отношением к семье, родителям, труду, долгу и ответственности человека в обществе.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6" name="Содержимое 3" descr="2012021400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700808"/>
            <a:ext cx="3960440" cy="4926863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исламской культуры»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11960" y="1556792"/>
            <a:ext cx="4546848" cy="5069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знакомит школьников с основами духовно-нравственной культуры мусульманства или ислама. Ислам сформировал целостную систему духовных и нравственных ценностей, которые вошли в жизнь всех мусульманских народов. 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6" name="Содержимое 3" descr="orkse_islam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691323"/>
            <a:ext cx="3744416" cy="4776041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буддийской культуры»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484784"/>
            <a:ext cx="4968552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Изучение в школе этого модуля призвано в доступной форме познакомить учащихся с основами буддийской культуры: ее основателем, буддийским учением, нравственными ценностями, священными книгами, ритуалами, святынями, праздниками, искусством. 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1026" name="Picture 2" descr="C:\Users\WORK\Desktop\13-4728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30868"/>
            <a:ext cx="3888432" cy="499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иудейской культуры»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11960" y="1600200"/>
            <a:ext cx="4608512" cy="4997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ориентирован на семьи, сознающие свою связь с религиозной традицией и культурой иудаизма. Изучение этого  модуля направлено на то, чтобы в доступной форме представить основы знаний об этой религиозной традиции в историческом, мировоззренческом, культурном аспектах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3074" name="Picture 2" descr="C:\Users\WORK\Desktop\106744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700808"/>
            <a:ext cx="3888432" cy="48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6" y="476672"/>
            <a:ext cx="9144000" cy="122413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9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 Модуль «Основы мировых религиозных культур»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628800"/>
            <a:ext cx="4608512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направлен на развитие у учеников 4 класса представлений о нравственных идеалах и ценностях, составляющих основу религий, традиционных для нашей многонациональной страны.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7" name="Содержимое 3" descr="Orkse_mirovy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1844824"/>
            <a:ext cx="3744416" cy="4717494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Модуль «Основы светской этики»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427984" y="1520311"/>
            <a:ext cx="4536504" cy="525658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направлен на знакомство школьников с основами нравственности, даёт первичные представления о морали и её значении в жизни человека, опираясь на положительные поступки людей. Данный учебный модуль создает условия для воспитания патриотизма, любви и уважения к Отечеству, чувства гордости за свою Родину.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2050" name="Picture 2" descr="C:\Users\WORK\Desktop\9bed7459-e344-11e4-8c1e-0050569c7d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88" y="1484784"/>
            <a:ext cx="4100380" cy="52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784976" cy="936104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Зачем в школе вводится курс «Основы религиозных культур и светской этики»?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80" y="1556792"/>
            <a:ext cx="8678835" cy="4713387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Ради чего я готов жить, жить изо дня в день, из часа в час, и за что я готов жизнь свою положить?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Воспитание детей было и остаётся самым трудным видом деятельности в мире. Что может быть сложнее и ответственнее, чем воспитать в человеке Человека?</a:t>
            </a:r>
          </a:p>
          <a:p>
            <a:endParaRPr lang="ru-RU" dirty="0"/>
          </a:p>
        </p:txBody>
      </p:sp>
      <p:pic>
        <p:nvPicPr>
          <p:cNvPr id="4" name="Содержимое 3" descr="оркисэ.png"/>
          <p:cNvPicPr>
            <a:picLocks noChangeAspect="1"/>
          </p:cNvPicPr>
          <p:nvPr/>
        </p:nvPicPr>
        <p:blipFill rotWithShape="1">
          <a:blip r:embed="rId2" cstate="print"/>
          <a:srcRect t="8047" b="6269"/>
          <a:stretch/>
        </p:blipFill>
        <p:spPr>
          <a:xfrm>
            <a:off x="3707726" y="5137154"/>
            <a:ext cx="5150443" cy="1704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Правовые принципы, являющиеся фундаментальными для духовно-нравственного образования:</a:t>
            </a:r>
            <a:endParaRPr lang="ru-RU" sz="3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852936"/>
            <a:ext cx="4176464" cy="38492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4D86"/>
                </a:solidFill>
                <a:latin typeface="Georgia" pitchFamily="18" charset="0"/>
              </a:rPr>
              <a:t>свобода совести;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4D86"/>
                </a:solidFill>
                <a:latin typeface="Georgia" pitchFamily="18" charset="0"/>
              </a:rPr>
              <a:t>отделённость религиозных организаций от государства;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4D86"/>
                </a:solidFill>
                <a:latin typeface="Georgia" pitchFamily="18" charset="0"/>
              </a:rPr>
              <a:t>светский характер образования.</a:t>
            </a:r>
          </a:p>
          <a:p>
            <a:endParaRPr lang="ru-RU" dirty="0"/>
          </a:p>
        </p:txBody>
      </p:sp>
      <p:pic>
        <p:nvPicPr>
          <p:cNvPr id="1026" name="Picture 2" descr="C:\Users\WORK\Pictures\ОРКСЭ кртинки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7613" y="2708920"/>
            <a:ext cx="471360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5008" y="1484784"/>
            <a:ext cx="8605464" cy="3528392"/>
          </a:xfrm>
        </p:spPr>
        <p:txBody>
          <a:bodyPr/>
          <a:lstStyle/>
          <a:p>
            <a:pPr algn="just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r>
              <a:rPr lang="ru-RU" b="1" i="1" dirty="0" smtClean="0">
                <a:solidFill>
                  <a:srgbClr val="152F8D"/>
                </a:solidFill>
                <a:latin typeface="Georgia" panose="02040502050405020303" pitchFamily="18" charset="0"/>
              </a:rPr>
              <a:t>«Ученики и их родители должны будут самостоятельно выбрать предмет обучения. Выбор учеников и их родителей, конечно, должен быть абсолютно добровольным – это важнейшее дело».</a:t>
            </a:r>
          </a:p>
          <a:p>
            <a:pPr algn="just"/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Из речи президента РФ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Содержимое 3" descr="russi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77072"/>
            <a:ext cx="5112568" cy="2574537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Современный национальный воспитательный идеал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004D86"/>
                </a:solidFill>
                <a:latin typeface="Georgia" pitchFamily="18" charset="0"/>
              </a:rPr>
              <a:t>Высоконравственный, творческий, компетентный гражданин России, принимающий судьбу Отечества как свою личную, осознающий ответственность за настоящее и будущее своей страны, укоренённый в духовных и культурных традициях многонационального народа Российской Федерации</a:t>
            </a:r>
            <a:endParaRPr lang="ru-RU" dirty="0">
              <a:solidFill>
                <a:srgbClr val="004D86"/>
              </a:solidFill>
            </a:endParaRPr>
          </a:p>
        </p:txBody>
      </p:sp>
      <p:pic>
        <p:nvPicPr>
          <p:cNvPr id="4" name="Picture 2" descr="C:\Users\WORK\Pictures\55ce9db73eff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7228" y="5229200"/>
            <a:ext cx="2495435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f35586736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84976" cy="648071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3501008"/>
            <a:ext cx="8928992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Благодарю за внимание</a:t>
            </a:r>
            <a:endParaRPr lang="ru-RU" sz="5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Почему в 4 классе начинают изучать новый курс?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050" name="Picture 2" descr="C:\Users\WORK\Pictures\ОРКСЭ кртинки\1366606629_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52591"/>
            <a:ext cx="4079878" cy="2761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8748464" cy="3124944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</a:rPr>
              <a:t>В этот период меняется отношение ребенка к себе, родителям, школе, образованию. Происходит переоценка ценностей. Ребёнок покидает начальную школу, он испытывает немалые трудности в адаптации к новой системе обучения в основной школе.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</a:rPr>
              <a:t>Необходимо поддержать ребёнка в этот сложный для него период.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6732240" cy="85010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Проблема воспитания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4788024" cy="5805264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Воспитание осуществляется в диалоге отцов и детей.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Однако их отношения довольно часто принимают драматический характер: старшее поколение, стремясь оградить молодёжь от ошибок, хочет передать ей собственный опыт, собственные модели поведения и представления, молодое поколение в то же время, не желая жить чужим умом, отстаивает своё право на самостоятельный путь, своё понимание жизни.</a:t>
            </a:r>
          </a:p>
          <a:p>
            <a:endParaRPr lang="ru-RU" dirty="0"/>
          </a:p>
        </p:txBody>
      </p:sp>
      <p:pic>
        <p:nvPicPr>
          <p:cNvPr id="1026" name="Picture 2" descr="C:\Users\WORK\Desktop\родители и дети\iStock_000013695021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88" y="2397317"/>
            <a:ext cx="4176400" cy="27834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56992"/>
            <a:ext cx="8686800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К сожалению, на разговоры о главном — о смысле жизни, о выборе ценностей, о добре и зле остаётся слишком мало времени. Но именно эти темы актуальны для младшего подростка, в котором начинает пробуждаться чувство взрослости.</a:t>
            </a:r>
          </a:p>
          <a:p>
            <a:endParaRPr lang="ru-RU" dirty="0"/>
          </a:p>
        </p:txBody>
      </p:sp>
      <p:pic>
        <p:nvPicPr>
          <p:cNvPr id="1026" name="Picture 2" descr="C:\Users\WORK\Pictures\ОРКСЭ кртинки\родители и дети\201506221833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7056784" cy="33325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9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Идея этого курса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3816424" cy="4425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Объединить нас, создать основу для содержательного диалога отцов и детей способна культурная традиция.</a:t>
            </a:r>
          </a:p>
          <a:p>
            <a:pPr algn="just"/>
            <a:endParaRPr lang="ru-RU" b="1" dirty="0" smtClean="0">
              <a:solidFill>
                <a:srgbClr val="004D86"/>
              </a:solidFill>
            </a:endParaRPr>
          </a:p>
          <a:p>
            <a:endParaRPr lang="ru-RU" dirty="0"/>
          </a:p>
        </p:txBody>
      </p:sp>
      <p:pic>
        <p:nvPicPr>
          <p:cNvPr id="5" name="Содержимое 8" descr="fu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1556792"/>
            <a:ext cx="4518502" cy="4680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9"/>
            <a:ext cx="8640960" cy="360039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Курс является культурологическим и направлен на развитие у школьников  4-х классов представлений о нравственных идеалах и ценностях, составляющих основу религиозных и светских традиций многонациональной культуры России, на понимание их значения в жизни современного общества, а также своей сопричастности к ним. </a:t>
            </a:r>
          </a:p>
          <a:p>
            <a:endParaRPr lang="ru-RU" dirty="0"/>
          </a:p>
        </p:txBody>
      </p:sp>
      <p:pic>
        <p:nvPicPr>
          <p:cNvPr id="4" name="Содержимое 12" descr="kulturR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7" y="3501008"/>
            <a:ext cx="7017597" cy="3356992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468052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Одна из важнейших задач курса «Основы религиозных культур и светской этики» — это доверительное общение между родителями и детьми с опорой на нравственные основы семейной жизни.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Семья основана на любви, взаимной поддержке, взаимопонимании. Счастье детей зависит от обстановки в семье, от степени взаимопонимания и доверия, от способности взрослых пережить все проблемы ребёнка, найти и сказать ему вовремя нужное слово.</a:t>
            </a:r>
          </a:p>
          <a:p>
            <a:endParaRPr lang="ru-RU" dirty="0"/>
          </a:p>
        </p:txBody>
      </p:sp>
      <p:pic>
        <p:nvPicPr>
          <p:cNvPr id="4" name="Содержимое 5" descr="39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4365104"/>
            <a:ext cx="3535789" cy="2265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Содержание курса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4785395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Содержание курса «Основы религиозных культур и светской этики» имеет воспитательный, нравственно-развивающий характер. Успешное решение воспитательных задач возможно только в согласованном взаимодействии семьи и школы. Новый учебный курс рассчитан именно на такое педагогическое партнёрство учителей и родителей.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Мы не имеем права забывать, что для ребёнка самый действенный образец жизнелюбия, нравственного самоопределения — это его родители. </a:t>
            </a:r>
          </a:p>
          <a:p>
            <a:endParaRPr lang="ru-RU" dirty="0"/>
          </a:p>
        </p:txBody>
      </p:sp>
      <p:pic>
        <p:nvPicPr>
          <p:cNvPr id="3074" name="Picture 2" descr="C:\Users\WORK\Pictures\55ce9db73eff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6998" y="5157192"/>
            <a:ext cx="290347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904</Words>
  <Application>Microsoft Office PowerPoint</Application>
  <PresentationFormat>Экран (4:3)</PresentationFormat>
  <Paragraphs>66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Родительское собрание по теме:  Курс «Основы религиозных культур и светской этики»</vt:lpstr>
      <vt:lpstr>Зачем в школе вводится курс «Основы религиозных культур и светской этики»?</vt:lpstr>
      <vt:lpstr>Почему в 4 классе начинают изучать новый курс?</vt:lpstr>
      <vt:lpstr>Проблема воспитания</vt:lpstr>
      <vt:lpstr>Слайд 5</vt:lpstr>
      <vt:lpstr>Идея этого курса </vt:lpstr>
      <vt:lpstr>Слайд 7</vt:lpstr>
      <vt:lpstr>Слайд 8</vt:lpstr>
      <vt:lpstr>Содержание курса</vt:lpstr>
      <vt:lpstr>Курс «Основы религиозных культур и светской этики»</vt:lpstr>
      <vt:lpstr>Что будут изучать дети?</vt:lpstr>
      <vt:lpstr>Слайд 12</vt:lpstr>
      <vt:lpstr>Базовые национальные ценности</vt:lpstr>
      <vt:lpstr>Модуль «Основы православной культуры» </vt:lpstr>
      <vt:lpstr>Модуль «Основы исламской культуры»</vt:lpstr>
      <vt:lpstr>Модуль «Основы буддийской культуры» </vt:lpstr>
      <vt:lpstr>Модуль «Основы иудейской культуры» </vt:lpstr>
      <vt:lpstr> Модуль «Основы мировых религиозных культур» </vt:lpstr>
      <vt:lpstr>Модуль «Основы светской этики» </vt:lpstr>
      <vt:lpstr>Правовые принципы, являющиеся фундаментальными для духовно-нравственного образования:</vt:lpstr>
      <vt:lpstr>Из речи президента РФ</vt:lpstr>
      <vt:lpstr>Современный национальный воспитательный идеал</vt:lpstr>
      <vt:lpstr>Благодарю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</dc:creator>
  <cp:lastModifiedBy>Пользователь Windows</cp:lastModifiedBy>
  <cp:revision>72</cp:revision>
  <dcterms:modified xsi:type="dcterms:W3CDTF">2024-06-09T17:00:38Z</dcterms:modified>
</cp:coreProperties>
</file>