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_rels/presentation.xml.rels" ContentType="application/vnd.openxmlformats-package.relationships+xml"/>
  <Override PartName="/ppt/media/image29.jpeg" ContentType="image/jpeg"/>
  <Override PartName="/ppt/media/image28.jpeg" ContentType="image/jpeg"/>
  <Override PartName="/ppt/media/image6.jpeg" ContentType="image/jpeg"/>
  <Override PartName="/ppt/media/image27.jpeg" ContentType="image/jpeg"/>
  <Override PartName="/ppt/media/image13.png" ContentType="image/png"/>
  <Override PartName="/ppt/media/image4.png" ContentType="image/png"/>
  <Override PartName="/ppt/media/image7.png" ContentType="image/png"/>
  <Override PartName="/ppt/media/image17.jpeg" ContentType="image/jpeg"/>
  <Override PartName="/ppt/media/image1.png" ContentType="image/png"/>
  <Override PartName="/ppt/media/image33.png" ContentType="image/png"/>
  <Override PartName="/ppt/media/image11.png" ContentType="image/png"/>
  <Override PartName="/ppt/media/image2.png" ContentType="image/png"/>
  <Override PartName="/ppt/media/image30.jpeg" ContentType="image/jpeg"/>
  <Override PartName="/ppt/media/image8.png" ContentType="image/png"/>
  <Override PartName="/ppt/media/image12.png" ContentType="image/png"/>
  <Override PartName="/ppt/media/image31.jpeg" ContentType="image/jpeg"/>
  <Override PartName="/ppt/media/image32.png" ContentType="image/png"/>
  <Override PartName="/ppt/media/image9.png" ContentType="image/png"/>
  <Override PartName="/ppt/media/image22.jpeg" ContentType="image/jpeg"/>
  <Override PartName="/ppt/media/image5.png" ContentType="image/png"/>
  <Override PartName="/ppt/media/image14.png" ContentType="image/png"/>
  <Override PartName="/ppt/media/image26.jpeg" ContentType="image/jpeg"/>
  <Override PartName="/ppt/media/image15.png" ContentType="image/png"/>
  <Override PartName="/ppt/media/image16.jpeg" ContentType="image/jpeg"/>
  <Override PartName="/ppt/media/image18.jpeg" ContentType="image/jpeg"/>
  <Override PartName="/ppt/media/image19.png" ContentType="image/png"/>
  <Override PartName="/ppt/media/image10.png" ContentType="image/png"/>
  <Override PartName="/ppt/media/image23.jpeg" ContentType="image/jpeg"/>
  <Override PartName="/ppt/media/image21.jpeg" ContentType="image/jpeg"/>
  <Override PartName="/ppt/media/image20.png" ContentType="image/png"/>
  <Override PartName="/ppt/media/image24.jpeg" ContentType="image/jpeg"/>
  <Override PartName="/ppt/media/image3.jpeg" ContentType="image/jpeg"/>
  <Override PartName="/ppt/media/image25.jpeg" ContentType="image/jpe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72" r:id="rId11"/>
    <p:sldMasterId id="2147483674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D5AAFCB-23DD-4C05-B540-59C71395BA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0860DF0-5E40-45B0-9CF6-8452F09778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406F64F2-D5E3-49B5-B71C-0224E88217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95A386D9-9906-4388-9269-1D7EDD1995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C2D3FEBD-099B-4CF3-9F60-0B38BE4D065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D6A17F0E-8CE1-42C3-9A0C-C9220633C53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F4756946-8570-4BFB-9947-69695579B76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145EEDF9-8E4A-41EE-A544-87A897D8CBE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E1CAD163-C014-4EAC-ABFD-03D242613A2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5471FA2-5D84-4903-B641-5C6F356C349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2878421-B247-4001-84C3-BDDE2249482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E22315E-3B53-473B-8435-D7984681FA9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AEC5958E-0AC6-4064-8F77-75B76B59304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E74D3C51-8BA6-43AF-B82A-41A24DC47A1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64C1EFAD-8CD0-4508-8828-48B28E83868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81CE4ABD-D76D-4874-ADF1-683F82F3980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C34D3E6A-2101-4FF4-804A-384AA801430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A7BD266-90EE-454D-8E28-55685C3E551C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Click to edit the outline text format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</a:rPr>
              <a:t>Second Outline Level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Third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Fourth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Fifth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Sixth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Seventh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8160" cy="11617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32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8160" cy="469116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765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0EBD83F-8435-4DA4-9C82-BCCFE749B135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Click to edit the outline text format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Second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Third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Fourth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Fifth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Sixth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Seventh Outline Level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792440" y="5367600"/>
            <a:ext cx="5486040" cy="8042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765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1AA737-B591-4026-A956-8DACBACF9075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50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45720" rIns="45720" tIns="91440" bIns="9144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 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7DD502-1E4E-4FAD-B2ED-9FFF195E9C5D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629400" y="27504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45720" rIns="45720" tIns="91440" bIns="9144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27504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45720" rIns="45720" tIns="91440" bIns="9144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 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5C9B5D7-69F9-4CE0-A607-B1A1E291E3AF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50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 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64717F0-1EE6-4116-B7CC-8FCE1CB1CB75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2252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000" strike="noStrike" u="none" cap="all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722520" y="2907000"/>
            <a:ext cx="7772040" cy="14994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765"/>
              </a:spcBef>
              <a:buNone/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 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0D77BD-510B-4526-B51A-F6619B5FFE36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50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92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 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B3E860D-0107-4DBB-A328-B777707A281A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50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535400"/>
            <a:ext cx="4040280" cy="6390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765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40280" cy="395136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645080" y="1535400"/>
            <a:ext cx="4041360" cy="63900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765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36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76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66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575"/>
              </a:spcBef>
              <a:buClr>
                <a:srgbClr val="ffffff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AD76BCC-5425-48C6-B3F4-AEEE5A76620B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50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5AC29F3-46F3-4C18-A21C-EA7F359AA9CD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295b"/>
            </a:gs>
            <a:gs pos="100000">
              <a:srgbClr val="5f7dc5"/>
            </a:gs>
          </a:gsLst>
          <a:lin ang="135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&lt;date/time&gt;</a:t>
            </a:r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ffffff"/>
                </a:solidFill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21600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44B8DC0-7321-4A03-B882-0E3E71681DEE}" type="slidenum">
              <a:rPr b="0" lang="ru-RU" sz="12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&lt;number&gt;</a:t>
            </a:fld>
            <a:endParaRPr b="0" lang="en-US" sz="12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Click to edit the title text format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Click to edit the outline text format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</a:rPr>
              <a:t>Second Outline Level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Third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Fourth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Fifth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Sixth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Seventh Outline Level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4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4.png"/><Relationship Id="rId3" Type="http://schemas.openxmlformats.org/officeDocument/2006/relationships/image" Target="../media/image24.jpeg"/><Relationship Id="rId4" Type="http://schemas.openxmlformats.org/officeDocument/2006/relationships/slideLayout" Target="../slideLayouts/slideLayout1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4.png"/><Relationship Id="rId3" Type="http://schemas.openxmlformats.org/officeDocument/2006/relationships/image" Target="../media/image26.jpeg"/><Relationship Id="rId4" Type="http://schemas.openxmlformats.org/officeDocument/2006/relationships/slideLayout" Target="../slideLayouts/slideLayout1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slideLayout" Target="../slideLayouts/slideLayout1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4.png"/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" Target="slide15.xml"/><Relationship Id="rId2" Type="http://schemas.openxmlformats.org/officeDocument/2006/relationships/slide" Target="slide9.xml"/><Relationship Id="rId3" Type="http://schemas.openxmlformats.org/officeDocument/2006/relationships/slide" Target="slide13.xml"/><Relationship Id="rId4" Type="http://schemas.openxmlformats.org/officeDocument/2006/relationships/slide" Target="slide11.xml"/><Relationship Id="rId5" Type="http://schemas.openxmlformats.org/officeDocument/2006/relationships/slide" Target="slide20.xml"/><Relationship Id="rId6" Type="http://schemas.openxmlformats.org/officeDocument/2006/relationships/slide" Target="slide18.xml"/><Relationship Id="rId7" Type="http://schemas.openxmlformats.org/officeDocument/2006/relationships/slide" Target="slide20.xml"/><Relationship Id="rId8" Type="http://schemas.openxmlformats.org/officeDocument/2006/relationships/slide" Target="slide21.xml"/><Relationship Id="rId9" Type="http://schemas.openxmlformats.org/officeDocument/2006/relationships/slide" Target="slide19.xml"/><Relationship Id="rId10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12"/>
          <p:cNvSpPr/>
          <p:nvPr/>
        </p:nvSpPr>
        <p:spPr>
          <a:xfrm>
            <a:off x="1259280" y="1341720"/>
            <a:ext cx="7884360" cy="3239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77" name="Прямоугольник 15"/>
          <p:cNvSpPr/>
          <p:nvPr/>
        </p:nvSpPr>
        <p:spPr>
          <a:xfrm>
            <a:off x="1251000" y="304920"/>
            <a:ext cx="7883280" cy="4600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78" name="Рисунок 7" descr=""/>
          <p:cNvPicPr/>
          <p:nvPr/>
        </p:nvPicPr>
        <p:blipFill>
          <a:blip r:embed="rId1"/>
          <a:stretch/>
        </p:blipFill>
        <p:spPr>
          <a:xfrm>
            <a:off x="0" y="-143640"/>
            <a:ext cx="9323280" cy="6992280"/>
          </a:xfrm>
          <a:prstGeom prst="rect">
            <a:avLst/>
          </a:prstGeom>
          <a:ln w="0">
            <a:noFill/>
          </a:ln>
        </p:spPr>
      </p:pic>
      <p:sp>
        <p:nvSpPr>
          <p:cNvPr id="79" name="TextBox 10"/>
          <p:cNvSpPr/>
          <p:nvPr/>
        </p:nvSpPr>
        <p:spPr>
          <a:xfrm>
            <a:off x="2214720" y="343080"/>
            <a:ext cx="6318000" cy="378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0" name="TextBox 13"/>
          <p:cNvSpPr/>
          <p:nvPr/>
        </p:nvSpPr>
        <p:spPr>
          <a:xfrm>
            <a:off x="2340000" y="1415880"/>
            <a:ext cx="6552720" cy="193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6000" strike="noStrike" u="none">
                <a:solidFill>
                  <a:schemeClr val="dk1"/>
                </a:solidFill>
                <a:uFillTx/>
                <a:latin typeface="Mistral"/>
                <a:ea typeface="Calibri"/>
              </a:rPr>
              <a:t>ПРАВИЛА ДОРОЖНОГО ДВИЖЕНИЯ</a:t>
            </a:r>
            <a:endParaRPr b="0" lang="en-US" sz="6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1" name="Прямоугольник 6"/>
          <p:cNvSpPr/>
          <p:nvPr/>
        </p:nvSpPr>
        <p:spPr>
          <a:xfrm>
            <a:off x="2357640" y="285840"/>
            <a:ext cx="664308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15000"/>
              </a:lnSpc>
              <a:tabLst>
                <a:tab algn="l" pos="0"/>
              </a:tabLst>
            </a:pPr>
            <a:endParaRPr b="0" lang="ru-RU" sz="1200" strike="noStrike" u="none">
              <a:solidFill>
                <a:schemeClr val="dk1"/>
              </a:solidFill>
              <a:uFillTx/>
              <a:latin typeface="Calibri"/>
              <a:ea typeface="Calibri"/>
            </a:endParaRPr>
          </a:p>
        </p:txBody>
      </p:sp>
      <p:sp>
        <p:nvSpPr>
          <p:cNvPr id="82" name="Прямоугольник 7"/>
          <p:cNvSpPr/>
          <p:nvPr/>
        </p:nvSpPr>
        <p:spPr>
          <a:xfrm>
            <a:off x="2286000" y="3072240"/>
            <a:ext cx="650088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rgbClr val="0b8595"/>
                </a:solidFill>
                <a:uFillTx/>
                <a:latin typeface="Times New Roman"/>
                <a:ea typeface="Calibri"/>
              </a:rPr>
              <a:t>                                                            </a:t>
            </a:r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rgbClr val="0b8595"/>
                </a:solidFill>
                <a:uFillTx/>
                <a:latin typeface="Times New Roman"/>
                <a:ea typeface="Calibri"/>
              </a:rPr>
              <a:t>                                                                       </a:t>
            </a:r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5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Прямоугольник 1"/>
          <p:cNvSpPr/>
          <p:nvPr/>
        </p:nvSpPr>
        <p:spPr>
          <a:xfrm>
            <a:off x="1547640" y="620280"/>
            <a:ext cx="532872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5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Место стоянки</a:t>
            </a:r>
            <a:endParaRPr b="0" lang="en-US" sz="5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78" name="Picture 2" descr=""/>
          <p:cNvPicPr/>
          <p:nvPr/>
        </p:nvPicPr>
        <p:blipFill>
          <a:blip r:embed="rId1"/>
          <a:stretch/>
        </p:blipFill>
        <p:spPr>
          <a:xfrm>
            <a:off x="2051640" y="1773000"/>
            <a:ext cx="5040360" cy="446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180" name="Picture 2" descr="https://upload.wikimedia.org/wikipedia/commons/thumb/0/04/5.17.1_USSR_road_sign.svg/1024px-5.17.1_USSR_road_sign.svg.png"/>
          <p:cNvPicPr/>
          <p:nvPr/>
        </p:nvPicPr>
        <p:blipFill>
          <a:blip r:embed="rId1"/>
          <a:stretch/>
        </p:blipFill>
        <p:spPr>
          <a:xfrm>
            <a:off x="3996000" y="1057320"/>
            <a:ext cx="3543120" cy="3543120"/>
          </a:xfrm>
          <a:prstGeom prst="rect">
            <a:avLst/>
          </a:prstGeom>
          <a:ln w="0">
            <a:noFill/>
          </a:ln>
        </p:spPr>
      </p:pic>
      <p:pic>
        <p:nvPicPr>
          <p:cNvPr id="181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182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83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Знак “Подземный пешеходный переход”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4" name="TextBox 6"/>
          <p:cNvSpPr/>
          <p:nvPr/>
        </p:nvSpPr>
        <p:spPr>
          <a:xfrm>
            <a:off x="107280" y="1057320"/>
            <a:ext cx="4032000" cy="267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Коль дорожка вниз идет,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Здесь-подземный переход.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Безопасен этот путь.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Ты про это не забудь.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0" dur="indefinite" restart="never" nodeType="tmRoot">
          <p:childTnLst>
            <p:seq>
              <p:cTn id="281" dur="indefinite" nodeType="mainSeq"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6" dur="10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7" dur="10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88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2" dur="1000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3" dur="1000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94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186" name="Picture 6" descr="http://shop.its-spc.ru/image/cache/data/6.7-500x500.png"/>
          <p:cNvPicPr/>
          <p:nvPr/>
        </p:nvPicPr>
        <p:blipFill>
          <a:blip r:embed="rId1"/>
          <a:stretch/>
        </p:blipFill>
        <p:spPr>
          <a:xfrm>
            <a:off x="4600440" y="914400"/>
            <a:ext cx="3684600" cy="3684600"/>
          </a:xfrm>
          <a:prstGeom prst="rect">
            <a:avLst/>
          </a:prstGeom>
          <a:ln w="0">
            <a:noFill/>
          </a:ln>
        </p:spPr>
      </p:pic>
      <p:pic>
        <p:nvPicPr>
          <p:cNvPr id="187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188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89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Знак “Надземный пешеходный переход”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0" name="TextBox 6"/>
          <p:cNvSpPr/>
          <p:nvPr/>
        </p:nvSpPr>
        <p:spPr>
          <a:xfrm>
            <a:off x="3960" y="1197000"/>
            <a:ext cx="4715640" cy="181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Вот надземный переход: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Он похож на мостик.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 нему пройдут без страха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 малыш, и взрослый.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5" dur="indefinite" restart="never" nodeType="tmRoot">
          <p:childTnLst>
            <p:seq>
              <p:cTn id="296" dur="indefinite" nodeType="mainSeq"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1" dur="1000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2" dur="1000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03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000"/>
                            </p:stCondLst>
                            <p:childTnLst>
                              <p:par>
                                <p:cTn id="305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7" dur="1000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8" dur="1000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09" dur="1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92" name="Picture 6"/>
          <p:cNvSpPr/>
          <p:nvPr/>
        </p:nvSpPr>
        <p:spPr>
          <a:xfrm>
            <a:off x="5436360" y="886320"/>
            <a:ext cx="2711880" cy="363168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dir="5400000" dist="5080" endPos="28000" rotWithShape="0" stA="38000" sy="-10000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3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194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95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Место остановки автобуса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6" name="TextBox 6"/>
          <p:cNvSpPr/>
          <p:nvPr/>
        </p:nvSpPr>
        <p:spPr>
          <a:xfrm>
            <a:off x="2050920" y="3285000"/>
            <a:ext cx="5184360" cy="18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ты на остановке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Ждешь автобусной парковки,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Наш совет для детворы: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здесь не место для игры</a:t>
            </a:r>
            <a:r>
              <a:rPr b="0" lang="ru-RU" sz="18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.</a:t>
            </a:r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7" name="TextBox 5"/>
          <p:cNvSpPr/>
          <p:nvPr/>
        </p:nvSpPr>
        <p:spPr>
          <a:xfrm>
            <a:off x="6480" y="777960"/>
            <a:ext cx="5184360" cy="230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ты собрался с другом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зоопарк или в кино,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Подружиться с этим знаком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Вам придется все равно,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Он домчит вас быстро, ловко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Знак автобусная остановка.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0" dur="indefinite" restart="never" nodeType="tmRoot">
          <p:childTnLst>
            <p:seq>
              <p:cTn id="311" dur="indefinite" nodeType="mainSeq">
                <p:childTnLst>
                  <p:par>
                    <p:cTn id="312" fill="hold">
                      <p:stCondLst>
                        <p:cond delay="0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6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7" dur="1000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18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2" dur="1000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3" dur="1000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24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2000"/>
                            </p:stCondLst>
                            <p:childTnLst>
                              <p:par>
                                <p:cTn id="32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8" dur="1000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9" dur="1000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30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199" name="Picture 4" descr="http://74330s025.caduk.ru/images/svetof.png"/>
          <p:cNvPicPr/>
          <p:nvPr/>
        </p:nvPicPr>
        <p:blipFill>
          <a:blip r:embed="rId1"/>
          <a:stretch/>
        </p:blipFill>
        <p:spPr>
          <a:xfrm>
            <a:off x="6804000" y="981000"/>
            <a:ext cx="2599920" cy="3898440"/>
          </a:xfrm>
          <a:prstGeom prst="rect">
            <a:avLst/>
          </a:prstGeom>
          <a:ln w="0">
            <a:noFill/>
          </a:ln>
        </p:spPr>
      </p:pic>
      <p:pic>
        <p:nvPicPr>
          <p:cNvPr id="200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01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02" name="TextBox 10"/>
          <p:cNvSpPr/>
          <p:nvPr/>
        </p:nvSpPr>
        <p:spPr>
          <a:xfrm>
            <a:off x="250920" y="1557720"/>
            <a:ext cx="6876720" cy="206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Знают дети с давних пор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Добрый друг наш – светофор.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Нам его подскажет свет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Путь свободен или нет.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3" name="TextBox 11"/>
          <p:cNvSpPr/>
          <p:nvPr/>
        </p:nvSpPr>
        <p:spPr>
          <a:xfrm>
            <a:off x="2124000" y="224280"/>
            <a:ext cx="5256000" cy="5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СВЕТОФОР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1" dur="indefinite" restart="never" nodeType="tmRoot">
          <p:childTnLst>
            <p:seq>
              <p:cTn id="332" dur="indefinite" nodeType="mainSeq"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7" dur="1000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8" dur="1000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39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00"/>
                            </p:stCondLst>
                            <p:childTnLst>
                              <p:par>
                                <p:cTn id="34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3" dur="1000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4" dur="1000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45" dur="10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05" name="Рисунок 1" descr=""/>
          <p:cNvPicPr/>
          <p:nvPr/>
        </p:nvPicPr>
        <p:blipFill>
          <a:blip r:embed="rId1"/>
          <a:stretch/>
        </p:blipFill>
        <p:spPr>
          <a:xfrm>
            <a:off x="0" y="828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pic>
        <p:nvPicPr>
          <p:cNvPr id="206" name="Picture 2" descr="http://www.cliparthut.com/clip-arts/107/traffic-light-clip-art-107337.png"/>
          <p:cNvPicPr/>
          <p:nvPr/>
        </p:nvPicPr>
        <p:blipFill>
          <a:blip r:embed="rId2"/>
          <a:stretch/>
        </p:blipFill>
        <p:spPr>
          <a:xfrm>
            <a:off x="1835280" y="1125720"/>
            <a:ext cx="5164200" cy="3274200"/>
          </a:xfrm>
          <a:prstGeom prst="rect">
            <a:avLst/>
          </a:prstGeom>
          <a:ln w="0">
            <a:noFill/>
          </a:ln>
        </p:spPr>
      </p:pic>
      <p:sp>
        <p:nvSpPr>
          <p:cNvPr id="207" name="TextBox 4"/>
          <p:cNvSpPr/>
          <p:nvPr/>
        </p:nvSpPr>
        <p:spPr>
          <a:xfrm>
            <a:off x="-11520" y="-8280"/>
            <a:ext cx="3962520" cy="15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красный свет горит,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Что тебе он говорит?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Это значит, стой, и жди.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Путь опасный впереди.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8" name="TextBox 6"/>
          <p:cNvSpPr/>
          <p:nvPr/>
        </p:nvSpPr>
        <p:spPr>
          <a:xfrm>
            <a:off x="5445000" y="-8280"/>
            <a:ext cx="3698640" cy="15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Свет зеленый впереди?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Смело ты теперь иди.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Вас машины подождут,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Пешеходы все пройдут.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9" name="TextBox 5"/>
          <p:cNvSpPr/>
          <p:nvPr/>
        </p:nvSpPr>
        <p:spPr>
          <a:xfrm>
            <a:off x="2484720" y="4257720"/>
            <a:ext cx="4174920" cy="15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Желтый светит огонек,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Погоди, постой, дружок.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Ты идти не торопись,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А зеленого дождись.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6" dur="indefinite" restart="never" nodeType="tmRoot">
          <p:childTnLst>
            <p:seq>
              <p:cTn id="347" dur="indefinite" nodeType="mainSeq">
                <p:childTnLst>
                  <p:par>
                    <p:cTn id="348" fill="hold">
                      <p:stCondLst>
                        <p:cond delay="0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2" dur="1000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3" dur="1000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54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000"/>
                            </p:stCondLst>
                            <p:childTnLst>
                              <p:par>
                                <p:cTn id="35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8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9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60" dur="10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2000"/>
                            </p:stCondLst>
                            <p:childTnLst>
                              <p:par>
                                <p:cTn id="36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4" dur="10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5" dur="10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66" dur="10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11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12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13" name="TextBox 4"/>
          <p:cNvSpPr/>
          <p:nvPr/>
        </p:nvSpPr>
        <p:spPr>
          <a:xfrm>
            <a:off x="1187280" y="224280"/>
            <a:ext cx="7416360" cy="5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ПЕШЕХОДНЫЙ СВЕТОФОР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14" name="TextBox 5"/>
          <p:cNvSpPr/>
          <p:nvPr/>
        </p:nvSpPr>
        <p:spPr>
          <a:xfrm>
            <a:off x="22320" y="809640"/>
            <a:ext cx="8365680" cy="181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добрый светофорик человечка показал,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Красный цвет предупреждает, чтобы ты пока стоял.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А зеленого увидел,- ну, тогда смелей вперед.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И, пока тебе он светит, транспорт, точно, подождет.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15" name="Picture 2" descr="http://smolensk-i.ru/wp-content/uploads/2015/07/102-1-bezopasnost-dorozhnogo-dvizheniya-dlya-detej-v-kartinkakh.jpg"/>
          <p:cNvPicPr/>
          <p:nvPr/>
        </p:nvPicPr>
        <p:blipFill>
          <a:blip r:embed="rId2"/>
          <a:stretch/>
        </p:blipFill>
        <p:spPr>
          <a:xfrm>
            <a:off x="2123280" y="2653560"/>
            <a:ext cx="4392720" cy="292644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16" name="Picture 6" descr="http://fs00.infourok.ru/images/doc/270/275421/2/img1.jpg"/>
          <p:cNvPicPr/>
          <p:nvPr/>
        </p:nvPicPr>
        <p:blipFill>
          <a:blip r:embed="rId3"/>
          <a:srcRect l="72091" t="37228" r="13949" b="30304"/>
          <a:stretch/>
        </p:blipFill>
        <p:spPr>
          <a:xfrm>
            <a:off x="7164000" y="1040040"/>
            <a:ext cx="1656360" cy="289008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7" dur="indefinite" restart="never" nodeType="tmRoot">
          <p:childTnLst>
            <p:seq>
              <p:cTn id="368" dur="indefinite" nodeType="mainSeq">
                <p:childTnLst>
                  <p:par>
                    <p:cTn id="369" fill="hold">
                      <p:stCondLst>
                        <p:cond delay="0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3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4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75" dur="10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9" dur="1000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0" dur="1000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1" dur="1000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18" name="Picture 2" descr="Как правильно переходить перекресток"/>
          <p:cNvPicPr/>
          <p:nvPr/>
        </p:nvPicPr>
        <p:blipFill>
          <a:blip r:embed="rId1"/>
          <a:stretch/>
        </p:blipFill>
        <p:spPr>
          <a:xfrm>
            <a:off x="3755520" y="810360"/>
            <a:ext cx="5388120" cy="371196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19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20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21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Переход перекрестка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22" name="TextBox 6"/>
          <p:cNvSpPr/>
          <p:nvPr/>
        </p:nvSpPr>
        <p:spPr>
          <a:xfrm>
            <a:off x="34920" y="829440"/>
            <a:ext cx="453672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Чтобы вы на перекрестке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Под машину не попали,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Тут совсем все очень просто: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Избегай диагонали.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А иди по светофору,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Только на зеленый свет.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Дольше так, но безопасней!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 другого пути нет.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2" dur="indefinite" restart="never" nodeType="tmRoot">
          <p:childTnLst>
            <p:seq>
              <p:cTn id="383" dur="indefinite" nodeType="mainSeq">
                <p:childTnLst>
                  <p:par>
                    <p:cTn id="384" fill="hold">
                      <p:stCondLst>
                        <p:cond delay="0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8" dur="1000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9" dur="1000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90" dur="1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000"/>
                            </p:stCondLst>
                            <p:childTnLst>
                              <p:par>
                                <p:cTn id="39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4" dur="100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5" dur="100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96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24" name="Picture 4" descr="http://pk-galaktika.ru/image/cache/data-roadsign-3-1-2-700x700.png"/>
          <p:cNvPicPr/>
          <p:nvPr/>
        </p:nvPicPr>
        <p:blipFill>
          <a:blip r:embed="rId1"/>
          <a:stretch/>
        </p:blipFill>
        <p:spPr>
          <a:xfrm>
            <a:off x="5076720" y="1125720"/>
            <a:ext cx="3482640" cy="3482640"/>
          </a:xfrm>
          <a:prstGeom prst="rect">
            <a:avLst/>
          </a:prstGeom>
          <a:ln w="0">
            <a:noFill/>
          </a:ln>
        </p:spPr>
      </p:pic>
      <p:pic>
        <p:nvPicPr>
          <p:cNvPr id="225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26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27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Знак "Железнодорожный переезд"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28" name="TextBox 7"/>
          <p:cNvSpPr/>
          <p:nvPr/>
        </p:nvSpPr>
        <p:spPr>
          <a:xfrm>
            <a:off x="324000" y="1125720"/>
            <a:ext cx="5184360" cy="18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Не один здесь знак, а много: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Здесь железная дорога!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Рельсы, шпалы и пути –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 электричкой не шути</a:t>
            </a:r>
            <a:r>
              <a:rPr b="0" lang="ru-RU" sz="18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.</a:t>
            </a:r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29" name="Picture 6" descr="https://openclipart.org/image/2400px/svg_to_png/28086/Roadsign-rail-fence.png"/>
          <p:cNvPicPr/>
          <p:nvPr/>
        </p:nvPicPr>
        <p:blipFill>
          <a:blip r:embed="rId3"/>
          <a:stretch/>
        </p:blipFill>
        <p:spPr>
          <a:xfrm>
            <a:off x="3132360" y="1981080"/>
            <a:ext cx="3299760" cy="2895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7" dur="indefinite" restart="never" nodeType="tmRoot">
          <p:childTnLst>
            <p:seq>
              <p:cTn id="398" dur="indefinite" nodeType="mainSeq">
                <p:childTnLst>
                  <p:par>
                    <p:cTn id="399" fill="hold">
                      <p:stCondLst>
                        <p:cond delay="0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3" dur="10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4" dur="1000" fill="hold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05" dur="10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000"/>
                            </p:stCondLst>
                            <p:childTnLst>
                              <p:par>
                                <p:cTn id="40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9" dur="1000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0" dur="1000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11" dur="10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31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32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33" name="TextBox 4"/>
          <p:cNvSpPr/>
          <p:nvPr/>
        </p:nvSpPr>
        <p:spPr>
          <a:xfrm>
            <a:off x="0" y="1125720"/>
            <a:ext cx="4320720" cy="316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Трамвай обходят спереди -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Понятно почему?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Другой вагончик движется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Навстречу твоему.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А если сзади обойдёшь,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Вдруг под колёса попадёшь?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Зато троллейбус позади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Обходим мы всегда,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Иначе приключится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Ужасная беда!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34" name="TextBox 5"/>
          <p:cNvSpPr/>
          <p:nvPr/>
        </p:nvSpPr>
        <p:spPr>
          <a:xfrm>
            <a:off x="2411640" y="3716640"/>
            <a:ext cx="4320720" cy="193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 за автобусом не видно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Дороги основной,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А там машин поток огромный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Несется день-деньской.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Не нужно жизнью рисковать,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Гораздо лучше - подождать</a:t>
            </a:r>
            <a:r>
              <a:rPr b="0" lang="ru-RU" sz="18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.</a:t>
            </a:r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35" name="Picture 2" descr="http://pandia.ru/text/77/302/images/image005_47.jpg"/>
          <p:cNvPicPr/>
          <p:nvPr/>
        </p:nvPicPr>
        <p:blipFill>
          <a:blip r:embed="rId2"/>
          <a:stretch/>
        </p:blipFill>
        <p:spPr>
          <a:xfrm>
            <a:off x="3923640" y="837000"/>
            <a:ext cx="4320360" cy="299448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sp>
        <p:nvSpPr>
          <p:cNvPr id="236" name="TextBox 7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Как обходить городской транспорт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2" dur="indefinite" restart="never" nodeType="tmRoot">
          <p:childTnLst>
            <p:seq>
              <p:cTn id="413" dur="indefinite" nodeType="mainSeq">
                <p:childTnLst>
                  <p:par>
                    <p:cTn id="414" fill="hold">
                      <p:stCondLst>
                        <p:cond delay="0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8" dur="1000" fill="hold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9" dur="1000" fill="hold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20" dur="1000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4" dur="1000" fill="hold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5" dur="1000" fill="hold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26" dur="10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2000"/>
                            </p:stCondLst>
                            <p:childTnLst>
                              <p:par>
                                <p:cTn id="428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0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1" dur="1000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32" dur="1000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5"/>
          <p:cNvSpPr/>
          <p:nvPr/>
        </p:nvSpPr>
        <p:spPr>
          <a:xfrm>
            <a:off x="1259280" y="1341720"/>
            <a:ext cx="7884360" cy="475056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84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50760" dir="2700000" dist="37674">
              <a:srgbClr val="000000">
                <a:alpha val="40000"/>
              </a:srgbClr>
            </a:outerShdw>
          </a:effectLst>
        </p:spPr>
      </p:pic>
      <p:sp>
        <p:nvSpPr>
          <p:cNvPr id="85" name="TextBox 15"/>
          <p:cNvSpPr/>
          <p:nvPr/>
        </p:nvSpPr>
        <p:spPr>
          <a:xfrm>
            <a:off x="1727280" y="1844640"/>
            <a:ext cx="7416360" cy="255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40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Чтоб по улице гулять,</a:t>
            </a:r>
            <a:endParaRPr b="0" lang="en-US" sz="4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40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Надо правила все знать.</a:t>
            </a:r>
            <a:endParaRPr b="0" lang="en-US" sz="4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40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Правила дают ответ.</a:t>
            </a:r>
            <a:endParaRPr b="0" lang="en-US" sz="4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40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Где опасен путь, где нет.</a:t>
            </a:r>
            <a:endParaRPr b="0" lang="en-US" sz="4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" dur="indefinite" restart="never" nodeType="tmRoot">
          <p:childTnLst>
            <p:seq>
              <p:cTn id="17" dur="indefinite" nodeType="mainSeq"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4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38" name="Picture 2" descr="http://user.vse42.ru/files/P_S1280x857q80/Wnone/ui-533a94f2932b01.18799976.jpeg"/>
          <p:cNvPicPr/>
          <p:nvPr/>
        </p:nvPicPr>
        <p:blipFill>
          <a:blip r:embed="rId1"/>
          <a:stretch/>
        </p:blipFill>
        <p:spPr>
          <a:xfrm>
            <a:off x="1841040" y="2581920"/>
            <a:ext cx="3930120" cy="263124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39" name="Рисунок 1" descr=""/>
          <p:cNvPicPr/>
          <p:nvPr/>
        </p:nvPicPr>
        <p:blipFill>
          <a:blip r:embed="rId2"/>
          <a:stretch/>
        </p:blipFill>
        <p:spPr>
          <a:xfrm>
            <a:off x="119520" y="-14364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40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41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Игра на дороге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42" name="TextBox 5"/>
          <p:cNvSpPr/>
          <p:nvPr/>
        </p:nvSpPr>
        <p:spPr>
          <a:xfrm>
            <a:off x="119520" y="797040"/>
            <a:ext cx="7836840" cy="15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куклу или мячик на дорогу уронили,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Там, где часто проезжают быстрые автомобили,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То не надо за игрушкой вам бросаться на дорогу.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Лучше к взрослым обратиться, ведь они всегда помогут.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43" name="TextBox 6"/>
          <p:cNvSpPr/>
          <p:nvPr/>
        </p:nvSpPr>
        <p:spPr>
          <a:xfrm>
            <a:off x="5622120" y="2567160"/>
            <a:ext cx="5184360" cy="13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видишь, что машина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Выезжает со двора.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Для сомненья нет причины: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Пропустите, детвора.</a:t>
            </a: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3" dur="indefinite" restart="never" nodeType="tmRoot">
          <p:childTnLst>
            <p:seq>
              <p:cTn id="434" dur="indefinite" nodeType="mainSeq"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9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0" dur="1000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41" dur="1000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4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5" dur="1000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6" dur="1000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47" dur="10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4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1" dur="1000" fill="hold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2" dur="1000" fill="hold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3" dur="1000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45" name="Picture 4" descr="http://a2b2.ru/storage/images/kindergardens/8429/section/11355/9296_0012-024-Vot-krasnyj-krug-a-v-njom-mashina-traktor-il-velosiped-il-pritsep-k.jpeg"/>
          <p:cNvPicPr/>
          <p:nvPr/>
        </p:nvPicPr>
        <p:blipFill>
          <a:blip r:embed="rId1"/>
          <a:stretch/>
        </p:blipFill>
        <p:spPr>
          <a:xfrm>
            <a:off x="4716000" y="953280"/>
            <a:ext cx="3258000" cy="403200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46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47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48" name="TextBox 4"/>
          <p:cNvSpPr/>
          <p:nvPr/>
        </p:nvSpPr>
        <p:spPr>
          <a:xfrm>
            <a:off x="179640" y="792000"/>
            <a:ext cx="4176000" cy="341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Думаешь, велосипед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Настоящий транспорт? Нет!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Помни: на проезжей части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Трудно избежать несчастья!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есть велосипед,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Но, не дорос до нужных лет,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Катайся лучше во дворе.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Там безопасно детворе.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49" name="TextBox 5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Велосипед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50" name="Picture 2"/>
          <p:cNvSpPr/>
          <p:nvPr/>
        </p:nvSpPr>
        <p:spPr>
          <a:xfrm>
            <a:off x="2804040" y="4032720"/>
            <a:ext cx="1904760" cy="190476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blurRad="380880" dir="5400000" dist="291960" sx="-80000" sy="-18000">
              <a:srgbClr val="000000">
                <a:alpha val="22000"/>
              </a:srgbClr>
            </a:outerShdw>
          </a:effectLst>
          <a:scene3d>
            <a:camera prst="orthographicFront"/>
            <a:lightRig rig="threePt" dir="t"/>
          </a:scene3d>
          <a:sp3d prstMaterial="legacyMatte"/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4" dur="indefinite" restart="never" nodeType="tmRoot">
          <p:childTnLst>
            <p:seq>
              <p:cTn id="455" dur="indefinite" nodeType="mainSeq">
                <p:childTnLst>
                  <p:par>
                    <p:cTn id="456" fill="hold">
                      <p:stCondLst>
                        <p:cond delay="0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0" dur="10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1" dur="10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62" dur="1000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000"/>
                            </p:stCondLst>
                            <p:childTnLst>
                              <p:par>
                                <p:cTn id="464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6" dur="1000" fill="hold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7" dur="1000" fill="hold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68" dur="1000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52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53" name="TextBox 5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Не катайся сзади автобуса, трамвая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54" name="Picture 2" descr="https://ds04.infourok.ru/uploads/ex/06b6/0003fe55-94614a42/img16.jpg"/>
          <p:cNvPicPr/>
          <p:nvPr/>
        </p:nvPicPr>
        <p:blipFill>
          <a:blip r:embed="rId1"/>
          <a:srcRect l="6573" t="0" r="11941" b="10632"/>
          <a:stretch/>
        </p:blipFill>
        <p:spPr>
          <a:xfrm>
            <a:off x="2286000" y="1000080"/>
            <a:ext cx="4428720" cy="3643200"/>
          </a:xfrm>
          <a:prstGeom prst="rect">
            <a:avLst/>
          </a:prstGeom>
          <a:ln w="0">
            <a:noFill/>
          </a:ln>
        </p:spPr>
      </p:pic>
      <p:pic>
        <p:nvPicPr>
          <p:cNvPr id="255" name="Рисунок 10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707148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pic>
        <p:nvPicPr>
          <p:cNvPr id="256" name="Picture 4" descr="http://www.avg-ekb.ru/gallery/product/1589/1069_1.jpg"/>
          <p:cNvPicPr/>
          <p:nvPr/>
        </p:nvPicPr>
        <p:blipFill>
          <a:blip r:embed="rId3"/>
          <a:srcRect l="27070" t="0" r="27608" b="0"/>
          <a:stretch/>
        </p:blipFill>
        <p:spPr>
          <a:xfrm>
            <a:off x="214560" y="929160"/>
            <a:ext cx="1940760" cy="2857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9" dur="indefinite" restart="never" nodeType="tmRoot">
          <p:childTnLst>
            <p:seq>
              <p:cTn id="470" dur="indefinite" nodeType="mainSeq">
                <p:childTnLst>
                  <p:par>
                    <p:cTn id="471" fill="hold">
                      <p:stCondLst>
                        <p:cond delay="0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5" dur="1000" fill="hold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6" dur="1000" fill="hold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77" dur="100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Прямоугольник 2"/>
          <p:cNvSpPr/>
          <p:nvPr/>
        </p:nvSpPr>
        <p:spPr>
          <a:xfrm>
            <a:off x="5572080" y="1714680"/>
            <a:ext cx="3357360" cy="435780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Был зацепер экстремалом  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Прыгал ловко, как Тарзан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Но столкнулся с горькой правдой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Угодив в её капкан.</a:t>
            </a:r>
            <a:br>
              <a:rPr sz="1800"/>
            </a:b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Жаль его совсем немного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Жизнь свою он не любил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Оскорбляя этим Бога</a:t>
            </a:r>
            <a:br>
              <a:rPr sz="18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Times New Roman"/>
                <a:ea typeface="Calibri"/>
              </a:rPr>
              <a:t>Он же сам себя убил</a:t>
            </a:r>
            <a:r>
              <a:rPr b="0" lang="ru-RU" sz="20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8" name="Прямоугольник 3"/>
          <p:cNvSpPr/>
          <p:nvPr/>
        </p:nvSpPr>
        <p:spPr>
          <a:xfrm>
            <a:off x="0" y="304920"/>
            <a:ext cx="9143640" cy="12664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Зацепер -- любитель езды на крыше вагона, под или между вагонами, сбоку или сзади поезда или электрички, а также спереди в "слепой" для машиниста зоне</a:t>
            </a:r>
            <a:r>
              <a:rPr b="0" lang="ru-RU" sz="18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.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9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Что такое зацепинг?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60" name="AutoShape 2"/>
          <p:cNvSpPr/>
          <p:nvPr/>
        </p:nvSpPr>
        <p:spPr>
          <a:xfrm>
            <a:off x="144720" y="-144720"/>
            <a:ext cx="30456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61" name="AutoShape 4"/>
          <p:cNvSpPr/>
          <p:nvPr/>
        </p:nvSpPr>
        <p:spPr>
          <a:xfrm>
            <a:off x="144720" y="-144720"/>
            <a:ext cx="30456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62" name="AutoShape 6"/>
          <p:cNvSpPr/>
          <p:nvPr/>
        </p:nvSpPr>
        <p:spPr>
          <a:xfrm>
            <a:off x="144720" y="-144720"/>
            <a:ext cx="30456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63" name="AutoShape 8"/>
          <p:cNvSpPr/>
          <p:nvPr/>
        </p:nvSpPr>
        <p:spPr>
          <a:xfrm>
            <a:off x="144720" y="-144720"/>
            <a:ext cx="304560" cy="30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64" name="Picture 10" descr="http://xn--80aeeg4bq1dyc.xn--p1ai/wp-content/uploads/2017/03/D0BDD0B5D0BC.jpg"/>
          <p:cNvPicPr/>
          <p:nvPr/>
        </p:nvPicPr>
        <p:blipFill>
          <a:blip r:embed="rId1"/>
          <a:stretch/>
        </p:blipFill>
        <p:spPr>
          <a:xfrm rot="1049400">
            <a:off x="2865600" y="1758600"/>
            <a:ext cx="2488680" cy="1866600"/>
          </a:xfrm>
          <a:prstGeom prst="rect">
            <a:avLst/>
          </a:prstGeom>
          <a:ln w="0">
            <a:noFill/>
          </a:ln>
        </p:spPr>
      </p:pic>
      <p:pic>
        <p:nvPicPr>
          <p:cNvPr id="265" name="Picture 12" descr="http://izbyshki.ru/L2nD2Vd7BX58HAgTcRQoxL3fuWV1pdJG2aH/upload/2014-11/437955ac30be7ec_1415896073_59670.jpg"/>
          <p:cNvPicPr/>
          <p:nvPr/>
        </p:nvPicPr>
        <p:blipFill>
          <a:blip r:embed="rId2"/>
          <a:stretch/>
        </p:blipFill>
        <p:spPr>
          <a:xfrm rot="20263800">
            <a:off x="510840" y="1812960"/>
            <a:ext cx="2352240" cy="1653840"/>
          </a:xfrm>
          <a:prstGeom prst="rect">
            <a:avLst/>
          </a:prstGeom>
          <a:ln w="0">
            <a:noFill/>
          </a:ln>
        </p:spPr>
      </p:pic>
      <p:pic>
        <p:nvPicPr>
          <p:cNvPr id="266" name="Picture 14" descr="http://cs636516.vk.me/v636516859/243ad/KujqASnr8i4.jpg"/>
          <p:cNvPicPr/>
          <p:nvPr/>
        </p:nvPicPr>
        <p:blipFill>
          <a:blip r:embed="rId3"/>
          <a:stretch/>
        </p:blipFill>
        <p:spPr>
          <a:xfrm>
            <a:off x="1643400" y="3571920"/>
            <a:ext cx="2356920" cy="235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8" dur="indefinite" restart="never" nodeType="tmRoot">
          <p:childTnLst>
            <p:seq>
              <p:cTn id="479" dur="indefinite" nodeType="mainSeq">
                <p:childTnLst>
                  <p:par>
                    <p:cTn id="480" fill="hold">
                      <p:stCondLst>
                        <p:cond delay="0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4" dur="1000" fill="hold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5" dur="1000" fill="hold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86" dur="1000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68" name="Picture 2" descr="http://xn----7sbaqf9bsbigbdr9c.xn--p1ai/2015_publ/10_october/pdd/pdd-dlya-detej-3.jpg"/>
          <p:cNvPicPr/>
          <p:nvPr/>
        </p:nvPicPr>
        <p:blipFill>
          <a:blip r:embed="rId1"/>
          <a:srcRect l="0" t="0" r="8504" b="0"/>
          <a:stretch/>
        </p:blipFill>
        <p:spPr>
          <a:xfrm>
            <a:off x="6084000" y="749880"/>
            <a:ext cx="2855880" cy="351108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69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270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71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Зимние забавы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72" name="TextBox 5"/>
          <p:cNvSpPr/>
          <p:nvPr/>
        </p:nvSpPr>
        <p:spPr>
          <a:xfrm>
            <a:off x="2484720" y="3843720"/>
            <a:ext cx="4174920" cy="156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Санки, лыжи и коньки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Скрасят зимние деньки.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Но кататься, это ясно,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Нужно в месте безопасном.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73" name="Picture 6" descr="http://ds361.caduk.ru/images/12yivvvyi1"/>
          <p:cNvPicPr/>
          <p:nvPr/>
        </p:nvPicPr>
        <p:blipFill>
          <a:blip r:embed="rId3"/>
          <a:stretch/>
        </p:blipFill>
        <p:spPr>
          <a:xfrm>
            <a:off x="251640" y="709920"/>
            <a:ext cx="3571560" cy="313776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  <p:pic>
        <p:nvPicPr>
          <p:cNvPr id="274" name="Picture 4" descr="http://ru.convdocs.org/pars_docs/refs/438/437225/437225_html_m75d8cd88.png"/>
          <p:cNvPicPr/>
          <p:nvPr/>
        </p:nvPicPr>
        <p:blipFill>
          <a:blip r:embed="rId4"/>
          <a:stretch/>
        </p:blipFill>
        <p:spPr>
          <a:xfrm>
            <a:off x="3432240" y="2176200"/>
            <a:ext cx="2988720" cy="1667160"/>
          </a:xfrm>
          <a:prstGeom prst="rect">
            <a:avLst/>
          </a:prstGeom>
          <a:ln w="0">
            <a:noFill/>
          </a:ln>
          <a:effectLst>
            <a:softEdge rad="1123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87" dur="indefinite" restart="never" nodeType="tmRoot">
          <p:childTnLst>
            <p:seq>
              <p:cTn id="488" dur="indefinite" nodeType="mainSeq">
                <p:childTnLst>
                  <p:par>
                    <p:cTn id="489" fill="hold">
                      <p:stCondLst>
                        <p:cond delay="0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3" dur="1000" fill="hold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4" dur="1000" fill="hold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95" dur="1000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000"/>
                            </p:stCondLst>
                            <p:childTnLst>
                              <p:par>
                                <p:cTn id="497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9" dur="1000" fill="hold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0" dur="1000" fill="hold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01" dur="1000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Прямоугольник 5"/>
          <p:cNvSpPr/>
          <p:nvPr/>
        </p:nvSpPr>
        <p:spPr>
          <a:xfrm>
            <a:off x="1259280" y="1341720"/>
            <a:ext cx="7884360" cy="475056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276" name="Прямоугольник 6"/>
          <p:cNvSpPr/>
          <p:nvPr/>
        </p:nvSpPr>
        <p:spPr>
          <a:xfrm>
            <a:off x="1251000" y="304920"/>
            <a:ext cx="788328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277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50760" dir="2700000" dist="37674">
              <a:srgbClr val="000000">
                <a:alpha val="40000"/>
              </a:srgbClr>
            </a:outerShdw>
          </a:effectLst>
        </p:spPr>
      </p:pic>
      <p:sp>
        <p:nvSpPr>
          <p:cNvPr id="278" name="TextBox 7"/>
          <p:cNvSpPr/>
          <p:nvPr/>
        </p:nvSpPr>
        <p:spPr>
          <a:xfrm>
            <a:off x="2124000" y="224280"/>
            <a:ext cx="69908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О правилах помни всегда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79" name="TextBox 8"/>
          <p:cNvSpPr/>
          <p:nvPr/>
        </p:nvSpPr>
        <p:spPr>
          <a:xfrm>
            <a:off x="3400560" y="1454040"/>
            <a:ext cx="5651280" cy="452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Правила дорожные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Не так уж и сложны,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Только в жизни правила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Очень всем нужны.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Девочки и мальчики,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Все, без исключения,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Изучайте правила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Segoe Print"/>
                <a:ea typeface="Calibri"/>
              </a:rPr>
              <a:t>Любого движения.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2" dur="indefinite" restart="never" nodeType="tmRoot">
          <p:childTnLst>
            <p:seq>
              <p:cTn id="503" dur="indefinite" nodeType="mainSeq">
                <p:childTnLst>
                  <p:par>
                    <p:cTn id="504" fill="hold">
                      <p:stCondLst>
                        <p:cond delay="0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8" dur="1000" fill="hold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9" dur="1000" fill="hold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10" dur="1000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000"/>
                            </p:stCondLst>
                            <p:childTnLst>
                              <p:par>
                                <p:cTn id="512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4" dur="1000" fill="hold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5" dur="1000" fill="hold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16" dur="1000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2" descr="D:\Рабочий Стол\Без названия.png"/>
          <p:cNvPicPr/>
          <p:nvPr/>
        </p:nvPicPr>
        <p:blipFill>
          <a:blip r:embed="rId1"/>
          <a:stretch/>
        </p:blipFill>
        <p:spPr>
          <a:xfrm>
            <a:off x="827280" y="837000"/>
            <a:ext cx="7633080" cy="475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5"/>
          <p:cNvSpPr/>
          <p:nvPr/>
        </p:nvSpPr>
        <p:spPr>
          <a:xfrm>
            <a:off x="1259280" y="1341720"/>
            <a:ext cx="7884360" cy="475056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87" name="Рисунок 1" descr=""/>
          <p:cNvPicPr/>
          <p:nvPr/>
        </p:nvPicPr>
        <p:blipFill>
          <a:blip r:embed="rId1"/>
          <a:stretch/>
        </p:blipFill>
        <p:spPr>
          <a:xfrm>
            <a:off x="0" y="142920"/>
            <a:ext cx="8643960" cy="6714720"/>
          </a:xfrm>
          <a:prstGeom prst="rect">
            <a:avLst/>
          </a:prstGeom>
          <a:ln w="0">
            <a:noFill/>
          </a:ln>
          <a:effectLst>
            <a:outerShdw algn="tl" blurRad="50760" dir="2700000" dist="37674">
              <a:srgbClr val="000000">
                <a:alpha val="40000"/>
              </a:srgbClr>
            </a:outerShdw>
          </a:effectLst>
        </p:spPr>
      </p:pic>
      <p:sp>
        <p:nvSpPr>
          <p:cNvPr id="88" name="Прямоугольник 4"/>
          <p:cNvSpPr/>
          <p:nvPr/>
        </p:nvSpPr>
        <p:spPr>
          <a:xfrm>
            <a:off x="1357560" y="0"/>
            <a:ext cx="7643160" cy="79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Arial Black"/>
                <a:ea typeface="Calibri"/>
              </a:rPr>
              <a:t>КРОССВОРД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457200" indent="-45720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1)Как иначе называют пешеходный переход?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2) У него три ярких глаза, но моргают не все сразу.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3) Не похож я на коня, но седло есть у меня.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4) Шагаешь впереди лежит, оглянешься - домой бежит.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5) Часть дороги, предназначенная для движения пешеходов.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6) Человек, управляющий каким- либо транспортом.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7 Место ожидания автобуса, троллейбуса, трамвая. </a:t>
            </a: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8) Кто должен с пелёнок знать правила дорожного движения пешеходов и транспорта? 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457200" indent="-457200"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457200" indent="-45720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        </a:t>
            </a: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9) ЗНАЙ ПРАВИЛА И СОБЛЮДАЙ … 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457200" indent="-45720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        </a:t>
            </a:r>
            <a:r>
              <a:rPr b="0" lang="ru-RU" sz="24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 ДОРОГЕ!</a:t>
            </a:r>
            <a:br>
              <a:rPr sz="1800"/>
            </a:br>
            <a:br>
              <a:rPr sz="1800"/>
            </a:br>
            <a:br>
              <a:rPr sz="18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</a:t>
            </a:r>
            <a:br>
              <a:rPr sz="2400"/>
            </a:b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1"/>
          <p:cNvSpPr/>
          <p:nvPr/>
        </p:nvSpPr>
        <p:spPr>
          <a:xfrm>
            <a:off x="1764000" y="5229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0" name="Прямоугольник 2"/>
          <p:cNvSpPr/>
          <p:nvPr/>
        </p:nvSpPr>
        <p:spPr>
          <a:xfrm>
            <a:off x="2124000" y="5229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Прямоугольник 3"/>
          <p:cNvSpPr/>
          <p:nvPr/>
        </p:nvSpPr>
        <p:spPr>
          <a:xfrm>
            <a:off x="2484720" y="5229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Д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Прямоугольник 4"/>
          <p:cNvSpPr/>
          <p:nvPr/>
        </p:nvSpPr>
        <p:spPr>
          <a:xfrm>
            <a:off x="2843640" y="5229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И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Прямоугольник 5"/>
          <p:cNvSpPr/>
          <p:nvPr/>
        </p:nvSpPr>
        <p:spPr>
          <a:xfrm>
            <a:off x="3203640" y="5229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Прямоугольник 6"/>
          <p:cNvSpPr/>
          <p:nvPr/>
        </p:nvSpPr>
        <p:spPr>
          <a:xfrm>
            <a:off x="3564360" y="5229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Е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Прямоугольник 7"/>
          <p:cNvSpPr/>
          <p:nvPr/>
        </p:nvSpPr>
        <p:spPr>
          <a:xfrm>
            <a:off x="3924360" y="5229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Л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Прямоугольник 8"/>
          <p:cNvSpPr/>
          <p:nvPr/>
        </p:nvSpPr>
        <p:spPr>
          <a:xfrm>
            <a:off x="4285080" y="5229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Ь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Прямоугольник 9"/>
          <p:cNvSpPr/>
          <p:nvPr/>
        </p:nvSpPr>
        <p:spPr>
          <a:xfrm>
            <a:off x="2143080" y="5715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Прямоугольник 10"/>
          <p:cNvSpPr/>
          <p:nvPr/>
        </p:nvSpPr>
        <p:spPr>
          <a:xfrm>
            <a:off x="2124000" y="4797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Н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Прямоугольник 11"/>
          <p:cNvSpPr/>
          <p:nvPr/>
        </p:nvSpPr>
        <p:spPr>
          <a:xfrm>
            <a:off x="2124000" y="4365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0" name="Прямоугольник 12"/>
          <p:cNvSpPr/>
          <p:nvPr/>
        </p:nvSpPr>
        <p:spPr>
          <a:xfrm>
            <a:off x="2124000" y="393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Прямоугольник 13"/>
          <p:cNvSpPr/>
          <p:nvPr/>
        </p:nvSpPr>
        <p:spPr>
          <a:xfrm>
            <a:off x="2124000" y="3500640"/>
            <a:ext cx="360360" cy="43272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С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Прямоугольник 14"/>
          <p:cNvSpPr/>
          <p:nvPr/>
        </p:nvSpPr>
        <p:spPr>
          <a:xfrm>
            <a:off x="2124000" y="3069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3" name="Прямоугольник 16"/>
          <p:cNvSpPr/>
          <p:nvPr/>
        </p:nvSpPr>
        <p:spPr>
          <a:xfrm>
            <a:off x="3564360" y="4797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Д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Прямоугольник 17"/>
          <p:cNvSpPr/>
          <p:nvPr/>
        </p:nvSpPr>
        <p:spPr>
          <a:xfrm>
            <a:off x="3564360" y="5661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Прямоугольник 18"/>
          <p:cNvSpPr/>
          <p:nvPr/>
        </p:nvSpPr>
        <p:spPr>
          <a:xfrm>
            <a:off x="3564360" y="6093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И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Прямоугольник 19"/>
          <p:cNvSpPr/>
          <p:nvPr/>
        </p:nvSpPr>
        <p:spPr>
          <a:xfrm>
            <a:off x="4285080" y="4797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7" name="Прямоугольник 20"/>
          <p:cNvSpPr/>
          <p:nvPr/>
        </p:nvSpPr>
        <p:spPr>
          <a:xfrm>
            <a:off x="4285080" y="436572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С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Прямоугольник 21"/>
          <p:cNvSpPr/>
          <p:nvPr/>
        </p:nvSpPr>
        <p:spPr>
          <a:xfrm>
            <a:off x="4285080" y="393372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Прямоугольник 22"/>
          <p:cNvSpPr/>
          <p:nvPr/>
        </p:nvSpPr>
        <p:spPr>
          <a:xfrm>
            <a:off x="4285080" y="3500640"/>
            <a:ext cx="358560" cy="43272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Н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Прямоугольник 23"/>
          <p:cNvSpPr/>
          <p:nvPr/>
        </p:nvSpPr>
        <p:spPr>
          <a:xfrm>
            <a:off x="4285080" y="306900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С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Прямоугольник 24"/>
          <p:cNvSpPr/>
          <p:nvPr/>
        </p:nvSpPr>
        <p:spPr>
          <a:xfrm>
            <a:off x="4285080" y="263700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Прямоугольник 25"/>
          <p:cNvSpPr/>
          <p:nvPr/>
        </p:nvSpPr>
        <p:spPr>
          <a:xfrm>
            <a:off x="4285080" y="2205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П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Прямоугольник 26"/>
          <p:cNvSpPr/>
          <p:nvPr/>
        </p:nvSpPr>
        <p:spPr>
          <a:xfrm>
            <a:off x="4285080" y="177372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4" name="Прямоугольник 27"/>
          <p:cNvSpPr/>
          <p:nvPr/>
        </p:nvSpPr>
        <p:spPr>
          <a:xfrm>
            <a:off x="4285080" y="134172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З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Прямоугольник 28"/>
          <p:cNvSpPr/>
          <p:nvPr/>
        </p:nvSpPr>
        <p:spPr>
          <a:xfrm>
            <a:off x="4285080" y="907920"/>
            <a:ext cx="358560" cy="43344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Е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Прямоугольник 29"/>
          <p:cNvSpPr/>
          <p:nvPr/>
        </p:nvSpPr>
        <p:spPr>
          <a:xfrm>
            <a:off x="4285080" y="47628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0000"/>
                </a:solidFill>
                <a:uFillTx/>
                <a:latin typeface="Calibri"/>
                <a:ea typeface="Calibri"/>
              </a:rPr>
              <a:t>Б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7" name="Прямоугольник 30"/>
          <p:cNvSpPr/>
          <p:nvPr/>
        </p:nvSpPr>
        <p:spPr>
          <a:xfrm>
            <a:off x="4643640" y="4797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Р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8" name="Прямоугольник 31"/>
          <p:cNvSpPr/>
          <p:nvPr/>
        </p:nvSpPr>
        <p:spPr>
          <a:xfrm>
            <a:off x="5003640" y="4797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9" name="Прямоугольник 32"/>
          <p:cNvSpPr/>
          <p:nvPr/>
        </p:nvSpPr>
        <p:spPr>
          <a:xfrm>
            <a:off x="5364360" y="4797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0" name="Прямоугольник 33"/>
          <p:cNvSpPr/>
          <p:nvPr/>
        </p:nvSpPr>
        <p:spPr>
          <a:xfrm>
            <a:off x="5724360" y="479736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У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1" name="Прямоугольник 34"/>
          <p:cNvSpPr/>
          <p:nvPr/>
        </p:nvSpPr>
        <p:spPr>
          <a:xfrm>
            <a:off x="6085080" y="4797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Прямоугольник 35"/>
          <p:cNvSpPr/>
          <p:nvPr/>
        </p:nvSpPr>
        <p:spPr>
          <a:xfrm>
            <a:off x="6444000" y="479736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Р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Прямоугольник 36"/>
          <p:cNvSpPr/>
          <p:nvPr/>
        </p:nvSpPr>
        <p:spPr>
          <a:xfrm>
            <a:off x="4643640" y="393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Г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Прямоугольник 37"/>
          <p:cNvSpPr/>
          <p:nvPr/>
        </p:nvSpPr>
        <p:spPr>
          <a:xfrm>
            <a:off x="5003640" y="393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5" name="Прямоугольник 38"/>
          <p:cNvSpPr/>
          <p:nvPr/>
        </p:nvSpPr>
        <p:spPr>
          <a:xfrm>
            <a:off x="3924360" y="393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Р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6" name="Прямоугольник 39"/>
          <p:cNvSpPr/>
          <p:nvPr/>
        </p:nvSpPr>
        <p:spPr>
          <a:xfrm>
            <a:off x="3564360" y="393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Прямоугольник 40"/>
          <p:cNvSpPr/>
          <p:nvPr/>
        </p:nvSpPr>
        <p:spPr>
          <a:xfrm>
            <a:off x="3203640" y="393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Д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8" name="Прямоугольник 41"/>
          <p:cNvSpPr/>
          <p:nvPr/>
        </p:nvSpPr>
        <p:spPr>
          <a:xfrm>
            <a:off x="4643640" y="3069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И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9" name="Прямоугольник 42"/>
          <p:cNvSpPr/>
          <p:nvPr/>
        </p:nvSpPr>
        <p:spPr>
          <a:xfrm>
            <a:off x="5003640" y="3069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Прямоугольник 43"/>
          <p:cNvSpPr/>
          <p:nvPr/>
        </p:nvSpPr>
        <p:spPr>
          <a:xfrm>
            <a:off x="5364360" y="3069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Е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1" name="Прямоугольник 44"/>
          <p:cNvSpPr/>
          <p:nvPr/>
        </p:nvSpPr>
        <p:spPr>
          <a:xfrm>
            <a:off x="5724360" y="3069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Д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2" name="Прямоугольник 45"/>
          <p:cNvSpPr/>
          <p:nvPr/>
        </p:nvSpPr>
        <p:spPr>
          <a:xfrm>
            <a:off x="3924360" y="3069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3" name="Прямоугольник 46"/>
          <p:cNvSpPr/>
          <p:nvPr/>
        </p:nvSpPr>
        <p:spPr>
          <a:xfrm>
            <a:off x="3564360" y="3069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Л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4" name="Прямоугольник 47"/>
          <p:cNvSpPr/>
          <p:nvPr/>
        </p:nvSpPr>
        <p:spPr>
          <a:xfrm>
            <a:off x="3203640" y="306900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Е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5" name="Прямоугольник 48"/>
          <p:cNvSpPr/>
          <p:nvPr/>
        </p:nvSpPr>
        <p:spPr>
          <a:xfrm>
            <a:off x="2843640" y="306900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Прямоугольник 49"/>
          <p:cNvSpPr/>
          <p:nvPr/>
        </p:nvSpPr>
        <p:spPr>
          <a:xfrm>
            <a:off x="4643640" y="177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Ф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7" name="Прямоугольник 50"/>
          <p:cNvSpPr/>
          <p:nvPr/>
        </p:nvSpPr>
        <p:spPr>
          <a:xfrm>
            <a:off x="5003640" y="177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О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8" name="Прямоугольник 51"/>
          <p:cNvSpPr/>
          <p:nvPr/>
        </p:nvSpPr>
        <p:spPr>
          <a:xfrm>
            <a:off x="5364360" y="177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Р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9" name="Прямоугольник 52"/>
          <p:cNvSpPr/>
          <p:nvPr/>
        </p:nvSpPr>
        <p:spPr>
          <a:xfrm>
            <a:off x="3924360" y="177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Т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0" name="Прямоугольник 53"/>
          <p:cNvSpPr/>
          <p:nvPr/>
        </p:nvSpPr>
        <p:spPr>
          <a:xfrm>
            <a:off x="3564360" y="177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Е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1" name="Прямоугольник 54"/>
          <p:cNvSpPr/>
          <p:nvPr/>
        </p:nvSpPr>
        <p:spPr>
          <a:xfrm>
            <a:off x="3203640" y="1773720"/>
            <a:ext cx="3603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" name="Прямоугольник 55"/>
          <p:cNvSpPr/>
          <p:nvPr/>
        </p:nvSpPr>
        <p:spPr>
          <a:xfrm>
            <a:off x="2843640" y="1773720"/>
            <a:ext cx="35964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С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3" name="Прямоугольник 56"/>
          <p:cNvSpPr/>
          <p:nvPr/>
        </p:nvSpPr>
        <p:spPr>
          <a:xfrm>
            <a:off x="4643640" y="907920"/>
            <a:ext cx="359640" cy="43344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Б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4" name="Прямоугольник 57"/>
          <p:cNvSpPr/>
          <p:nvPr/>
        </p:nvSpPr>
        <p:spPr>
          <a:xfrm>
            <a:off x="5003640" y="907920"/>
            <a:ext cx="360360" cy="43344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Р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5" name="Прямоугольник 58"/>
          <p:cNvSpPr/>
          <p:nvPr/>
        </p:nvSpPr>
        <p:spPr>
          <a:xfrm>
            <a:off x="5364360" y="907920"/>
            <a:ext cx="359640" cy="43344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Прямоугольник 59"/>
          <p:cNvSpPr/>
          <p:nvPr/>
        </p:nvSpPr>
        <p:spPr>
          <a:xfrm>
            <a:off x="3924360" y="907920"/>
            <a:ext cx="360360" cy="43344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З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7" name="Пятиугольник 28671">
            <a:hlinkClick r:id="rId1" action="ppaction://hlinksldjump"/>
          </p:cNvPr>
          <p:cNvSpPr/>
          <p:nvPr/>
        </p:nvSpPr>
        <p:spPr>
          <a:xfrm>
            <a:off x="2484720" y="981000"/>
            <a:ext cx="539280" cy="287280"/>
          </a:xfrm>
          <a:prstGeom prst="homePlate">
            <a:avLst>
              <a:gd name="adj" fmla="val 49945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1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8" name="Пятиугольник 64">
            <a:hlinkClick r:id="rId2" action="ppaction://hlinksldjump"/>
          </p:cNvPr>
          <p:cNvSpPr/>
          <p:nvPr/>
        </p:nvSpPr>
        <p:spPr>
          <a:xfrm>
            <a:off x="2237040" y="1844640"/>
            <a:ext cx="539280" cy="288720"/>
          </a:xfrm>
          <a:prstGeom prst="homePlate">
            <a:avLst>
              <a:gd name="adj" fmla="val 50000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2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9" name="Пятиугольник 65">
            <a:hlinkClick r:id="rId3" action="ppaction://hlinksldjump"/>
          </p:cNvPr>
          <p:cNvSpPr/>
          <p:nvPr/>
        </p:nvSpPr>
        <p:spPr>
          <a:xfrm>
            <a:off x="2507040" y="3142080"/>
            <a:ext cx="269640" cy="286560"/>
          </a:xfrm>
          <a:prstGeom prst="homePlate">
            <a:avLst>
              <a:gd name="adj" fmla="val 50000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3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0" name="Пятиугольник 67">
            <a:hlinkClick r:id="rId4" action="ppaction://hlinksldjump"/>
          </p:cNvPr>
          <p:cNvSpPr/>
          <p:nvPr/>
        </p:nvSpPr>
        <p:spPr>
          <a:xfrm>
            <a:off x="2637000" y="4005720"/>
            <a:ext cx="539280" cy="286560"/>
          </a:xfrm>
          <a:prstGeom prst="homePlate">
            <a:avLst>
              <a:gd name="adj" fmla="val 50055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4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1" name="Пятиугольник 68">
            <a:hlinkClick r:id="rId5" action="ppaction://hlinksldjump"/>
          </p:cNvPr>
          <p:cNvSpPr/>
          <p:nvPr/>
        </p:nvSpPr>
        <p:spPr>
          <a:xfrm>
            <a:off x="4015080" y="4869360"/>
            <a:ext cx="269640" cy="288720"/>
          </a:xfrm>
          <a:prstGeom prst="homePlate">
            <a:avLst>
              <a:gd name="adj" fmla="val 50000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5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2" name="Пятиугольник 69">
            <a:hlinkClick r:id="rId6" action="ppaction://hlinksldjump"/>
          </p:cNvPr>
          <p:cNvSpPr/>
          <p:nvPr/>
        </p:nvSpPr>
        <p:spPr>
          <a:xfrm>
            <a:off x="1203480" y="5374080"/>
            <a:ext cx="539280" cy="286560"/>
          </a:xfrm>
          <a:prstGeom prst="homePlate">
            <a:avLst>
              <a:gd name="adj" fmla="val 50055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6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3" name="Пятиугольник 70">
            <a:hlinkClick r:id="rId7" action="ppaction://hlinksldjump"/>
          </p:cNvPr>
          <p:cNvSpPr/>
          <p:nvPr/>
        </p:nvSpPr>
        <p:spPr>
          <a:xfrm>
            <a:off x="1584360" y="2997360"/>
            <a:ext cx="539280" cy="287280"/>
          </a:xfrm>
          <a:prstGeom prst="homePlate">
            <a:avLst>
              <a:gd name="adj" fmla="val 49945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7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4" name="Пятиугольник 71">
            <a:hlinkClick r:id="rId8" action="ppaction://hlinksldjump"/>
          </p:cNvPr>
          <p:cNvSpPr/>
          <p:nvPr/>
        </p:nvSpPr>
        <p:spPr>
          <a:xfrm>
            <a:off x="3022560" y="4724280"/>
            <a:ext cx="539280" cy="288720"/>
          </a:xfrm>
          <a:prstGeom prst="homePlate">
            <a:avLst>
              <a:gd name="adj" fmla="val 50000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8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5" name="Пятиугольник 72">
            <a:hlinkClick r:id="rId9" action="ppaction://hlinksldjump"/>
          </p:cNvPr>
          <p:cNvSpPr/>
          <p:nvPr/>
        </p:nvSpPr>
        <p:spPr>
          <a:xfrm>
            <a:off x="3654360" y="333360"/>
            <a:ext cx="539280" cy="287280"/>
          </a:xfrm>
          <a:prstGeom prst="homePlate">
            <a:avLst>
              <a:gd name="adj" fmla="val 49945"/>
            </a:avLst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uFillTx/>
                <a:latin typeface="Calibri"/>
                <a:ea typeface="Calibri"/>
              </a:rPr>
              <a:t>9</a:t>
            </a:r>
            <a:endParaRPr b="0" lang="en-US" sz="2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6" name="Овал 15"/>
          <p:cNvSpPr/>
          <p:nvPr/>
        </p:nvSpPr>
        <p:spPr>
          <a:xfrm>
            <a:off x="6625080" y="621000"/>
            <a:ext cx="2194920" cy="936360"/>
          </a:xfrm>
          <a:prstGeom prst="ellipse">
            <a:avLst/>
          </a:prstGeom>
          <a:solidFill>
            <a:srgbClr val="3819f3"/>
          </a:solidFill>
          <a:ln w="25400">
            <a:solidFill>
              <a:srgbClr val="3b608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800" strike="noStrike" u="none">
                <a:solidFill>
                  <a:srgbClr val="ffffff"/>
                </a:solidFill>
                <a:uFillTx/>
                <a:latin typeface="Bookman Old Style"/>
                <a:ea typeface="Calibri"/>
              </a:rPr>
              <a:t>ОТВЕТ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57" name="Прямоугольник 73"/>
          <p:cNvSpPr/>
          <p:nvPr/>
        </p:nvSpPr>
        <p:spPr>
          <a:xfrm>
            <a:off x="2143080" y="6072480"/>
            <a:ext cx="35712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К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Прямоугольник 74"/>
          <p:cNvSpPr/>
          <p:nvPr/>
        </p:nvSpPr>
        <p:spPr>
          <a:xfrm>
            <a:off x="2143080" y="6426360"/>
            <a:ext cx="358560" cy="431280"/>
          </a:xfrm>
          <a:prstGeom prst="rect">
            <a:avLst/>
          </a:prstGeom>
          <a:solidFill>
            <a:srgbClr val="16d1f6"/>
          </a:solidFill>
          <a:ln w="38100">
            <a:solidFill>
              <a:srgbClr val="c5be9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А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with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31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5" restart="whenNotActive" nodeType="interactiveSeq" fill="hold">
                <p:stCondLst>
                  <p:cond delay="0" evt="onClick">
                    <p:tgtEl>
                      <p:spTgt spid="156"/>
                    </p:tgtEl>
                  </p:cond>
                </p:stCondLst>
                <p:childTnLst>
                  <p:par>
                    <p:cTn id="36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3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6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5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0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3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6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9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2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8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1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6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9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2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8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1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4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7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0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5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8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7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5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8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1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4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3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8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1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4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3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6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9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2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5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8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1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4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9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2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0" evt="onClick">
                          <p:tgtEl>
                            <p:spTgt spid="156"/>
                          </p:tgtEl>
                        </p:cond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0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12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13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8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20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21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6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9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1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32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7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9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40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5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47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48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nodeType="withEffect" fill="hold" presetClass="emph" presetID="19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52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>
                                      <p:cBhvr>
                                        <p:cTn id="253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2" descr="D:\Рабочий Стол\Без названия (2).jpg"/>
          <p:cNvPicPr/>
          <p:nvPr/>
        </p:nvPicPr>
        <p:blipFill>
          <a:blip r:embed="rId1"/>
          <a:stretch/>
        </p:blipFill>
        <p:spPr>
          <a:xfrm>
            <a:off x="539640" y="485280"/>
            <a:ext cx="7992360" cy="5986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161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162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63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ПЕШЕХОД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4" name="TextBox 5"/>
          <p:cNvSpPr/>
          <p:nvPr/>
        </p:nvSpPr>
        <p:spPr>
          <a:xfrm>
            <a:off x="182880" y="784080"/>
            <a:ext cx="8243280" cy="353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Что ж делать пешеходу? Ну где ему пройти,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Чтоб грузовик или мопед не встретить на пути?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Шагай по тротуару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Спокойно, не робей: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Придуман тротуар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Не для машин, а для людей!</a:t>
            </a:r>
            <a:endParaRPr b="0" lang="en-US" sz="3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65" name="Picture 9" descr="http://zauralonline.ru/images/photos/big/77e5eaccab221e1a0e97d4b986d91dd4.jpg"/>
          <p:cNvPicPr/>
          <p:nvPr/>
        </p:nvPicPr>
        <p:blipFill>
          <a:blip r:embed="rId2"/>
          <a:stretch/>
        </p:blipFill>
        <p:spPr>
          <a:xfrm>
            <a:off x="6858000" y="2143080"/>
            <a:ext cx="1884240" cy="1643040"/>
          </a:xfrm>
          <a:prstGeom prst="rect">
            <a:avLst/>
          </a:prstGeom>
          <a:ln w="0">
            <a:noFill/>
          </a:ln>
        </p:spPr>
      </p:pic>
      <p:pic>
        <p:nvPicPr>
          <p:cNvPr id="166" name="Picture 11" descr="https://arhivurokov.ru/kopilka/up/html/2017/03/15/k_58c9527a275ff/400622_2.jpeg"/>
          <p:cNvPicPr/>
          <p:nvPr/>
        </p:nvPicPr>
        <p:blipFill>
          <a:blip r:embed="rId3"/>
          <a:stretch/>
        </p:blipFill>
        <p:spPr>
          <a:xfrm>
            <a:off x="4572000" y="2143080"/>
            <a:ext cx="1714320" cy="1714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6" dur="indefinite" restart="never" nodeType="tmRoot">
          <p:childTnLst>
            <p:seq>
              <p:cTn id="257" dur="indefinite" nodeType="mainSeq"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00"/>
                            </p:stCondLst>
                            <p:childTnLst>
                              <p:par>
                                <p:cTn id="26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Прямоугольник 1"/>
          <p:cNvSpPr/>
          <p:nvPr/>
        </p:nvSpPr>
        <p:spPr>
          <a:xfrm>
            <a:off x="539640" y="404640"/>
            <a:ext cx="655236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5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Въезд запрещен</a:t>
            </a:r>
            <a:endParaRPr b="0" lang="en-US" sz="5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68" name="Picture 3" descr=""/>
          <p:cNvPicPr/>
          <p:nvPr/>
        </p:nvPicPr>
        <p:blipFill>
          <a:blip r:embed="rId1"/>
          <a:stretch/>
        </p:blipFill>
        <p:spPr>
          <a:xfrm>
            <a:off x="1980000" y="1268640"/>
            <a:ext cx="5544000" cy="504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Прямоугольник 1"/>
          <p:cNvSpPr/>
          <p:nvPr/>
        </p:nvSpPr>
        <p:spPr>
          <a:xfrm>
            <a:off x="539640" y="477000"/>
            <a:ext cx="662328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wrap="none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5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Пешеходный переход</a:t>
            </a:r>
            <a:endParaRPr b="0" lang="en-US" sz="5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70" name="Picture 2" descr=""/>
          <p:cNvPicPr/>
          <p:nvPr/>
        </p:nvPicPr>
        <p:blipFill>
          <a:blip r:embed="rId1"/>
          <a:stretch/>
        </p:blipFill>
        <p:spPr>
          <a:xfrm>
            <a:off x="539640" y="1700640"/>
            <a:ext cx="8064000" cy="4176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Прямоугольник 2"/>
          <p:cNvSpPr/>
          <p:nvPr/>
        </p:nvSpPr>
        <p:spPr>
          <a:xfrm>
            <a:off x="0" y="1341720"/>
            <a:ext cx="9143640" cy="388728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pic>
        <p:nvPicPr>
          <p:cNvPr id="172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  <a:effectLst>
            <a:outerShdw algn="tl" blurRad="291960" dir="2700000" dist="140007">
              <a:srgbClr val="333333">
                <a:alpha val="65000"/>
              </a:srgbClr>
            </a:outerShdw>
          </a:effectLst>
        </p:spPr>
      </p:pic>
      <p:sp>
        <p:nvSpPr>
          <p:cNvPr id="173" name="Прямоугольник 3"/>
          <p:cNvSpPr/>
          <p:nvPr/>
        </p:nvSpPr>
        <p:spPr>
          <a:xfrm>
            <a:off x="0" y="304920"/>
            <a:ext cx="9143640" cy="423720"/>
          </a:xfrm>
          <a:prstGeom prst="rect">
            <a:avLst/>
          </a:prstGeom>
          <a:gradFill rotWithShape="0">
            <a:gsLst>
              <a:gs pos="0">
                <a:srgbClr val="10253f"/>
              </a:gs>
              <a:gs pos="50000">
                <a:srgbClr val="c2d0ed">
                  <a:alpha val="0"/>
                </a:srgbClr>
              </a:gs>
              <a:gs pos="100000">
                <a:srgbClr val="10253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ffffff"/>
              </a:solidFill>
              <a:uFillTx/>
              <a:latin typeface="Calibri"/>
              <a:ea typeface="Calibri"/>
            </a:endParaRPr>
          </a:p>
        </p:txBody>
      </p:sp>
      <p:sp>
        <p:nvSpPr>
          <p:cNvPr id="174" name="TextBox 4"/>
          <p:cNvSpPr/>
          <p:nvPr/>
        </p:nvSpPr>
        <p:spPr>
          <a:xfrm>
            <a:off x="0" y="224280"/>
            <a:ext cx="914364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000" strike="noStrike" u="none">
                <a:solidFill>
                  <a:srgbClr val="ecf1de"/>
                </a:solidFill>
                <a:uFillTx/>
                <a:latin typeface="Arial Black"/>
                <a:ea typeface="Calibri"/>
              </a:rPr>
              <a:t>Знак “Движение пешеходов запрещено”</a:t>
            </a:r>
            <a:endParaRPr b="0" lang="en-US" sz="3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5" name="TextBox 5"/>
          <p:cNvSpPr/>
          <p:nvPr/>
        </p:nvSpPr>
        <p:spPr>
          <a:xfrm>
            <a:off x="179640" y="1053000"/>
            <a:ext cx="4968360" cy="181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216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Если в круге человек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Перечеркнут линией,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Здесь опасность, милый друг,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Проходи-ка мимо ты.</a:t>
            </a:r>
            <a:endParaRPr b="0" lang="en-US" sz="2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76" name="Picture 4" descr="http://vignette2.wikia.nocookie.net/dorozhie/images/d/d5/3.10_Russian_road_sign.svg.png/revision/latest?cb=20150619114953&amp;path-prefix=ru"/>
          <p:cNvPicPr/>
          <p:nvPr/>
        </p:nvPicPr>
        <p:blipFill>
          <a:blip r:embed="rId2"/>
          <a:stretch/>
        </p:blipFill>
        <p:spPr>
          <a:xfrm>
            <a:off x="4368960" y="1365120"/>
            <a:ext cx="3349440" cy="335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5" dur="indefinite" restart="never" nodeType="tmRoot">
          <p:childTnLst>
            <p:seq>
              <p:cTn id="266" dur="indefinite" nodeType="mainSeq"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1" dur="100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2" dur="1000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73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nodeType="after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7" dur="10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8" dur="10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79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Presentation">
  <a:themeElements>
    <a:clrScheme name="Presentation 1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 pitchFamily="0" charset="1"/>
        <a:ea typeface="Calibri" pitchFamily="0" charset="1"/>
        <a:cs typeface="Calibri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2014-07-15T15:51:57Z</dcterms:created>
  <dc:creator>Admin</dc:creator>
  <dc:description/>
  <dc:language>en-US</dc:language>
  <cp:lastModifiedBy>Зарина</cp:lastModifiedBy>
  <dcterms:modified xsi:type="dcterms:W3CDTF">2025-02-25T16:41:45Z</dcterms:modified>
  <cp:revision>0</cp:revision>
  <dc:subject/>
  <dc:title>Презентация PowerPoint</dc:title>
</cp:coreProperties>
</file>