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60" r:id="rId4"/>
    <p:sldId id="258" r:id="rId5"/>
  </p:sldIdLst>
  <p:sldSz cx="12801600" cy="9601200" type="A3"/>
  <p:notesSz cx="6858000" cy="9144000"/>
  <p:defaultTextStyle>
    <a:defPPr>
      <a:defRPr lang="ru-RU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0" autoAdjust="0"/>
  </p:normalViewPr>
  <p:slideViewPr>
    <p:cSldViewPr>
      <p:cViewPr>
        <p:scale>
          <a:sx n="91" d="100"/>
          <a:sy n="91" d="100"/>
        </p:scale>
        <p:origin x="-86" y="2045"/>
      </p:cViewPr>
      <p:guideLst>
        <p:guide orient="horz" pos="3024"/>
        <p:guide pos="40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CA7E78-1AB6-450D-BB0E-D49513A37792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37665-3773-46C9-BE07-874D079DF9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1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37665-3773-46C9-BE07-874D079DF9A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101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82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59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2994959" y="537845"/>
            <a:ext cx="4031615" cy="114703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075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698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171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5669" y="3135948"/>
            <a:ext cx="7958772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152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297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5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852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159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442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2B70F-B51A-46C5-96F5-D4CA4C73BED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65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8" Target="../media/image7.png" Type="http://schemas.openxmlformats.org/officeDocument/2006/relationships/image"/><Relationship Id="rId13" Target="../media/image12.jpeg" Type="http://schemas.openxmlformats.org/officeDocument/2006/relationships/image"/><Relationship Id="rId18" Target="../media/image17.jpeg" Type="http://schemas.openxmlformats.org/officeDocument/2006/relationships/image"/><Relationship Id="rId3" Target="../media/image2.jpeg" Type="http://schemas.openxmlformats.org/officeDocument/2006/relationships/image"/><Relationship Id="rId7" Target="../media/image6.png" Type="http://schemas.openxmlformats.org/officeDocument/2006/relationships/image"/><Relationship Id="rId12" Target="../media/image11.jpeg" Type="http://schemas.openxmlformats.org/officeDocument/2006/relationships/image"/><Relationship Id="rId17" Target="../media/image16.jpeg" Type="http://schemas.openxmlformats.org/officeDocument/2006/relationships/image"/><Relationship Id="rId2" Target="../media/image1.png" Type="http://schemas.openxmlformats.org/officeDocument/2006/relationships/image"/><Relationship Id="rId16" Target="../media/image15.jpeg" Type="http://schemas.openxmlformats.org/officeDocument/2006/relationships/image"/><Relationship Id="rId20" Target="../media/image19.jpeg" Type="http://schemas.openxmlformats.org/officeDocument/2006/relationships/image"/><Relationship Id="rId1" Target="../slideLayouts/slideLayout1.xml" Type="http://schemas.openxmlformats.org/officeDocument/2006/relationships/slideLayout"/><Relationship Id="rId6" Target="../media/image5.png" Type="http://schemas.openxmlformats.org/officeDocument/2006/relationships/image"/><Relationship Id="rId11" Target="../media/image10.jpeg" Type="http://schemas.openxmlformats.org/officeDocument/2006/relationships/image"/><Relationship Id="rId5" Target="../media/image4.jpeg" Type="http://schemas.openxmlformats.org/officeDocument/2006/relationships/image"/><Relationship Id="rId15" Target="../media/image14.jpeg" Type="http://schemas.openxmlformats.org/officeDocument/2006/relationships/image"/><Relationship Id="rId10" Target="../media/image9.png" Type="http://schemas.openxmlformats.org/officeDocument/2006/relationships/image"/><Relationship Id="rId19" Target="../media/image18.jpeg" Type="http://schemas.openxmlformats.org/officeDocument/2006/relationships/image"/><Relationship Id="rId4" Target="../media/image3.jpeg" Type="http://schemas.openxmlformats.org/officeDocument/2006/relationships/image"/><Relationship Id="rId9" Target="../media/image8.png" Type="http://schemas.openxmlformats.org/officeDocument/2006/relationships/image"/><Relationship Id="rId14" Target="../media/image13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8" Target="../media/image25.jpeg" Type="http://schemas.openxmlformats.org/officeDocument/2006/relationships/image"/><Relationship Id="rId13" Target="../media/image30.jpeg" Type="http://schemas.openxmlformats.org/officeDocument/2006/relationships/image"/><Relationship Id="rId3" Target="../media/image20.jpeg" Type="http://schemas.openxmlformats.org/officeDocument/2006/relationships/image"/><Relationship Id="rId7" Target="../media/image24.jpeg" Type="http://schemas.openxmlformats.org/officeDocument/2006/relationships/image"/><Relationship Id="rId12" Target="../media/image29.jpeg" Type="http://schemas.openxmlformats.org/officeDocument/2006/relationships/image"/><Relationship Id="rId2" Target="../media/image1.png" Type="http://schemas.openxmlformats.org/officeDocument/2006/relationships/image"/><Relationship Id="rId1" Target="../slideLayouts/slideLayout1.xml" Type="http://schemas.openxmlformats.org/officeDocument/2006/relationships/slideLayout"/><Relationship Id="rId6" Target="../media/image23.jpeg" Type="http://schemas.openxmlformats.org/officeDocument/2006/relationships/image"/><Relationship Id="rId11" Target="../media/image28.jpeg" Type="http://schemas.openxmlformats.org/officeDocument/2006/relationships/image"/><Relationship Id="rId5" Target="../media/image22.jpeg" Type="http://schemas.openxmlformats.org/officeDocument/2006/relationships/image"/><Relationship Id="rId15" Target="../media/image32.jpeg" Type="http://schemas.openxmlformats.org/officeDocument/2006/relationships/image"/><Relationship Id="rId10" Target="../media/image27.jpeg" Type="http://schemas.openxmlformats.org/officeDocument/2006/relationships/image"/><Relationship Id="rId4" Target="../media/image21.jpeg" Type="http://schemas.openxmlformats.org/officeDocument/2006/relationships/image"/><Relationship Id="rId9" Target="../media/image26.jpeg" Type="http://schemas.openxmlformats.org/officeDocument/2006/relationships/image"/><Relationship Id="rId14" Target="../media/image31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8" Target="../media/image37.jpeg" Type="http://schemas.openxmlformats.org/officeDocument/2006/relationships/image"/><Relationship Id="rId13" Target="../media/image42.jpeg" Type="http://schemas.openxmlformats.org/officeDocument/2006/relationships/image"/><Relationship Id="rId18" Target="../media/image47.jpeg" Type="http://schemas.openxmlformats.org/officeDocument/2006/relationships/image"/><Relationship Id="rId3" Target="../media/image1.png" Type="http://schemas.openxmlformats.org/officeDocument/2006/relationships/image"/><Relationship Id="rId7" Target="../media/image36.jpeg" Type="http://schemas.openxmlformats.org/officeDocument/2006/relationships/image"/><Relationship Id="rId12" Target="../media/image41.jpeg" Type="http://schemas.openxmlformats.org/officeDocument/2006/relationships/image"/><Relationship Id="rId17" Target="../media/image46.jpeg" Type="http://schemas.openxmlformats.org/officeDocument/2006/relationships/image"/><Relationship Id="rId2" Target="../notesSlides/notesSlide1.xml" Type="http://schemas.openxmlformats.org/officeDocument/2006/relationships/notesSlide"/><Relationship Id="rId16" Target="../media/image45.jpeg" Type="http://schemas.openxmlformats.org/officeDocument/2006/relationships/image"/><Relationship Id="rId1" Target="../slideLayouts/slideLayout1.xml" Type="http://schemas.openxmlformats.org/officeDocument/2006/relationships/slideLayout"/><Relationship Id="rId6" Target="../media/image35.jpeg" Type="http://schemas.openxmlformats.org/officeDocument/2006/relationships/image"/><Relationship Id="rId11" Target="../media/image40.jpeg" Type="http://schemas.openxmlformats.org/officeDocument/2006/relationships/image"/><Relationship Id="rId5" Target="../media/image34.jpeg" Type="http://schemas.openxmlformats.org/officeDocument/2006/relationships/image"/><Relationship Id="rId15" Target="../media/image44.jpeg" Type="http://schemas.openxmlformats.org/officeDocument/2006/relationships/image"/><Relationship Id="rId10" Target="../media/image39.jpeg" Type="http://schemas.openxmlformats.org/officeDocument/2006/relationships/image"/><Relationship Id="rId19" Target="../media/image48.jpeg" Type="http://schemas.openxmlformats.org/officeDocument/2006/relationships/image"/><Relationship Id="rId4" Target="../media/image33.jpeg" Type="http://schemas.openxmlformats.org/officeDocument/2006/relationships/image"/><Relationship Id="rId9" Target="../media/image38.jpeg" Type="http://schemas.openxmlformats.org/officeDocument/2006/relationships/image"/><Relationship Id="rId14" Target="../media/image43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8" Target="../media/image54.jpeg" Type="http://schemas.openxmlformats.org/officeDocument/2006/relationships/image"/><Relationship Id="rId13" Target="../media/image59.jpeg" Type="http://schemas.openxmlformats.org/officeDocument/2006/relationships/image"/><Relationship Id="rId3" Target="../media/image49.jpeg" Type="http://schemas.openxmlformats.org/officeDocument/2006/relationships/image"/><Relationship Id="rId7" Target="../media/image53.jpeg" Type="http://schemas.openxmlformats.org/officeDocument/2006/relationships/image"/><Relationship Id="rId12" Target="../media/image58.jpeg" Type="http://schemas.openxmlformats.org/officeDocument/2006/relationships/image"/><Relationship Id="rId2" Target="../media/image1.png" Type="http://schemas.openxmlformats.org/officeDocument/2006/relationships/image"/><Relationship Id="rId16" Target="../media/image62.jpeg" Type="http://schemas.openxmlformats.org/officeDocument/2006/relationships/image"/><Relationship Id="rId1" Target="../slideLayouts/slideLayout1.xml" Type="http://schemas.openxmlformats.org/officeDocument/2006/relationships/slideLayout"/><Relationship Id="rId6" Target="../media/image52.jpeg" Type="http://schemas.openxmlformats.org/officeDocument/2006/relationships/image"/><Relationship Id="rId11" Target="../media/image57.jpeg" Type="http://schemas.openxmlformats.org/officeDocument/2006/relationships/image"/><Relationship Id="rId5" Target="../media/image51.jpeg" Type="http://schemas.openxmlformats.org/officeDocument/2006/relationships/image"/><Relationship Id="rId15" Target="../media/image61.jpeg" Type="http://schemas.openxmlformats.org/officeDocument/2006/relationships/image"/><Relationship Id="rId10" Target="../media/image56.jpeg" Type="http://schemas.openxmlformats.org/officeDocument/2006/relationships/image"/><Relationship Id="rId4" Target="../media/image50.jpeg" Type="http://schemas.openxmlformats.org/officeDocument/2006/relationships/image"/><Relationship Id="rId9" Target="../media/image55.jpeg" Type="http://schemas.openxmlformats.org/officeDocument/2006/relationships/image"/><Relationship Id="rId14" Target="../media/image60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6" y="-8756"/>
            <a:ext cx="12801600" cy="960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User\Desktop\bf62fcf69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035" y="449015"/>
            <a:ext cx="1104121" cy="82809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0a2d4ffe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9454" y="12926"/>
            <a:ext cx="1062384" cy="7967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e654bf50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0647" y="752775"/>
            <a:ext cx="936104" cy="7020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178784" y="479909"/>
            <a:ext cx="288494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Страна 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«Айгуль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87530" y="1315648"/>
            <a:ext cx="5328592" cy="2880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105279" y="1292101"/>
            <a:ext cx="1707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anose="03010101010201010101" pitchFamily="66" charset="0"/>
              </a:rPr>
              <a:t>Выпуск    №  3</a:t>
            </a:r>
            <a:endParaRPr lang="ru-RU" sz="1600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04540" y="1315648"/>
            <a:ext cx="12698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anose="03010101010201010101" pitchFamily="66" charset="0"/>
              </a:rPr>
              <a:t>Март  2021 г.</a:t>
            </a:r>
            <a:endParaRPr lang="ru-RU" sz="1600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7530" y="1829643"/>
            <a:ext cx="2074217" cy="3403006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229028" y="1809525"/>
            <a:ext cx="15841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u="sng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В этом выпуске:</a:t>
            </a:r>
            <a:endParaRPr lang="ru-RU" sz="1200" b="1" u="sng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38491" y="1996553"/>
            <a:ext cx="1972293" cy="3254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 1. Научно-практическая онлайн –конференция «</a:t>
            </a:r>
            <a:r>
              <a:rPr lang="ru-RU" sz="1200" b="1" dirty="0" smtClean="0">
                <a:solidFill>
                  <a:srgbClr val="7030A0"/>
                </a:solidFill>
                <a:latin typeface="Times New Roman"/>
                <a:ea typeface="Calibri"/>
              </a:rPr>
              <a:t>Использование </a:t>
            </a:r>
            <a:r>
              <a:rPr lang="ru-RU" sz="1200" b="1" dirty="0">
                <a:solidFill>
                  <a:srgbClr val="7030A0"/>
                </a:solidFill>
                <a:latin typeface="Times New Roman"/>
                <a:ea typeface="Calibri"/>
              </a:rPr>
              <a:t>игровых технологий для профилактики речевых нарушений у дошкольников и коррекционной работы с детьми </a:t>
            </a:r>
            <a:r>
              <a:rPr lang="ru-RU" sz="1200" b="1" dirty="0" smtClean="0">
                <a:solidFill>
                  <a:srgbClr val="7030A0"/>
                </a:solidFill>
                <a:latin typeface="Times New Roman"/>
                <a:ea typeface="Calibri"/>
              </a:rPr>
              <a:t>– логопатами»</a:t>
            </a:r>
          </a:p>
          <a:p>
            <a:r>
              <a:rPr lang="ru-RU" sz="135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2. Лыжные гонки  - 2021.</a:t>
            </a:r>
            <a:endParaRPr lang="ru-RU" sz="135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r>
              <a:rPr lang="ru-RU" sz="135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3. Проведение праздничных мероприятий ко дню 23 февраля, 8 марта</a:t>
            </a:r>
          </a:p>
          <a:p>
            <a:r>
              <a:rPr lang="ru-RU" sz="135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4. Участие в чемпионате «</a:t>
            </a:r>
            <a:r>
              <a:rPr lang="en-US" sz="135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Kids-Skills</a:t>
            </a:r>
            <a:r>
              <a:rPr lang="ru-RU" sz="135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»</a:t>
            </a:r>
          </a:p>
          <a:p>
            <a:endParaRPr lang="ru-RU" sz="12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366851" y="1680245"/>
            <a:ext cx="339498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10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28" y="22458"/>
            <a:ext cx="1217105" cy="1229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399" y="424217"/>
            <a:ext cx="346961" cy="536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6987530" y="310051"/>
            <a:ext cx="682700" cy="442853"/>
          </a:xfrm>
          <a:prstGeom prst="rect">
            <a:avLst/>
          </a:prstGeom>
          <a:noFill/>
        </p:spPr>
        <p:txBody>
          <a:bodyPr wrap="none" rtlCol="0">
            <a:prstTxWarp prst="textButtonPour">
              <a:avLst/>
            </a:prstTxWarp>
            <a:spAutoFit/>
          </a:bodyPr>
          <a:lstStyle/>
          <a:p>
            <a:r>
              <a:rPr lang="ru-RU" sz="9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anose="03010101010201010101" pitchFamily="66" charset="0"/>
              </a:rPr>
              <a:t>Айгуль</a:t>
            </a:r>
            <a:endParaRPr lang="ru-RU" sz="9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429848" y="79219"/>
            <a:ext cx="296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для детей, родителей и педагогов</a:t>
            </a: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Детского сада № 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1043" name="Picture 19" descr="https://avatars.mds.yandex.net/get-pdb/2105707/33743c98-dab8-4a6f-9743-36a723965123/s1200?webp=fals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770" y="273935"/>
            <a:ext cx="1565010" cy="78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кругленный прямоугольник 24"/>
          <p:cNvSpPr/>
          <p:nvPr/>
        </p:nvSpPr>
        <p:spPr>
          <a:xfrm>
            <a:off x="1416928" y="9081197"/>
            <a:ext cx="4543175" cy="465072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9100359" y="1874104"/>
            <a:ext cx="3595356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defTabSz="914400"/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26 февраля 2021 года прошла</a:t>
            </a:r>
            <a:r>
              <a:rPr 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научно-практическая </a:t>
            </a:r>
            <a:r>
              <a:rPr 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–</a:t>
            </a:r>
            <a:r>
              <a:rPr 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 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000" b="1" dirty="0" smtClean="0">
                <a:solidFill>
                  <a:srgbClr val="002060"/>
                </a:solidFill>
                <a:latin typeface="Times New Roman"/>
                <a:ea typeface="Calibri"/>
              </a:rPr>
              <a:t>Использование </a:t>
            </a:r>
            <a:r>
              <a:rPr lang="ru-RU" sz="1000" b="1" dirty="0">
                <a:solidFill>
                  <a:srgbClr val="002060"/>
                </a:solidFill>
                <a:latin typeface="Times New Roman"/>
                <a:ea typeface="Calibri"/>
              </a:rPr>
              <a:t>игровых технологий для профилактики речевых нарушений у дошкольников и коррекционной работы с детьми </a:t>
            </a:r>
            <a:r>
              <a:rPr lang="ru-RU" sz="1000" b="1" dirty="0" smtClean="0">
                <a:solidFill>
                  <a:srgbClr val="002060"/>
                </a:solidFill>
                <a:latin typeface="Times New Roman"/>
                <a:ea typeface="Calibri"/>
              </a:rPr>
              <a:t>– логопатами</a:t>
            </a:r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»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Организаторы семинара: МАДОУ № 1 «Айгуль» г. Бирск РБ и преподаватели кафедры Педагогики и методики дошкольного и начального образования факультета Педагогики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Бирского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филиала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БашГУ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С приветственным словом выступили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Иксанова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Александровна, начальник МКУ Управление образования муниципального района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Бирский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РБ и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Хабибрахманова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Римма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Харисовна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заведующий МАДОУ Детский сад №1 «Айгуль»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г.Бирска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Интересные и высокопрофессиональные выступления с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видеосопровождением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представили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Маргамова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Николаевна, Трушкова Елена Петровна, Бугаенко Лариса Валерьевна,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Ахунзянова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Зилия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Радиковна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Ахмадиева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Эльза Юрьевна,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Шарипова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Халитовна</a:t>
            </a:r>
            <a:r>
              <a:rPr lang="ru-RU" alt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Ярыжнова</a:t>
            </a:r>
            <a:r>
              <a:rPr lang="ru-RU" altLang="ru-RU" sz="1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Васильевна, Никонова Ирина Ильинична.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Были подведены итоги встречи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Черниковой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Мариной Сергеевной, кандидатом педагогических наук, доцентом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Бирского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филиала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БашГУ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Всего в онлайн-конференции приняли участие более 100 участников: педагоги и специалисты ДОО г. Бирска и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Бирского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района,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г.Тарко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-Сале,</a:t>
            </a:r>
            <a:r>
              <a:rPr kumimoji="0" lang="ru-RU" altLang="ru-RU" sz="1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г. Уфы, г. Нефтекамска, г. Благовещенска, с. Бураево, с. Мишкино,</a:t>
            </a:r>
            <a:r>
              <a:rPr kumimoji="0" lang="ru-RU" altLang="ru-RU" sz="1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с. Москово (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Дюртюлинский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район), с. Верхние Татышлы, с. Аскино,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Бирская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коррекционная школа-интернат, Отделение реабилитации детей и подростков г. Бирска</a:t>
            </a:r>
            <a:r>
              <a:rPr lang="ru-RU" alt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Отдельная</a:t>
            </a:r>
            <a:r>
              <a:rPr kumimoji="0" lang="ru-RU" altLang="ru-RU" sz="1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громная благодарность руководителю и коллективу МАУ "ТОК-Центр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Умникум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г. Бирска за предоставление площадки и техническое сопровождение онлайн-конференции!!!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💖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34131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9" descr="💖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075" y="34131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 descr="👏🏻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47783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1" descr="👏🏻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47783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👏🏻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783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16928" y="9104820"/>
            <a:ext cx="5942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 за выпуск Трушкова Е.П. </a:t>
            </a:r>
          </a:p>
          <a:p>
            <a:r>
              <a:rPr lang="ru-RU" sz="1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Главный редактор </a:t>
            </a:r>
            <a:r>
              <a:rPr lang="ru-RU" sz="1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Хабибрахманова</a:t>
            </a:r>
            <a:r>
              <a:rPr lang="ru-RU" sz="1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Р.Х.</a:t>
            </a:r>
            <a:endParaRPr lang="ru-RU" sz="1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F:\ФОТО\АЙГУЛЬ\2021\Конференция\IMG-20210226-WA0033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1" r="14954"/>
          <a:stretch/>
        </p:blipFill>
        <p:spPr bwMode="auto">
          <a:xfrm>
            <a:off x="9363547" y="7374106"/>
            <a:ext cx="3231910" cy="206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F:\ФОТО\АЙГУЛЬ\2021\Конференция\IMG-20210226-WA0039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601" y="5460135"/>
            <a:ext cx="2459146" cy="184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F:\ФОТО\АЙГУЛЬ\2021\Конференция\IMG-20210226-WA0040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601" y="7432252"/>
            <a:ext cx="2595257" cy="194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6232" y="17455"/>
            <a:ext cx="427484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марта текущего года на сцене ЦДТ «Радуга» прошел традиционный районный конкурс детского творчества </a:t>
            </a:r>
            <a:endPara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гостях у Винни Пуха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мероприятия – выявление талантливых дошкольников, приобщение их к ценностям музыкальной культуры.</a:t>
            </a:r>
            <a:b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году организаторам пришлось отказаться от привычного концертного формата проведения. Участники (более шестидесяти воспитанников всех дошкольных учреждений города) прибывали на конкурс к назначенному времени в соответствии с графиком выступлений. Жюри оценивало конкурсантов в двух номинациях – «вокал-соло» и «вокальный ансамбль». Музыкальный руководитель Бугаенко Лариса Валерьевна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наших  маленьких артистов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Валишину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Веронику,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Крохалеву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Полину и Ершову Полину к выступлению на сцене. Они спели песни про белочку и весеннее солнышко.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" descr="C:\Users\User\Desktop\винни пух 2021\2UgoYV9SM-U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726" y="3293043"/>
            <a:ext cx="2644698" cy="176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User\Desktop\винни пух 2021\AhUpD19WrII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560" y="124372"/>
            <a:ext cx="1944215" cy="291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C:\Users\User\Desktop\винни пух 2021\uhmUuMNZbYg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0" y="3293043"/>
            <a:ext cx="2644697" cy="176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46232" y="5400350"/>
            <a:ext cx="35199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 - это шумные проводы зимы и радостная встреча весны, яркий, захватывающий и вкусный русский 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праздник, который в нашем детском саду стал доброй традицией. Как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положено на празднике, дети от души веселились: водили хоровод вокруг масленицы, пели русскую народную песню "Блины",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частушки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ребята с удовольствием поедали вкусные блины ,которые для них испекли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повара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сада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1" name="Picture 5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67"/>
          <a:stretch/>
        </p:blipFill>
        <p:spPr bwMode="auto">
          <a:xfrm rot="567417">
            <a:off x="4714421" y="6458081"/>
            <a:ext cx="1301186" cy="1749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2341">
            <a:off x="175329" y="7728920"/>
            <a:ext cx="2714284" cy="1316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204" y="5232649"/>
            <a:ext cx="2757493" cy="1337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96" b="34029"/>
          <a:stretch/>
        </p:blipFill>
        <p:spPr bwMode="auto">
          <a:xfrm>
            <a:off x="2614374" y="7506415"/>
            <a:ext cx="2148282" cy="1530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921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3" y="0"/>
            <a:ext cx="12821369" cy="960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993" y="2198032"/>
            <a:ext cx="60675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приветственных слов, видеоролик индивидуального коррекционного занятия представила учитель-логопед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Маргамова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Николаевна. На занятии с ребенком они составляли интеллект-карту. </a:t>
            </a:r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Интеллект - карты – это уникальный и простой метод запоминания информации. Благодаря своим свойствам использование метода Интеллект - карт в работе с детьми старшего дошкольного возраста позволит повысить интерес детей к программному содержанию, сделает процесс усвоения информации более структурированным, наглядным. При этом появляется возможность развития всех психических процессов, активизации различных анализаторов, творческого и интеллектуального потенциала каждого ребенка</a:t>
            </a:r>
            <a:endParaRPr lang="ru-RU" sz="1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4638" y="7270856"/>
            <a:ext cx="603322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В системе образования детей дошкольного возраста появились новые игры и развлечения. Дети легко осваивают информационно-коммуникативные средства, и традиционными наглядными средствами их сложно удивить. Поэтому педагог должен искать интересные детям и в тоже время несложные способы развития ребенка. Вместе с тем, особую актуальность представляет выбор дидактических средств для детей, имеющих особые образовательные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потребности. Круги </a:t>
            </a:r>
            <a:r>
              <a:rPr lang="ru-RU" sz="1200" b="1" dirty="0" err="1">
                <a:solidFill>
                  <a:srgbClr val="002060"/>
                </a:solidFill>
                <a:latin typeface="Times New Roman"/>
              </a:rPr>
              <a:t>Луллия</a:t>
            </a:r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 - одно из средств развития интеллектуально-творческих способностей детей, развития речи. Задачами в обучении ставятся в соответствии с содержанием образовательной деятельности на каждом возрастном этапе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. Об этих интересных дидактических пособиях рассказала воспитатель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/>
              </a:rPr>
              <a:t>Ахунзянова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/>
              </a:rPr>
              <a:t>Зилия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/>
              </a:rPr>
              <a:t>Радиковна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.</a:t>
            </a:r>
            <a:endParaRPr lang="ru-RU" sz="12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44816" y="66051"/>
            <a:ext cx="62567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дети приняли участие в муниципальном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детском Чемпионате "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Kid</a:t>
            </a:r>
            <a:r>
              <a:rPr 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kills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-дошколенок 2021"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организаторами которого 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МКУ Управление образования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Бирского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и МАДОУ ЦРР Детский сад №7 "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Улыбка«.  В направлении робототехника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Корепанов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Кирилл, в компетенции «Кондитерское дело» –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Газизуллина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Яна,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занявшая 3 место.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08487" y="5990127"/>
            <a:ext cx="59699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С целью пропаганды </a:t>
            </a:r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здорового образа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жизни и </a:t>
            </a:r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программы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ГТО,  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Детский сад № 11 «Солнышко»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/>
              </a:rPr>
              <a:t>провли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 соревнования по лыжным гонкам среди дошкольников образовательных учреждений. Воспитанники нашего детского сада Десяткина Виктория и Пермяков Егор приняли в них участие и  показали хорошие результаты, доказав, что занятия таким видом спорта им по силам!</a:t>
            </a:r>
            <a:endParaRPr lang="ru-RU" sz="1200" b="1" dirty="0">
              <a:solidFill>
                <a:srgbClr val="00206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4" y="4183191"/>
            <a:ext cx="2805560" cy="157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User\Desktop\Зиля 2.mp4_snapshot_05.25.9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856" y="4160271"/>
            <a:ext cx="3019777" cy="169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User\Desktop\Ольга Николаевна.mp4_snapshot_03.19.18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0" y="336104"/>
            <a:ext cx="2894335" cy="162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User\Desktop\Ольга Николаевна.mp4_snapshot_08.34.5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532" y="336104"/>
            <a:ext cx="2894335" cy="162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4388" y="1307770"/>
            <a:ext cx="2374032" cy="1780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201" y="3653001"/>
            <a:ext cx="1721398" cy="2295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941" y="7397527"/>
            <a:ext cx="2208824" cy="1656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638" y="7215615"/>
            <a:ext cx="1630351" cy="217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C:\Users\User\Desktop\лыжи\IMG-20210311-WA001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8187" y="7147674"/>
            <a:ext cx="1617244" cy="215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User\Desktop\скилс\IMG-20210311-WA003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602" y="3702474"/>
            <a:ext cx="1543210" cy="205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927" y="3508649"/>
            <a:ext cx="1761752" cy="2349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695" y="5649596"/>
            <a:ext cx="3016404" cy="1696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 descr="C:\Users\User\Desktop\скилс\IMG_0385 (1) (1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38" y="1307770"/>
            <a:ext cx="3326881" cy="200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3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226" y="8087"/>
            <a:ext cx="12885826" cy="960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961732" y="3022588"/>
            <a:ext cx="56540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методов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кинезиологии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прежде всего установление с детьми личностного эмоционального контакта и делового сотрудничества. Постоянно растущее число детей с нарушениями в физическом и психическом развитии ставит перед педагогом задачу поиска эффективных технологий развития и воспитания детей в условиях дошкольного образовательного учреждения. К таким технологиям относится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кинезиология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Именно с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кинезиологическими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упражнениями нас познакомила воспитатель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Ахмадиева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Эльза Юрьевна.</a:t>
            </a:r>
            <a:endParaRPr lang="ru-RU" sz="12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00385" y="7821064"/>
            <a:ext cx="606962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333333"/>
                </a:solidFill>
                <a:latin typeface="Times New Roman"/>
              </a:rPr>
              <a:t>  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О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 насколько хорошо развиты тонкие движения кистей зависит речь и интеллектуальное развитие человека.</a:t>
            </a:r>
          </a:p>
          <a:p>
            <a:pPr algn="just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С этой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нашего детского сада используют разнообразные здоровье сберегающие технологии, а также учат детей понимать значение здорового образа жизни.</a:t>
            </a:r>
          </a:p>
          <a:p>
            <a:pPr indent="360680" algn="just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работе с детьми наряду с традиционными методами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воспитатель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Шарипова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Халитовна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решила попробовать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нетрадиционные методики. Одна из таких методик – Су-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терапия.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29474" y="6029960"/>
            <a:ext cx="3972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23 февраля в детском саду – хороший повод для воспитания у дошкольников чувства патриотизма, сопричастности к лучшим традициям своей Родины, формирования у детей гордости за славных защитников Отечества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Такие мероприятия, проведённые с детьми, закладывают в их душах зёрнышки патриотизма, чувства долга перед Родиной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Участники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пели,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рассказывали стихи, отгадывали сложные загадки, а так же показали ловкость и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мужество.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F:\ФОТО\АЙГУЛЬ\2021\Конференция\видео на конференцию\IMG_60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734" y="4592248"/>
            <a:ext cx="2731590" cy="182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197" y="4622518"/>
            <a:ext cx="2904367" cy="179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288" y="168600"/>
            <a:ext cx="2893434" cy="1626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197" y="147673"/>
            <a:ext cx="2978636" cy="167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74" y="1302005"/>
            <a:ext cx="2260529" cy="167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121" y="1541335"/>
            <a:ext cx="2091934" cy="209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74" y="3149979"/>
            <a:ext cx="2260529" cy="1695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8646">
            <a:off x="3217504" y="4077639"/>
            <a:ext cx="3080792" cy="1421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9019">
            <a:off x="2279247" y="1356944"/>
            <a:ext cx="2088242" cy="156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9202">
            <a:off x="2466391" y="3038178"/>
            <a:ext cx="1978978" cy="1484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0" y="7968952"/>
            <a:ext cx="3027735" cy="1471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920" y="7968952"/>
            <a:ext cx="3027734" cy="1471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3100" y="48618"/>
            <a:ext cx="64008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Вместе с весной пришел прекрасный и замечательный праздник – Международный женский день 8 марта. Этот день согрет лучами солнца,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улыбками</a:t>
            </a:r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, украшен россыпью цветов. Для нас это самый любимый праздник в детском саду и нам всегда хочется сделать утренник, действительно, настоящим праздником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!</a:t>
            </a:r>
            <a:r>
              <a:rPr lang="ru-RU" sz="12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И дети не подвели. Они читали стихи, пели песни о маме, о бабушке,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принимали </a:t>
            </a:r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активное участие в конкурсах.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Праздник, несомненно, принес в жизнь детского сада атмосферу весенней радости и счастья.  </a:t>
            </a:r>
            <a:endParaRPr lang="ru-RU" sz="1200" b="1" dirty="0">
              <a:solidFill>
                <a:srgbClr val="002060"/>
              </a:solidFill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11"/>
          <a:stretch/>
        </p:blipFill>
        <p:spPr bwMode="auto">
          <a:xfrm>
            <a:off x="735477" y="4576460"/>
            <a:ext cx="2315625" cy="1437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180" y="5480940"/>
            <a:ext cx="1650797" cy="267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992" y="1433613"/>
            <a:ext cx="2855932" cy="16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158" y="6248472"/>
            <a:ext cx="2495600" cy="140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855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84" y="0"/>
            <a:ext cx="12868284" cy="960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AutoShape 37" descr="https://img2.freepng.ru/20180618/xpg/kisspng-toy-balloon-birthday-clip-art-number-balloon-5b27c78e82c766.535987921529333646535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39" descr="https://banner2.cleanpng.com/20171128/098/balloons-transparent-clip-art-image-5a1d0145e3ab22.149430761511850309932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122644" y="3000400"/>
            <a:ext cx="18473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4711" y="3853409"/>
            <a:ext cx="58240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Театральная деятельность очень важна в развитии речи детей. Она позволяет решать многие педагогические задачи, касающиеся формирования выразительности речи ребёнка, интеллектуального художественно-эстетического воспитания. Она неисчерпаемый источник развития чувств, переживаний и эмоциональных открытий, способ приобщения к духовному богатству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Детям средней группы под руководством воспитателя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Ярыжновой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Ирины Васильевны, удалось вжиться в роли героев сказки «Теремок» и показать настоящее театральное представление.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58525" y="2227336"/>
            <a:ext cx="60527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Игры с </a:t>
            </a:r>
            <a:r>
              <a:rPr lang="ru-RU" sz="1200" b="1" dirty="0" err="1">
                <a:solidFill>
                  <a:srgbClr val="002060"/>
                </a:solidFill>
                <a:latin typeface="Times New Roman"/>
              </a:rPr>
              <a:t>клавесами</a:t>
            </a:r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 – это увлекательное и полезное занятие с детьми, развивающее внимание, память, мелкую моторику, речь, чувство ритма, координацию движений, ориентацию в пространстве, образное мышление, навык согласования движений с текстом стихотворения или песни, воображение, навык  конструирования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. Музыкальный руководитель Бугаенко Лариса Валерьевна познакомила коллег с доступными, простыми в применении и такими интересными музыкальными инструментами как деревянные палочки –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/>
              </a:rPr>
              <a:t>клавесы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.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12450" y="5665398"/>
            <a:ext cx="219405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Bef>
                <a:spcPct val="20000"/>
              </a:spcBef>
              <a:buClr>
                <a:srgbClr val="AD0101"/>
              </a:buClr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с огромным стажем Никонова Ирина Ильинична подготовила ёмкую презентацию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 дошкольников в условиях реализации ФГОС ДО» В которой подробно рассказала о методах и техниках, применяемых в работе с детьми.</a:t>
            </a:r>
            <a:endParaRPr lang="ru-RU" sz="800" b="1" dirty="0">
              <a:solidFill>
                <a:srgbClr val="002060"/>
              </a:solidFill>
              <a:latin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10" y="312738"/>
            <a:ext cx="2911309" cy="163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361" y="312738"/>
            <a:ext cx="3006920" cy="1690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061" y="2227605"/>
            <a:ext cx="2657918" cy="14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6"/>
          <a:stretch/>
        </p:blipFill>
        <p:spPr bwMode="auto">
          <a:xfrm>
            <a:off x="5904" y="7744965"/>
            <a:ext cx="2718406" cy="1631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2"/>
          <a:stretch/>
        </p:blipFill>
        <p:spPr bwMode="auto">
          <a:xfrm>
            <a:off x="3205509" y="7726709"/>
            <a:ext cx="2492449" cy="1649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 descr="F:\ФОТО\АЙГУЛЬ\2021\Конференция\IMG-20210226-WA0038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47" r="76245" b="16857"/>
          <a:stretch/>
        </p:blipFill>
        <p:spPr bwMode="auto">
          <a:xfrm>
            <a:off x="10865296" y="5758744"/>
            <a:ext cx="1524000" cy="217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конференция.wmv_snapshot_01.03.94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143" y="312738"/>
            <a:ext cx="2874863" cy="161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конференция.wmv_snapshot_02.39.39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4908" y="3956319"/>
            <a:ext cx="2884914" cy="162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конференция.wmv_snapshot_02.00.98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330" y="3952649"/>
            <a:ext cx="2853933" cy="1604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конференция.wmv_snapshot_03.11.607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602" y="235912"/>
            <a:ext cx="3038351" cy="170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3866" y="5880720"/>
            <a:ext cx="5516761" cy="1565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Для современной образовательной системы проблема интеллектуального развития и творческой одаренности детей чрезвычайно важна, постоянно повышаются требования к умственному воспитанию подрастающего поколения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Педагог-психолог Трушкова Елена Петровна провела с педагогами мастер-класс по знакомству с методом «Шести шляп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Э.Боно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 на примере сказки «Репка».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работе с детьми, метод шести шляп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можно использовать как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прием групповой активности. </a:t>
            </a:r>
            <a:endParaRPr lang="ru-RU" dirty="0"/>
          </a:p>
        </p:txBody>
      </p:sp>
      <p:pic>
        <p:nvPicPr>
          <p:cNvPr id="4" name="Picture 2" descr="C:\Users\User\Desktop\8.Никонова И.И.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8504" y="7933396"/>
            <a:ext cx="1976789" cy="148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ser\Desktop\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816" y="5882877"/>
            <a:ext cx="2208245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User\Desktop\35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410" y="7890975"/>
            <a:ext cx="2033351" cy="152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User\Desktop\8.Никонова И.И.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8757" y="7802651"/>
            <a:ext cx="2021439" cy="151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81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9675</TotalTime>
  <Words>721</Words>
  <Application>Microsoft Office PowerPoint</Application>
  <PresentationFormat>A3 (297x420 мм)</PresentationFormat>
  <Paragraphs>36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119</cp:revision>
  <dcterms:created xsi:type="dcterms:W3CDTF">2020-09-02T07:34:46Z</dcterms:created>
  <dcterms:modified xsi:type="dcterms:W3CDTF">2021-03-22T10:47:15Z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616813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S9.0.3</vt:lpwstr>
  </property>
</Properties>
</file>