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4"/>
  </p:notesMasterIdLst>
  <p:sldIdLst>
    <p:sldId id="256" r:id="rId2"/>
    <p:sldId id="257" r:id="rId3"/>
  </p:sldIdLst>
  <p:sldSz cx="9906000" cy="6858000" type="A4"/>
  <p:notesSz cx="9144000" cy="6858000"/>
  <p:embeddedFontLst>
    <p:embeddedFont>
      <p:font typeface="Golos Text" panose="020B0604020202020204" charset="0"/>
      <p:regular r:id="rId5"/>
      <p:bold r:id="rId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26" userDrawn="1">
          <p15:clr>
            <a:srgbClr val="A4A3A4"/>
          </p15:clr>
        </p15:guide>
        <p15:guide id="2" pos="308" userDrawn="1">
          <p15:clr>
            <a:srgbClr val="A4A3A4"/>
          </p15:clr>
        </p15:guide>
        <p15:guide id="3" pos="421" userDrawn="1">
          <p15:clr>
            <a:srgbClr val="A4A3A4"/>
          </p15:clr>
        </p15:guide>
        <p15:guide id="4" pos="398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Валерий Майоров" initials="" lastIdx="2" clrIdx="0"/>
  <p:cmAuthor id="1" name="Ирина Халина" initials="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2477"/>
    <a:srgbClr val="FCE1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1134" y="204"/>
      </p:cViewPr>
      <p:guideLst>
        <p:guide orient="horz" pos="3226"/>
        <p:guide pos="308"/>
        <p:guide pos="421"/>
        <p:guide pos="39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ableStyles" Target="tableStyles.xml"/><Relationship Id="rId5" Type="http://schemas.openxmlformats.org/officeDocument/2006/relationships/font" Target="fonts/font1.fntdata"/><Relationship Id="rId10" Type="http://schemas.openxmlformats.org/officeDocument/2006/relationships/theme" Target="theme/theme1.xml"/><Relationship Id="rId4" Type="http://schemas.openxmlformats.org/officeDocument/2006/relationships/notesMaster" Target="notesMasters/notes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60eb63fd4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g260eb63fd43_0_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60eb63fd43_0_1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714625" y="514350"/>
            <a:ext cx="3714750" cy="25717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g260eb63fd43_0_190:notes"/>
          <p:cNvSpPr txBox="1">
            <a:spLocks noGrp="1"/>
          </p:cNvSpPr>
          <p:nvPr>
            <p:ph type="body" idx="1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body" idx="1"/>
          </p:nvPr>
        </p:nvSpPr>
        <p:spPr>
          <a:xfrm rot="5400000">
            <a:off x="2777331" y="-270668"/>
            <a:ext cx="4351338" cy="8543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2"/>
          <p:cNvSpPr txBox="1">
            <a:spLocks noGrp="1"/>
          </p:cNvSpPr>
          <p:nvPr>
            <p:ph type="title"/>
          </p:nvPr>
        </p:nvSpPr>
        <p:spPr>
          <a:xfrm rot="5400000">
            <a:off x="5251054" y="2203054"/>
            <a:ext cx="5811838" cy="2135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body" idx="1"/>
          </p:nvPr>
        </p:nvSpPr>
        <p:spPr>
          <a:xfrm rot="5400000">
            <a:off x="917179" y="128985"/>
            <a:ext cx="5811838" cy="62841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1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/>
            </a:lvl1pPr>
            <a:lvl2pPr lvl="1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/>
            </a:lvl2pPr>
            <a:lvl3pPr lvl="2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/>
            </a:lvl3pPr>
            <a:lvl4pPr lvl="3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4pPr>
            <a:lvl5pPr lvl="4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5pPr>
            <a:lvl6pPr lvl="5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6pPr>
            <a:lvl7pPr lvl="6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7pPr>
            <a:lvl8pPr lvl="7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8pPr>
            <a:lvl9pPr lvl="8" algn="ctr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  <p:sp>
        <p:nvSpPr>
          <p:cNvPr id="27" name="Google Shape;27;p4"/>
          <p:cNvSpPr/>
          <p:nvPr/>
        </p:nvSpPr>
        <p:spPr>
          <a:xfrm>
            <a:off x="-3036796" y="1615281"/>
            <a:ext cx="16344900" cy="3331592"/>
          </a:xfrm>
          <a:prstGeom prst="ellipse">
            <a:avLst/>
          </a:prstGeom>
          <a:gradFill>
            <a:gsLst>
              <a:gs pos="0">
                <a:srgbClr val="3399FF">
                  <a:alpha val="11372"/>
                </a:srgbClr>
              </a:gs>
              <a:gs pos="100000">
                <a:srgbClr val="F5F5F5">
                  <a:alpha val="0"/>
                </a:srgbClr>
              </a:gs>
            </a:gsLst>
            <a:lin ang="5400012" scaled="0"/>
          </a:gradFill>
          <a:ln>
            <a:noFill/>
          </a:ln>
        </p:spPr>
        <p:txBody>
          <a:bodyPr spcFirstLastPara="1" wrap="square" lIns="63275" tIns="31625" rIns="63275" bIns="316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46"/>
              <a:buFont typeface="Arial"/>
              <a:buNone/>
            </a:pPr>
            <a:endParaRPr sz="1246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3115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038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935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831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1"/>
          </p:nvPr>
        </p:nvSpPr>
        <p:spPr>
          <a:xfrm>
            <a:off x="681038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body" idx="2"/>
          </p:nvPr>
        </p:nvSpPr>
        <p:spPr>
          <a:xfrm>
            <a:off x="5014913" y="1825625"/>
            <a:ext cx="421005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68232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682329" y="1681164"/>
            <a:ext cx="4190702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682329" y="2505076"/>
            <a:ext cx="4190702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3"/>
          </p:nvPr>
        </p:nvSpPr>
        <p:spPr>
          <a:xfrm>
            <a:off x="5014914" y="1681164"/>
            <a:ext cx="4211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246" b="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038" b="1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935" b="1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 b="1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4"/>
          </p:nvPr>
        </p:nvSpPr>
        <p:spPr>
          <a:xfrm>
            <a:off x="5014914" y="2505076"/>
            <a:ext cx="4211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1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1662"/>
            </a:lvl1pPr>
            <a:lvl2pPr marL="914400" lvl="1" indent="-3619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1454"/>
            </a:lvl2pPr>
            <a:lvl3pPr marL="1371600" lvl="2" indent="-3429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246"/>
            </a:lvl3pPr>
            <a:lvl4pPr marL="1828800" lvl="3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4pPr>
            <a:lvl5pPr marL="2286000" lvl="4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5pPr>
            <a:lvl6pPr marL="2743200" lvl="5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6pPr>
            <a:lvl7pPr marL="3200400" lvl="6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7pPr>
            <a:lvl8pPr marL="3657600" lvl="7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8pPr>
            <a:lvl9pPr marL="4114800" lvl="8" indent="-32385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038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body" idx="2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682328" y="457200"/>
            <a:ext cx="3194944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1662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>
            <a:spLocks noGrp="1"/>
          </p:cNvSpPr>
          <p:nvPr>
            <p:ph type="pic" idx="2"/>
          </p:nvPr>
        </p:nvSpPr>
        <p:spPr>
          <a:xfrm>
            <a:off x="4211341" y="987427"/>
            <a:ext cx="5014913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5" name="Google Shape;65;p10"/>
          <p:cNvSpPr txBox="1">
            <a:spLocks noGrp="1"/>
          </p:cNvSpPr>
          <p:nvPr>
            <p:ph type="body" idx="1"/>
          </p:nvPr>
        </p:nvSpPr>
        <p:spPr>
          <a:xfrm>
            <a:off x="682328" y="2057400"/>
            <a:ext cx="3194944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519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831"/>
            </a:lvl1pPr>
            <a:lvl2pPr marL="914400" lvl="1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727"/>
            </a:lvl2pPr>
            <a:lvl3pPr marL="1371600" lvl="2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623"/>
            </a:lvl3pPr>
            <a:lvl4pPr marL="1828800" lvl="3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4pPr>
            <a:lvl5pPr marL="2286000" lvl="4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5pPr>
            <a:lvl6pPr marL="2743200" lvl="5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6pPr>
            <a:lvl7pPr marL="3200400" lvl="6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7pPr>
            <a:lvl8pPr marL="3657600" lvl="7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8pPr>
            <a:lvl9pPr marL="4114800" lvl="8" indent="-228600" algn="l">
              <a:lnSpc>
                <a:spcPct val="90000"/>
              </a:lnSpc>
              <a:spcBef>
                <a:spcPts val="26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519"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623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81039" y="365127"/>
            <a:ext cx="8543925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81039" y="1825625"/>
            <a:ext cx="854392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281364" y="6356352"/>
            <a:ext cx="3343275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46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23"/>
              <a:buFont typeface="Arial"/>
              <a:buNone/>
              <a:defRPr sz="623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-609770" flipH="1">
            <a:off x="6979849" y="5324741"/>
            <a:ext cx="1570402" cy="1470456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7529707" y="3195408"/>
            <a:ext cx="2509800" cy="7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400" b="0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ПРАВИЛ САМОПОДДЕРЖКИ               ДЛЯ РОДИТЕЛЕЙ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6947859" y="2089774"/>
            <a:ext cx="2971200" cy="105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КАК  </a:t>
            </a:r>
            <a:r>
              <a:rPr lang="ru-RU" sz="20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                  ПОДДЕРЖАТЬ СЕБЯ? </a:t>
            </a:r>
            <a:endParaRPr/>
          </a:p>
        </p:txBody>
      </p:sp>
      <p:pic>
        <p:nvPicPr>
          <p:cNvPr id="88" name="Google Shape;88;p1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19254" y="301931"/>
            <a:ext cx="1098003" cy="52844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3"/>
          <p:cNvSpPr txBox="1"/>
          <p:nvPr/>
        </p:nvSpPr>
        <p:spPr>
          <a:xfrm>
            <a:off x="6982587" y="3140928"/>
            <a:ext cx="547200" cy="89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50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6</a:t>
            </a:r>
            <a:endParaRPr/>
          </a:p>
        </p:txBody>
      </p:sp>
      <p:pic>
        <p:nvPicPr>
          <p:cNvPr id="90" name="Google Shape;90;p1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 flipH="1">
            <a:off x="3309254" y="0"/>
            <a:ext cx="331137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3"/>
          <p:cNvSpPr txBox="1"/>
          <p:nvPr/>
        </p:nvSpPr>
        <p:spPr>
          <a:xfrm>
            <a:off x="3650100" y="4406525"/>
            <a:ext cx="2820900" cy="297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los Text"/>
                <a:ea typeface="Golos Text"/>
                <a:cs typeface="Golos Text"/>
                <a:sym typeface="Golos Text"/>
              </a:rPr>
              <a:t>МАОУ ДО ДЮЦ «Новое поколение»</a:t>
            </a:r>
            <a:endParaRPr kumimoji="0" lang="ru-RU" sz="11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2" name="Google Shape;92;p13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646757" y="4866364"/>
            <a:ext cx="283745" cy="29664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/>
        </p:nvSpPr>
        <p:spPr>
          <a:xfrm>
            <a:off x="3970825" y="4860275"/>
            <a:ext cx="2589600" cy="4355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https://vk.com/novoe_pokolenie_belebey</a:t>
            </a:r>
          </a:p>
        </p:txBody>
      </p:sp>
      <p:pic>
        <p:nvPicPr>
          <p:cNvPr id="94" name="Google Shape;94;p1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660268" y="5190247"/>
            <a:ext cx="263680" cy="247552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3"/>
          <p:cNvSpPr txBox="1"/>
          <p:nvPr/>
        </p:nvSpPr>
        <p:spPr>
          <a:xfrm>
            <a:off x="3970825" y="5172075"/>
            <a:ext cx="2589600" cy="4047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los Text"/>
                <a:ea typeface="Golos Text"/>
                <a:cs typeface="Golos Text"/>
                <a:sym typeface="Golos Text"/>
              </a:rPr>
              <a:t>МАОУ ДО ДЮЦ «Новое поколение»</a:t>
            </a:r>
            <a:b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los Text"/>
                <a:ea typeface="Golos Text"/>
                <a:cs typeface="Golos Text"/>
                <a:sym typeface="Golos Text"/>
              </a:rPr>
            </a:br>
            <a:r>
              <a:rPr kumimoji="0" lang="ru-RU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los Text"/>
                <a:ea typeface="Golos Text"/>
                <a:cs typeface="Golos Text"/>
                <a:sym typeface="Golos Text"/>
              </a:rPr>
              <a:t> г. Белебея ул. Горохова 19</a:t>
            </a:r>
            <a:endParaRPr kumimoji="0" lang="ru-RU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 flipH="1">
            <a:off x="3640302" y="5476738"/>
            <a:ext cx="296645" cy="29664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/>
          <p:nvPr/>
        </p:nvSpPr>
        <p:spPr>
          <a:xfrm>
            <a:off x="3970822" y="5483887"/>
            <a:ext cx="2298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https://novoepokolenie.02edu.ru/</a:t>
            </a:r>
          </a:p>
        </p:txBody>
      </p:sp>
      <p:sp>
        <p:nvSpPr>
          <p:cNvPr id="98" name="Google Shape;98;p13"/>
          <p:cNvSpPr txBox="1"/>
          <p:nvPr/>
        </p:nvSpPr>
        <p:spPr>
          <a:xfrm>
            <a:off x="240025" y="2506308"/>
            <a:ext cx="2742000" cy="37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99" name="Google Shape;99;p13"/>
          <p:cNvSpPr txBox="1"/>
          <p:nvPr/>
        </p:nvSpPr>
        <p:spPr>
          <a:xfrm>
            <a:off x="163825" y="2364250"/>
            <a:ext cx="2971200" cy="129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130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БОЛЬШЕ ПОЛЕЗНОЙ ИНФОРМАЦИИ О ПОДРОСТКАХ    </a:t>
            </a:r>
            <a:endParaRPr sz="1300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130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– В СОЦИАЛЬНЫХ СЕТЯХ </a:t>
            </a:r>
            <a:r>
              <a:rPr lang="ru-RU" sz="1300" b="1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ФЕДЕРАЛЬНОГО ПОДРОСТКОВОГО ЦЕНТРА</a:t>
            </a:r>
            <a:endParaRPr sz="1300" b="1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100" name="Google Shape;100;p13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4800" y="3776528"/>
            <a:ext cx="1149900" cy="114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3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759500" y="3776528"/>
            <a:ext cx="1149900" cy="1149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3"/>
          <p:cNvSpPr txBox="1"/>
          <p:nvPr/>
        </p:nvSpPr>
        <p:spPr>
          <a:xfrm>
            <a:off x="287325" y="4926425"/>
            <a:ext cx="1149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1000" b="1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Телеграм-канал</a:t>
            </a:r>
            <a:endParaRPr sz="1000" b="1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103" name="Google Shape;103;p13"/>
          <p:cNvSpPr txBox="1"/>
          <p:nvPr/>
        </p:nvSpPr>
        <p:spPr>
          <a:xfrm>
            <a:off x="1792275" y="4926425"/>
            <a:ext cx="1149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1000" b="1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ВКонтакте</a:t>
            </a:r>
            <a:endParaRPr sz="1000" b="1" i="0" u="none" strike="noStrike" cap="none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3640300" y="3985325"/>
            <a:ext cx="1149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1000" b="1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ВКонтакте</a:t>
            </a:r>
            <a:endParaRPr sz="1000" b="1" i="0" u="none" strike="noStrike" cap="none">
              <a:solidFill>
                <a:schemeClr val="lt1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105" name="Google Shape;105;p13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773025" y="982771"/>
            <a:ext cx="381000" cy="381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3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3685759" y="5812325"/>
            <a:ext cx="207250" cy="2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3"/>
          <p:cNvSpPr txBox="1"/>
          <p:nvPr/>
        </p:nvSpPr>
        <p:spPr>
          <a:xfrm>
            <a:off x="3970822" y="5735237"/>
            <a:ext cx="2298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lvl="0"/>
            <a:r>
              <a:rPr lang="en-US" sz="10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https://t.me/novoepokoleniebel</a:t>
            </a:r>
          </a:p>
        </p:txBody>
      </p:sp>
      <p:sp>
        <p:nvSpPr>
          <p:cNvPr id="109" name="Google Shape;109;p13"/>
          <p:cNvSpPr txBox="1"/>
          <p:nvPr/>
        </p:nvSpPr>
        <p:spPr>
          <a:xfrm>
            <a:off x="5126075" y="4014275"/>
            <a:ext cx="1149900" cy="28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1000" b="1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Телеграм-канал</a:t>
            </a:r>
            <a:endParaRPr sz="1000" b="1" i="0" u="none" strike="noStrike" cap="none">
              <a:solidFill>
                <a:schemeClr val="lt1"/>
              </a:solidFill>
              <a:latin typeface="Golos Text"/>
              <a:ea typeface="Golos Text"/>
              <a:cs typeface="Golos Text"/>
              <a:sym typeface="Golos Text"/>
            </a:endParaRPr>
          </a:p>
        </p:txBody>
      </p:sp>
      <p:pic>
        <p:nvPicPr>
          <p:cNvPr id="110" name="Google Shape;110;p13"/>
          <p:cNvPicPr preferRelativeResize="0"/>
          <p:nvPr/>
        </p:nvPicPr>
        <p:blipFill rotWithShape="1">
          <a:blip r:embed="rId13">
            <a:alphaModFix/>
          </a:blip>
          <a:srcRect l="10120" r="12683"/>
          <a:stretch/>
        </p:blipFill>
        <p:spPr>
          <a:xfrm>
            <a:off x="3737100" y="2932675"/>
            <a:ext cx="1053100" cy="105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3"/>
          <p:cNvPicPr preferRelativeResize="0"/>
          <p:nvPr/>
        </p:nvPicPr>
        <p:blipFill rotWithShape="1">
          <a:blip r:embed="rId14">
            <a:alphaModFix/>
          </a:blip>
          <a:srcRect l="11178" r="11618"/>
          <a:stretch/>
        </p:blipFill>
        <p:spPr>
          <a:xfrm>
            <a:off x="5174475" y="2932675"/>
            <a:ext cx="1053100" cy="105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1062023" y="382825"/>
            <a:ext cx="1174818" cy="897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AFB97C7-095A-03B4-F273-681BE8AE9C9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9925" y="2931525"/>
            <a:ext cx="1051500" cy="10515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2552364-73D9-2543-0216-283003BA28C3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76378" y="2931525"/>
            <a:ext cx="1051197" cy="105119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DDAA0D2-C26C-40A2-41CA-092EBD2206CA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95349" y="199121"/>
            <a:ext cx="1519114" cy="14962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C2477"/>
        </a:solidFill>
        <a:effectLst/>
      </p:bgPr>
    </p:bg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4"/>
          <p:cNvSpPr/>
          <p:nvPr/>
        </p:nvSpPr>
        <p:spPr>
          <a:xfrm>
            <a:off x="6615773" y="113414"/>
            <a:ext cx="3198000" cy="664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4"/>
          <p:cNvSpPr/>
          <p:nvPr/>
        </p:nvSpPr>
        <p:spPr>
          <a:xfrm>
            <a:off x="99237" y="113414"/>
            <a:ext cx="3198000" cy="66417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9" name="Google Shape;119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flipH="1">
            <a:off x="3297315" y="0"/>
            <a:ext cx="3311371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4"/>
          <p:cNvSpPr txBox="1"/>
          <p:nvPr/>
        </p:nvSpPr>
        <p:spPr>
          <a:xfrm>
            <a:off x="3486274" y="450006"/>
            <a:ext cx="547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i="0" u="none" strike="noStrike" cap="none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2</a:t>
            </a:r>
            <a:endParaRPr dirty="0"/>
          </a:p>
        </p:txBody>
      </p:sp>
      <p:sp>
        <p:nvSpPr>
          <p:cNvPr id="121" name="Google Shape;121;p14"/>
          <p:cNvSpPr txBox="1"/>
          <p:nvPr/>
        </p:nvSpPr>
        <p:spPr>
          <a:xfrm>
            <a:off x="3486274" y="3136012"/>
            <a:ext cx="547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i="0" u="none" strike="noStrike" cap="none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3</a:t>
            </a:r>
            <a:endParaRPr dirty="0"/>
          </a:p>
        </p:txBody>
      </p:sp>
      <p:sp>
        <p:nvSpPr>
          <p:cNvPr id="122" name="Google Shape;122;p14"/>
          <p:cNvSpPr txBox="1"/>
          <p:nvPr/>
        </p:nvSpPr>
        <p:spPr>
          <a:xfrm>
            <a:off x="6798949" y="450006"/>
            <a:ext cx="547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i="0" u="none" strike="noStrike" cap="none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4</a:t>
            </a:r>
            <a:endParaRPr>
              <a:solidFill>
                <a:srgbClr val="EC2477"/>
              </a:solidFill>
            </a:endParaRPr>
          </a:p>
        </p:txBody>
      </p:sp>
      <p:sp>
        <p:nvSpPr>
          <p:cNvPr id="123" name="Google Shape;123;p14"/>
          <p:cNvSpPr txBox="1"/>
          <p:nvPr/>
        </p:nvSpPr>
        <p:spPr>
          <a:xfrm>
            <a:off x="6740221" y="3136012"/>
            <a:ext cx="547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5</a:t>
            </a:r>
            <a:endParaRPr dirty="0"/>
          </a:p>
        </p:txBody>
      </p:sp>
      <p:sp>
        <p:nvSpPr>
          <p:cNvPr id="124" name="Google Shape;124;p14"/>
          <p:cNvSpPr txBox="1"/>
          <p:nvPr/>
        </p:nvSpPr>
        <p:spPr>
          <a:xfrm>
            <a:off x="213550" y="484576"/>
            <a:ext cx="2893500" cy="279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Поддерживать себя важно и нужно, даже когда сложно одновременно заботиться о детях и о себе. Можно уставать, грустить, злиться</a:t>
            </a:r>
            <a:endParaRPr sz="1200" dirty="0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и «вставать не с той ноги».</a:t>
            </a:r>
            <a:endParaRPr sz="1200" dirty="0">
              <a:solidFill>
                <a:srgbClr val="EC2477"/>
              </a:solidFill>
              <a:latin typeface="Golos Text"/>
              <a:ea typeface="Golos Text"/>
              <a:cs typeface="Golos Text"/>
              <a:sym typeface="Golos Tex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ru-RU" sz="120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Навык </a:t>
            </a:r>
            <a:r>
              <a:rPr lang="ru-RU" sz="120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«</a:t>
            </a:r>
            <a:r>
              <a:rPr lang="ru-RU" sz="120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быть на своей стороне</a:t>
            </a:r>
            <a:r>
              <a:rPr lang="ru-RU" sz="120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»</a:t>
            </a:r>
            <a:r>
              <a:rPr lang="ru-RU" sz="120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, бережно и внимательно относиться  к своим потребност</a:t>
            </a:r>
            <a:r>
              <a:rPr lang="ru-RU" sz="120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ям —</a:t>
            </a:r>
            <a:r>
              <a:rPr lang="ru-RU" sz="12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120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отличная опора и для себя самого,                     и для ребенка, который, глядя         на вас, </a:t>
            </a:r>
            <a:r>
              <a:rPr lang="ru-RU" sz="120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перенимает этот навык                         и учится заботиться о себе               не только в бытовом,                           но и в психологическом плане.</a:t>
            </a:r>
            <a:endParaRPr dirty="0">
              <a:solidFill>
                <a:srgbClr val="EC2477"/>
              </a:solidFill>
            </a:endParaRPr>
          </a:p>
        </p:txBody>
      </p:sp>
      <p:sp>
        <p:nvSpPr>
          <p:cNvPr id="125" name="Google Shape;125;p14"/>
          <p:cNvSpPr txBox="1"/>
          <p:nvPr/>
        </p:nvSpPr>
        <p:spPr>
          <a:xfrm>
            <a:off x="213556" y="3434965"/>
            <a:ext cx="2893500" cy="1307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831"/>
              </a:spcAft>
              <a:buNone/>
            </a:pPr>
            <a:r>
              <a:rPr lang="ru-RU" b="1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ДЛЯ ТОГО, ЧТОБЫ НАУЧИТЬСЯ ПОДДЕРЖИВАТЬ СЕБЯ, </a:t>
            </a:r>
            <a:r>
              <a:rPr lang="ru-RU" b="1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ПОПРОБУЙТЕ СЛЕДОВАТЬ НЕСКОЛЬКИМ РЕКОМЕНДАЦИЯМ</a:t>
            </a:r>
            <a:r>
              <a:rPr lang="ru-RU" b="1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: </a:t>
            </a:r>
            <a:endParaRPr dirty="0">
              <a:solidFill>
                <a:srgbClr val="EC2477"/>
              </a:solidFill>
            </a:endParaRPr>
          </a:p>
        </p:txBody>
      </p:sp>
      <p:sp>
        <p:nvSpPr>
          <p:cNvPr id="126" name="Google Shape;126;p14"/>
          <p:cNvSpPr txBox="1"/>
          <p:nvPr/>
        </p:nvSpPr>
        <p:spPr>
          <a:xfrm>
            <a:off x="213555" y="4783290"/>
            <a:ext cx="2971200" cy="394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        СОЧУВСТВОВАТЬ СЕБЕ</a:t>
            </a:r>
            <a:endParaRPr dirty="0">
              <a:solidFill>
                <a:srgbClr val="EC2477"/>
              </a:solidFill>
            </a:endParaRPr>
          </a:p>
        </p:txBody>
      </p:sp>
      <p:sp>
        <p:nvSpPr>
          <p:cNvPr id="127" name="Google Shape;127;p14"/>
          <p:cNvSpPr txBox="1"/>
          <p:nvPr/>
        </p:nvSpPr>
        <p:spPr>
          <a:xfrm>
            <a:off x="212704" y="4647253"/>
            <a:ext cx="547200" cy="66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500" b="1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1</a:t>
            </a:r>
            <a:endParaRPr dirty="0">
              <a:solidFill>
                <a:srgbClr val="EC2477"/>
              </a:solidFill>
            </a:endParaRPr>
          </a:p>
        </p:txBody>
      </p:sp>
      <p:sp>
        <p:nvSpPr>
          <p:cNvPr id="128" name="Google Shape;128;p14"/>
          <p:cNvSpPr txBox="1"/>
          <p:nvPr/>
        </p:nvSpPr>
        <p:spPr>
          <a:xfrm>
            <a:off x="3467400" y="3735716"/>
            <a:ext cx="2971200" cy="257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Иногда бывает сложно разрешить себе проживать разные эмоции, особенно негативные. Проживать      и выражать разные  эмоции —          это нормально: плакать, когда грустно или больно, радоваться, когда счастливы. Если злитесь        или раздражены, найдите для себя безопасный способ выразить эмоции: помойте посуду, займитесь спортом, посмотрите любимый фильм или послушайте музыку, просто выдохните.</a:t>
            </a:r>
            <a:endParaRPr lang="ru-RU" dirty="0"/>
          </a:p>
        </p:txBody>
      </p:sp>
      <p:sp>
        <p:nvSpPr>
          <p:cNvPr id="129" name="Google Shape;129;p14"/>
          <p:cNvSpPr txBox="1"/>
          <p:nvPr/>
        </p:nvSpPr>
        <p:spPr>
          <a:xfrm>
            <a:off x="3473904" y="1013294"/>
            <a:ext cx="2965200" cy="2210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Обращайте внимание на свое физическое состояние, следите за режимом дня и питанием. </a:t>
            </a:r>
            <a:r>
              <a:rPr lang="ru-RU" sz="1200" b="0" i="0" u="none" strike="noStrike" cap="none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Важно уделять время себе и тем занятиям, которые восстанавливают силы. Это может быть прогулка по парку        или лесу, </a:t>
            </a:r>
            <a:r>
              <a:rPr lang="ru-RU" sz="12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вязание или другое увлечение</a:t>
            </a:r>
            <a:r>
              <a:rPr lang="ru-RU" sz="1200" b="0" i="0" u="none" strike="noStrike" cap="none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, рыбалка, чтение интересной книги</a:t>
            </a:r>
            <a:r>
              <a:rPr lang="ru-RU" sz="12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 или просмотр фильма, просто полежать и</a:t>
            </a:r>
            <a:r>
              <a:rPr lang="ru-RU" sz="1200" b="0" i="0" u="none" strike="noStrike" cap="none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 </a:t>
            </a:r>
            <a:r>
              <a:rPr lang="ru-RU" sz="1200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отдохнуть</a:t>
            </a:r>
            <a:r>
              <a:rPr lang="ru-RU" sz="1200" b="0" i="0" u="none" strike="noStrike" cap="none" dirty="0">
                <a:solidFill>
                  <a:schemeClr val="lt1"/>
                </a:solidFill>
                <a:latin typeface="Golos Text"/>
                <a:ea typeface="Golos Text"/>
                <a:cs typeface="Golos Text"/>
                <a:sym typeface="Golos Text"/>
              </a:rPr>
              <a:t>.</a:t>
            </a:r>
            <a:endParaRPr dirty="0"/>
          </a:p>
        </p:txBody>
      </p:sp>
      <p:sp>
        <p:nvSpPr>
          <p:cNvPr id="131" name="Google Shape;131;p14"/>
          <p:cNvSpPr txBox="1"/>
          <p:nvPr/>
        </p:nvSpPr>
        <p:spPr>
          <a:xfrm>
            <a:off x="6808363" y="860889"/>
            <a:ext cx="2965200" cy="221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600"/>
              </a:spcBef>
              <a:spcAft>
                <a:spcPts val="1200"/>
              </a:spcAft>
              <a:buNone/>
            </a:pPr>
            <a:r>
              <a:rPr lang="ru-RU" sz="1200" b="0" i="0" u="none" strike="noStrike" cap="none" dirty="0">
                <a:solidFill>
                  <a:srgbClr val="EC2477"/>
                </a:solidFill>
                <a:highlight>
                  <a:schemeClr val="lt1"/>
                </a:highlight>
                <a:latin typeface="Golos Text"/>
                <a:ea typeface="Golos Text"/>
                <a:cs typeface="Golos Text"/>
                <a:sym typeface="Golos Text"/>
              </a:rPr>
              <a:t>Если вы чувствуете,                             что не справляетесь с ситуацией, обязательно обращайтесь                   за помощью и поддержкой к близким людям или специалисту</a:t>
            </a:r>
            <a:r>
              <a:rPr lang="ru-RU" sz="1200" dirty="0">
                <a:solidFill>
                  <a:srgbClr val="EC2477"/>
                </a:solidFill>
                <a:highlight>
                  <a:schemeClr val="lt1"/>
                </a:highlight>
                <a:latin typeface="Golos Text"/>
                <a:ea typeface="Golos Text"/>
                <a:cs typeface="Golos Text"/>
                <a:sym typeface="Golos Text"/>
              </a:rPr>
              <a:t>-</a:t>
            </a:r>
            <a:r>
              <a:rPr lang="ru-RU" sz="1200" b="0" i="0" u="none" strike="noStrike" cap="none" dirty="0">
                <a:solidFill>
                  <a:srgbClr val="EC2477"/>
                </a:solidFill>
                <a:highlight>
                  <a:schemeClr val="lt1"/>
                </a:highlight>
                <a:latin typeface="Golos Text"/>
                <a:ea typeface="Golos Text"/>
                <a:cs typeface="Golos Text"/>
                <a:sym typeface="Golos Text"/>
              </a:rPr>
              <a:t>психологу. Это поможет вам снять груз ответственности за происходящее, успокоиться и найти                         выход</a:t>
            </a:r>
            <a:r>
              <a:rPr lang="ru-RU" sz="1200" dirty="0">
                <a:solidFill>
                  <a:srgbClr val="EC2477"/>
                </a:solidFill>
                <a:highlight>
                  <a:schemeClr val="lt1"/>
                </a:highlight>
                <a:latin typeface="Golos Text"/>
                <a:ea typeface="Golos Text"/>
                <a:cs typeface="Golos Text"/>
                <a:sym typeface="Golos Text"/>
              </a:rPr>
              <a:t> </a:t>
            </a:r>
            <a:r>
              <a:rPr lang="ru-RU" sz="1200" b="0" i="0" u="none" strike="noStrike" cap="none" dirty="0">
                <a:solidFill>
                  <a:srgbClr val="EC2477"/>
                </a:solidFill>
                <a:highlight>
                  <a:schemeClr val="lt1"/>
                </a:highlight>
                <a:latin typeface="Golos Text"/>
                <a:ea typeface="Golos Text"/>
                <a:cs typeface="Golos Text"/>
                <a:sym typeface="Golos Text"/>
              </a:rPr>
              <a:t>из ситуации.</a:t>
            </a:r>
            <a:endParaRPr dirty="0">
              <a:solidFill>
                <a:srgbClr val="EC2477"/>
              </a:solidFill>
              <a:highlight>
                <a:schemeClr val="lt1"/>
              </a:highlight>
            </a:endParaRPr>
          </a:p>
        </p:txBody>
      </p:sp>
      <p:sp>
        <p:nvSpPr>
          <p:cNvPr id="2" name="Google Shape;126;p14">
            <a:extLst>
              <a:ext uri="{FF2B5EF4-FFF2-40B4-BE49-F238E27FC236}">
                <a16:creationId xmlns:a16="http://schemas.microsoft.com/office/drawing/2014/main" id="{EA5E81FE-1D24-1389-D386-5A84DC35FCAA}"/>
              </a:ext>
            </a:extLst>
          </p:cNvPr>
          <p:cNvSpPr txBox="1"/>
          <p:nvPr/>
        </p:nvSpPr>
        <p:spPr>
          <a:xfrm>
            <a:off x="206468" y="5187057"/>
            <a:ext cx="2971200" cy="1133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Важно прощать себе ошибки               и меньше критиковать за возможные н</a:t>
            </a:r>
            <a:r>
              <a:rPr lang="ru-RU" sz="1200" b="0" i="0" u="none" strike="noStrike" cap="none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еудачи в работе/учебе/делах.  </a:t>
            </a:r>
            <a:r>
              <a:rPr lang="ru-RU" sz="120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Хвалить себя за успехи и не винить при неудачах.</a:t>
            </a:r>
            <a:endParaRPr lang="ru-RU" dirty="0">
              <a:solidFill>
                <a:srgbClr val="EC2477"/>
              </a:solidFill>
            </a:endParaRPr>
          </a:p>
        </p:txBody>
      </p:sp>
      <p:sp>
        <p:nvSpPr>
          <p:cNvPr id="3" name="Google Shape;126;p14">
            <a:extLst>
              <a:ext uri="{FF2B5EF4-FFF2-40B4-BE49-F238E27FC236}">
                <a16:creationId xmlns:a16="http://schemas.microsoft.com/office/drawing/2014/main" id="{11A936BD-7B15-936D-E0FC-816984A8B615}"/>
              </a:ext>
            </a:extLst>
          </p:cNvPr>
          <p:cNvSpPr txBox="1"/>
          <p:nvPr/>
        </p:nvSpPr>
        <p:spPr>
          <a:xfrm>
            <a:off x="3893393" y="585307"/>
            <a:ext cx="2601910" cy="394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bg1"/>
                </a:solidFill>
                <a:latin typeface="Golos Text"/>
                <a:ea typeface="Golos Text"/>
                <a:cs typeface="Golos Text"/>
                <a:sym typeface="Golos Text"/>
              </a:rPr>
              <a:t>ВОССТАНАВЛИВАТЬ СИЛЫ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6" name="Google Shape;126;p14">
            <a:extLst>
              <a:ext uri="{FF2B5EF4-FFF2-40B4-BE49-F238E27FC236}">
                <a16:creationId xmlns:a16="http://schemas.microsoft.com/office/drawing/2014/main" id="{590A0EB1-07C6-3321-58C9-11CDB703C7D0}"/>
              </a:ext>
            </a:extLst>
          </p:cNvPr>
          <p:cNvSpPr txBox="1"/>
          <p:nvPr/>
        </p:nvSpPr>
        <p:spPr>
          <a:xfrm>
            <a:off x="3826276" y="3168839"/>
            <a:ext cx="2864657" cy="609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chemeClr val="bg1"/>
                </a:solidFill>
                <a:latin typeface="Golos Text"/>
                <a:ea typeface="Golos Text"/>
                <a:cs typeface="Golos Text"/>
                <a:sym typeface="Golos Text"/>
              </a:rPr>
              <a:t>ПРИНИМАТЬ И СПРАВЛЯТЬСЯ С ЭМОЦИЯМИ</a:t>
            </a:r>
          </a:p>
        </p:txBody>
      </p:sp>
      <p:sp>
        <p:nvSpPr>
          <p:cNvPr id="7" name="Google Shape;126;p14">
            <a:extLst>
              <a:ext uri="{FF2B5EF4-FFF2-40B4-BE49-F238E27FC236}">
                <a16:creationId xmlns:a16="http://schemas.microsoft.com/office/drawing/2014/main" id="{6425C8D2-55E6-A113-7D0C-92EF73DA64B2}"/>
              </a:ext>
            </a:extLst>
          </p:cNvPr>
          <p:cNvSpPr txBox="1"/>
          <p:nvPr/>
        </p:nvSpPr>
        <p:spPr>
          <a:xfrm>
            <a:off x="7205111" y="3168839"/>
            <a:ext cx="2601910" cy="6099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УЗНАВАТЬ БОЛЬШЕ             О ДЕТЯХ И ИХ РАЗВИТИИ</a:t>
            </a:r>
          </a:p>
        </p:txBody>
      </p:sp>
      <p:sp>
        <p:nvSpPr>
          <p:cNvPr id="8" name="Google Shape;128;p14">
            <a:extLst>
              <a:ext uri="{FF2B5EF4-FFF2-40B4-BE49-F238E27FC236}">
                <a16:creationId xmlns:a16="http://schemas.microsoft.com/office/drawing/2014/main" id="{FC55E42E-1583-DD98-54D6-28152062028C}"/>
              </a:ext>
            </a:extLst>
          </p:cNvPr>
          <p:cNvSpPr txBox="1"/>
          <p:nvPr/>
        </p:nvSpPr>
        <p:spPr>
          <a:xfrm>
            <a:off x="6822468" y="3735716"/>
            <a:ext cx="2971200" cy="2579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sz="1200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Участвуйте в разных мероприятиях для родителей: семинарах, лекциях, где можно узнать больше                    об изменениях в подростковом возрасте, задать вопросы                      о воспитании детей и поделиться опытом с другими родителями. Чтение книг и прослушивание вебинаров по детской                             и подростковой психологии расширят знания  о потребностях      и поведении детей в разном возрасте.</a:t>
            </a:r>
          </a:p>
        </p:txBody>
      </p:sp>
      <p:sp>
        <p:nvSpPr>
          <p:cNvPr id="17" name="Google Shape;126;p14">
            <a:extLst>
              <a:ext uri="{FF2B5EF4-FFF2-40B4-BE49-F238E27FC236}">
                <a16:creationId xmlns:a16="http://schemas.microsoft.com/office/drawing/2014/main" id="{B366CE59-0B72-50E9-566F-9C8DF61CB6D5}"/>
              </a:ext>
            </a:extLst>
          </p:cNvPr>
          <p:cNvSpPr txBox="1"/>
          <p:nvPr/>
        </p:nvSpPr>
        <p:spPr>
          <a:xfrm>
            <a:off x="7196146" y="585307"/>
            <a:ext cx="2601910" cy="394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3275" tIns="63275" rIns="63275" bIns="63275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ru-RU" dirty="0">
                <a:solidFill>
                  <a:srgbClr val="EC2477"/>
                </a:solidFill>
                <a:latin typeface="Golos Text"/>
                <a:ea typeface="Golos Text"/>
                <a:cs typeface="Golos Text"/>
                <a:sym typeface="Golos Text"/>
              </a:rPr>
              <a:t>ПРОСИТЬ О ПОМОЩИ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3864</TotalTime>
  <Words>429</Words>
  <Application>Microsoft Office PowerPoint</Application>
  <PresentationFormat>Лист A4 (210x297 мм)</PresentationFormat>
  <Paragraphs>33</Paragraphs>
  <Slides>2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7" baseType="lpstr">
      <vt:lpstr>Golos Text</vt:lpstr>
      <vt:lpstr>Calibri</vt:lpstr>
      <vt:lpstr>Times New Roman</vt:lpstr>
      <vt:lpstr>Arial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Matebook</dc:creator>
  <cp:lastModifiedBy>Anastasiya</cp:lastModifiedBy>
  <cp:revision>6</cp:revision>
  <dcterms:modified xsi:type="dcterms:W3CDTF">2024-03-23T15:37:04Z</dcterms:modified>
</cp:coreProperties>
</file>