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sldIdLst>
    <p:sldId id="256" r:id="rId2"/>
    <p:sldId id="293" r:id="rId3"/>
    <p:sldId id="282" r:id="rId4"/>
    <p:sldId id="283" r:id="rId5"/>
    <p:sldId id="284" r:id="rId6"/>
    <p:sldId id="285" r:id="rId7"/>
    <p:sldId id="257" r:id="rId8"/>
    <p:sldId id="286" r:id="rId9"/>
    <p:sldId id="287" r:id="rId10"/>
    <p:sldId id="288" r:id="rId11"/>
    <p:sldId id="289" r:id="rId12"/>
    <p:sldId id="290" r:id="rId13"/>
    <p:sldId id="262" r:id="rId14"/>
    <p:sldId id="258" r:id="rId15"/>
    <p:sldId id="279" r:id="rId16"/>
    <p:sldId id="292" r:id="rId17"/>
    <p:sldId id="261" r:id="rId18"/>
    <p:sldId id="291" r:id="rId19"/>
    <p:sldId id="260" r:id="rId20"/>
    <p:sldId id="264" r:id="rId21"/>
    <p:sldId id="280" r:id="rId22"/>
    <p:sldId id="263" r:id="rId23"/>
    <p:sldId id="265" r:id="rId24"/>
    <p:sldId id="268" r:id="rId25"/>
    <p:sldId id="294" r:id="rId26"/>
    <p:sldId id="267" r:id="rId27"/>
    <p:sldId id="297" r:id="rId28"/>
    <p:sldId id="298" r:id="rId29"/>
    <p:sldId id="269" r:id="rId30"/>
    <p:sldId id="266" r:id="rId31"/>
    <p:sldId id="271" r:id="rId32"/>
    <p:sldId id="27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46350450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hyperlink" Target="https://docs.google.com/document/d/1RPM-1qd4LSx3-jZ1vAWkEzRx3KiN1x3Z/edit" TargetMode="External"/><Relationship Id="rId7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3.pdf" TargetMode="External"/><Relationship Id="rId13" Type="http://schemas.openxmlformats.org/officeDocument/2006/relationships/hyperlink" Target="https://iro23.ru/wp-content/uploads/2023/06/5-6-&#1083;&#1077;&#1090;-1.pdf" TargetMode="External"/><Relationship Id="rId18" Type="http://schemas.openxmlformats.org/officeDocument/2006/relationships/hyperlink" Target="https://iro23.ru/wp-content/uploads/2023/06/6-7-&#1083;&#1077;&#1090;-2.pdf" TargetMode="External"/><Relationship Id="rId26" Type="http://schemas.openxmlformats.org/officeDocument/2006/relationships/image" Target="../media/image14.png"/><Relationship Id="rId3" Type="http://schemas.openxmlformats.org/officeDocument/2006/relationships/hyperlink" Target="https://1metodist.ru/" TargetMode="External"/><Relationship Id="rId21" Type="http://schemas.openxmlformats.org/officeDocument/2006/relationships/image" Target="../media/image9.png"/><Relationship Id="rId7" Type="http://schemas.openxmlformats.org/officeDocument/2006/relationships/hyperlink" Target="https://iro23.ru/wp-content/uploads/2023/06/5-6-&#1083;&#1077;&#1090;-3.pdf" TargetMode="External"/><Relationship Id="rId12" Type="http://schemas.openxmlformats.org/officeDocument/2006/relationships/hyperlink" Target="https://iro23.ru/wp-content/uploads/2023/06/4-5-&#1083;&#1077;&#1090;-1.pdf" TargetMode="External"/><Relationship Id="rId17" Type="http://schemas.openxmlformats.org/officeDocument/2006/relationships/hyperlink" Target="https://iro23.ru/wp-content/uploads/2023/06/5-6-&#1083;&#1077;&#1090;-2.pdf" TargetMode="External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2" Type="http://schemas.openxmlformats.org/officeDocument/2006/relationships/image" Target="../media/image1.jpeg"/><Relationship Id="rId16" Type="http://schemas.openxmlformats.org/officeDocument/2006/relationships/hyperlink" Target="https://iro23.ru/wp-content/uploads/2023/06/4-5-&#1083;&#1077;&#1090;-2.pdf" TargetMode="External"/><Relationship Id="rId20" Type="http://schemas.openxmlformats.org/officeDocument/2006/relationships/image" Target="../media/image8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ro23.ru/wp-content/uploads/2023/06/4-5-&#1083;&#1077;&#1090;-3.pdf" TargetMode="External"/><Relationship Id="rId11" Type="http://schemas.openxmlformats.org/officeDocument/2006/relationships/hyperlink" Target="https://iro23.ru/wp-content/uploads/2023/06/3-4-&#1075;&#1086;&#1076;&#1072;-1.pdf" TargetMode="External"/><Relationship Id="rId24" Type="http://schemas.openxmlformats.org/officeDocument/2006/relationships/image" Target="../media/image12.png"/><Relationship Id="rId32" Type="http://schemas.openxmlformats.org/officeDocument/2006/relationships/image" Target="../media/image20.png"/><Relationship Id="rId5" Type="http://schemas.openxmlformats.org/officeDocument/2006/relationships/hyperlink" Target="https://iro23.ru/wp-content/uploads/2023/06/3-4-&#1075;&#1086;&#1076;&#1072;-3.pdf" TargetMode="External"/><Relationship Id="rId15" Type="http://schemas.openxmlformats.org/officeDocument/2006/relationships/hyperlink" Target="https://iro23.ru/wp-content/uploads/2023/06/3-4-&#1075;&#1086;&#1076;&#1072;-2.pdf" TargetMode="External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10" Type="http://schemas.openxmlformats.org/officeDocument/2006/relationships/hyperlink" Target="https://iro23.ru/wp-content/uploads/2023/06/2-3-&#1075;&#1086;&#1076;&#1072;-1.pdf" TargetMode="Externa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" Type="http://schemas.openxmlformats.org/officeDocument/2006/relationships/hyperlink" Target="https://iro23.ru/wp-content/uploads/2023/06/2-3-&#1075;&#1086;&#1076;&#1072;-3.pdf" TargetMode="External"/><Relationship Id="rId9" Type="http://schemas.openxmlformats.org/officeDocument/2006/relationships/hyperlink" Target="https://iro23.ru/?page_id=45037" TargetMode="External"/><Relationship Id="rId14" Type="http://schemas.openxmlformats.org/officeDocument/2006/relationships/hyperlink" Target="https://iro23.ru/wp-content/uploads/2023/06/2-3-&#1075;&#1086;&#1076;&#1072;-2.pdf" TargetMode="External"/><Relationship Id="rId22" Type="http://schemas.openxmlformats.org/officeDocument/2006/relationships/image" Target="../media/image10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6.pdf" TargetMode="External"/><Relationship Id="rId13" Type="http://schemas.openxmlformats.org/officeDocument/2006/relationships/hyperlink" Target="https://iro23.ru/wp-content/uploads/2023/06/6-7-&#1083;&#1077;&#1090;-5.pdf" TargetMode="External"/><Relationship Id="rId18" Type="http://schemas.openxmlformats.org/officeDocument/2006/relationships/image" Target="../media/image26.png"/><Relationship Id="rId3" Type="http://schemas.openxmlformats.org/officeDocument/2006/relationships/hyperlink" Target="https://1metodist.ru/" TargetMode="External"/><Relationship Id="rId21" Type="http://schemas.openxmlformats.org/officeDocument/2006/relationships/image" Target="../media/image29.png"/><Relationship Id="rId7" Type="http://schemas.openxmlformats.org/officeDocument/2006/relationships/hyperlink" Target="https://iro23.ru/wp-content/uploads/2023/06/5-6-&#1083;&#1077;&#1090;-5.pdf" TargetMode="External"/><Relationship Id="rId12" Type="http://schemas.openxmlformats.org/officeDocument/2006/relationships/hyperlink" Target="https://iro23.ru/wp-content/uploads/2023/06/5-6-&#1083;&#1077;&#1090;-4.pdf" TargetMode="External"/><Relationship Id="rId17" Type="http://schemas.openxmlformats.org/officeDocument/2006/relationships/image" Target="../media/image25.png"/><Relationship Id="rId2" Type="http://schemas.openxmlformats.org/officeDocument/2006/relationships/image" Target="../media/image1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ro23.ru/wp-content/uploads/2023/06/4-5-&#1083;&#1077;&#1090;-5.pdf" TargetMode="External"/><Relationship Id="rId11" Type="http://schemas.openxmlformats.org/officeDocument/2006/relationships/hyperlink" Target="https://iro23.ru/wp-content/uploads/2023/06/4-5-&#1083;&#1077;&#1090;-4.pdf" TargetMode="External"/><Relationship Id="rId5" Type="http://schemas.openxmlformats.org/officeDocument/2006/relationships/hyperlink" Target="https://iro23.ru/wp-content/uploads/2023/06/3-4-&#1075;&#1086;&#1076;&#1072;-5.pdf" TargetMode="External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hyperlink" Target="https://iro23.ru/wp-content/uploads/2023/06/3-4-&#1075;&#1086;&#1076;&#1072;-4.pdf" TargetMode="External"/><Relationship Id="rId19" Type="http://schemas.openxmlformats.org/officeDocument/2006/relationships/image" Target="../media/image27.png"/><Relationship Id="rId4" Type="http://schemas.openxmlformats.org/officeDocument/2006/relationships/hyperlink" Target="https://iro23.ru/wp-content/uploads/2023/06/2-3-&#1075;&#1086;&#1076;&#1072;-5.pdf" TargetMode="External"/><Relationship Id="rId9" Type="http://schemas.openxmlformats.org/officeDocument/2006/relationships/hyperlink" Target="https://iro23.ru/wp-content/uploads/2023/06/2-3-&#1075;&#1086;&#1076;&#1072;-4.pdf" TargetMode="External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9959/" TargetMode="External"/><Relationship Id="rId7" Type="http://schemas.openxmlformats.org/officeDocument/2006/relationships/hyperlink" Target="http://publication.pravo.gov.ru/Document/View/000120220222004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nsultant.ru/document/cons_doc_LAW_154637/" TargetMode="External"/><Relationship Id="rId5" Type="http://schemas.openxmlformats.org/officeDocument/2006/relationships/hyperlink" Target="http://www.consultant.ru/document/cons_doc_LAW_19558/" TargetMode="External"/><Relationship Id="rId4" Type="http://schemas.openxmlformats.org/officeDocument/2006/relationships/hyperlink" Target="http://www.consultant.ru/document/cons_doc_LAW_140174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01112000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onsultant.ru/document/cons_doc_LAW_105703/" TargetMode="External"/><Relationship Id="rId5" Type="http://schemas.openxmlformats.org/officeDocument/2006/relationships/hyperlink" Target="http://publication.pravo.gov.ru/Document/View/0001202009010021" TargetMode="External"/><Relationship Id="rId4" Type="http://schemas.openxmlformats.org/officeDocument/2006/relationships/hyperlink" Target="http://publication.pravo.gov.ru/Document/View/000120210203002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75797/" TargetMode="External"/><Relationship Id="rId7" Type="http://schemas.openxmlformats.org/officeDocument/2006/relationships/hyperlink" Target="https://docs.edu.gov.ru/document/f9ac867f68a01765ef9ce94ebfe9430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onsultant.ru/document/cons_doc_LAW_163666/" TargetMode="External"/><Relationship Id="rId5" Type="http://schemas.openxmlformats.org/officeDocument/2006/relationships/hyperlink" Target="http://www.consultant.ru/document/cons_doc_LAW_179568/" TargetMode="External"/><Relationship Id="rId4" Type="http://schemas.openxmlformats.org/officeDocument/2006/relationships/hyperlink" Target="http://publication.pravo.gov.ru/Document/View/0001201606030031?rangeSize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18051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764704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Детский сад №10 «Снежинка» городского округа город Октябрьский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Республики Башкортостан </a:t>
            </a: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(презентация)</a:t>
            </a: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051720" y="1988840"/>
            <a:ext cx="6480720" cy="18004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Региональные документы: </a:t>
            </a: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Республики Башкортостан от 01 июля 2013 года </a:t>
            </a:r>
            <a:r>
              <a:rPr kumimoji="0" lang="en-US" sz="1200" b="0" i="0" u="none" strike="noStrike" cap="none" normalizeH="0" baseline="0" dirty="0" smtClean="0" bmk="_Toc14447703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1200" b="0" i="0" u="none" strike="noStrike" cap="none" normalizeH="0" baseline="0" dirty="0" smtClean="0" bmk="_Toc14447703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696-з Об образовании в Республике Башкортостан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dirty="0" smtClean="0" bmk="_Toc14447703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https://docs.cntd.ru/document/463504509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Документы учреждения: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Устав ДОУ  утвержден постановлением администрации 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городского округа город Октябрьский Республики Башкортостан от 29.03.2023 года  № 659.                                                                         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Иные локально-нормативные акты ДОО.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670899" y="1444134"/>
            <a:ext cx="7636449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.3. Принципы ОП:</a:t>
            </a:r>
            <a:endParaRPr kumimoji="0" lang="en-US" sz="1400" b="1" i="0" u="none" strike="noStrike" cap="none" normalizeH="0" baseline="0" dirty="0" smtClean="0" bmk="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поддержка разнообразия детства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сохранение уникальности и самоценности детства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важного этапа в общем развитии человека, самоценность детства - понимание (рассмотрение)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детства как периода жизни значимого самого по себе, без всяких условий; значимого тем,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происходит с ребенком сейчас, а не тем, 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этот период есть период подготовки к следующему периоду;</a:t>
            </a:r>
            <a:r>
              <a:rPr kumimoji="0" lang="ru-RU" sz="1200" b="0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 bmk="sub_1202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sz="1200" b="1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личностно-развивающий и гуманистический характер взаимодействия взрослых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(родителей </a:t>
            </a:r>
            <a:r>
              <a:rPr kumimoji="0" lang="ru-RU" sz="1200" b="0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(законных представителей),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2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и иных работников Учреждения) и детей;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1200" b="1" i="0" u="none" strike="noStrike" cap="none" normalizeH="0" baseline="0" dirty="0" smtClean="0" bmk="sub_12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уважение личности ребенка</a:t>
            </a:r>
            <a:r>
              <a:rPr kumimoji="0" lang="ru-RU" sz="1200" b="0" i="0" u="none" strike="noStrike" cap="none" normalizeH="0" baseline="0" dirty="0" smtClean="0" bmk="sub_1203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kumimoji="0" lang="ru-RU" sz="1200" b="1" i="0" u="none" strike="noStrike" cap="none" normalizeH="0" baseline="0" dirty="0" smtClean="0" bmk="sub_120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Программы в формах, специфических для детей данной возрастной группы</a:t>
            </a:r>
            <a:r>
              <a:rPr kumimoji="0" lang="ru-RU" sz="1200" b="0" i="0" u="none" strike="noStrike" cap="none" normalizeH="0" baseline="0" dirty="0" smtClean="0" bmk="sub_120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прежде всего в форме игры, познавательной и исследовательской деятельности, в форме творческой активности,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 bmk="sub_1204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обеспечивающей художественно-эстетическое развитие ребенка.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формировании вариативной части программы, наряду с принципами, отраженными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обязательной части ОП, руководствовались следующими педагогическими принципами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382014" y="1151166"/>
            <a:ext cx="70198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.3. Принципы ОП:</a:t>
            </a:r>
            <a:endParaRPr kumimoji="0" lang="en-US" sz="1400" b="1" i="0" u="none" strike="noStrike" cap="none" normalizeH="0" baseline="0" dirty="0" smtClean="0" bmk="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формировании вариативной части программы, наряду с принципами, отраженными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обязательной части ОП, руководствовались следующими педагогическими прин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ципами: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369115" y="2204864"/>
            <a:ext cx="777488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Личностно- ориентированный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организация образовательного процесса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учетом  того, что развитие личности является главным критерием его эффективности;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Деятельностный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связанный с организацией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целенаправленной деятельности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общем контексте образовательного процесса;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Аксиологический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(ценностный)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развития и воспитания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общечеловеческих ценностей;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Средовый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использование внутренней и внешней среды в воспитании и развитии личности;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Культурологический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имеет высокий потенциал в отборе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культуросообразного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содержания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образования, обеспечивает учет национальных ценностей и традиций в образовании;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Комплексно - тематический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построения образовательного процесса.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835696" y="188640"/>
            <a:ext cx="619268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.5. Планируемые результаты освоения ОП ДО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результаты освоения обязательной части ООП ДО приведены в ФОП ДО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91680" y="764704"/>
          <a:ext cx="6000328" cy="5038180"/>
        </p:xfrm>
        <a:graphic>
          <a:graphicData uri="http://schemas.openxmlformats.org/drawingml/2006/table">
            <a:tbl>
              <a:tblPr/>
              <a:tblGrid>
                <a:gridCol w="1500082"/>
                <a:gridCol w="1500082"/>
                <a:gridCol w="1500082"/>
                <a:gridCol w="1500082"/>
              </a:tblGrid>
              <a:tr h="240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группа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П.ФОП ДО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Гиперссылка 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</a:rPr>
                        <a:t>QR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Группа 2 раннего возраста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стр.7-8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Планируемые результаты к 3 </a:t>
                      </a:r>
                      <a:r>
                        <a:rPr lang="ru-RU" sz="1200" u="sng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годам</a:t>
                      </a: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Младшая группа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15.3.1.  стр. 8-12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Планируемые результаты к 4 </a:t>
                      </a:r>
                      <a:r>
                        <a:rPr lang="ru-RU" sz="1200" u="sng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годам</a:t>
                      </a: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Средняя  группа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15.3.2 стр.12-15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Планируемые результаты к 5 </a:t>
                      </a:r>
                      <a:r>
                        <a:rPr lang="ru-RU" sz="1200" u="sng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годам</a:t>
                      </a: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Старший дошкольный возраст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15.3.3. стр.15-17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Планируемые результаты к 6 </a:t>
                      </a:r>
                      <a:r>
                        <a:rPr lang="ru-RU" sz="1200" u="sng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годам</a:t>
                      </a: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u="sng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1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Подготовительная к школе группа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15.3.4. стр. 17-21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" action="ppaction://hlinkfile"/>
                        </a:rPr>
                        <a:t>Планируемые результаты к окончанию дошкольного возраста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Рисунок 13" descr="http://qrcoder.ru/code/?https%3A%2F%2Fdisk.yandex.ru%2Fi%2Fnp9DrztDl1mieQ&amp;4&amp;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052736"/>
            <a:ext cx="846584" cy="77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qrcoder.ru/code/?https%3A%2F%2Fdisk.yandex.ru%2Fi%2FdHmmLr42MfYnzg&amp;4&amp;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988840"/>
            <a:ext cx="818009" cy="74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qrcoder.ru/code/?https%3A%2F%2Fdisk.yandex.ru%2Fi%2FQGNnvDoSbv2sQg&amp;4&amp;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2852936"/>
            <a:ext cx="86409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qrcoder.ru/code/?https%3A%2F%2Fdisk.yandex.ru%2Fi%2FoFGswDuBZMmB3w&amp;4&amp;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789040"/>
            <a:ext cx="837059" cy="69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qrcoder.ru/code/?https%3A%2F%2Fdisk.yandex.ru%2Fi%2FP71B1904wnm_6A&amp;4&amp;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653136"/>
            <a:ext cx="9620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55576" y="4046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результаты освоения части ООП ДО, формируемой участниками образовательных отношений,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Региональная программа «Земля отцов», автор Р.Х.Гасанова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91680" y="836715"/>
          <a:ext cx="6336703" cy="5680245"/>
        </p:xfrm>
        <a:graphic>
          <a:graphicData uri="http://schemas.openxmlformats.org/drawingml/2006/table">
            <a:tbl>
              <a:tblPr/>
              <a:tblGrid>
                <a:gridCol w="2592288"/>
                <a:gridCol w="288032"/>
                <a:gridCol w="3168352"/>
                <a:gridCol w="288031"/>
              </a:tblGrid>
              <a:tr h="1655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Младший дошкольный возраст – Ребенок: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Старший дошкольный возраст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Стр.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Знает: свое имя, фамилию, значение своего имени, имя, отчество родителей; 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Имеет представление о семье, знает свою социальную роль в ней;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Имеет представление о народных этикетных традициях – уважение к старшим;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народные этикетные традиции – правила уважительного отношения к старшим, характерные благопожелания, обращения башкир,  обычаи и правила гостеприимства;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Имеет элементарные представления о прошлом и настоящем некоторых предметов быта: утварь, жилище, одежда; 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Имеет представления о прошлом и настоящем предметов утвари, одежды (функции предметов домашнего быта; назначение, характерные и отличительные особенности мужской и женской одежды);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Знает, называет, может описать предметы домашнего обихода;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Имеет представления о труде скотовода, пчеловода, строителя, швеи;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Знает и называет традиционные блюда башкирской кухни;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Имеет представление о разных жанрах устного народного творчества;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и называет элементы национальной одежды, характерные детали;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сказки, легенды башкирского народа, произведения детских писателей, художников РБ;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Знает разные жанры фольклора: колыбельные песни, прибаутки, сказки;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и называет предметы декоративно – прикладного искусства башкир, элементы, украшающие эти предметы;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и называет некоторые произведения башкирских писателей, поэтов;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Знает народные праздники башкир, принимает активное участие при проведении их в детском саду;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Называет некоторые предметы народно – прикладного искусства;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Умеет пересказывать башкирские сказки, выразительно читать стихи башкирских поэтов, придумывать сказки на материале башкирского фольклора;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Проявляет заинтересованность к национальной культуре башкирского народа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Принимает активное участие в театрализованной, музыкальной деятельности на материале фольклора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Принимает активное участие при организации подвижных народных игр, народных праздников башкирского народа;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3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 участвует в организации самостоятельной деятельности в уголке «Национальная культура башкирского народа»</a:t>
                      </a: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214" marR="27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835696" y="690084"/>
            <a:ext cx="6948697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252525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Педагогическая диагностика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Оценка индивидуального развития осуществляется в течение всего времени п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ебывания в ДОУ,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фиксируется 2 раза в год – сентябрь, май. Оценка индивидуального развития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осуществляется посредством наблюдения, беседы, анализ продуктов детской деятельности,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специальные педагогические ситуации, организуемые педагогами.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В конце учебного года проводится сравнительный анализ результативности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образовательного процесса и на основе анализа ставятся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задачи для планирования индивидуальной образовательной деятельности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с ребенком на следующий учебный год.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 оптимизации образовательного процесса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в Детский сад № 10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используется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«Автоматизированная диагностика индивидуального развития детей от 2 до 7 лет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ФОП ДО»  на основании методики Верещагиной Н.В. 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«Диагностика педагогического процесса в дошкольной образовательной организации».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051720" y="1556792"/>
            <a:ext cx="674800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Описание образовательной деятельности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соответствии с направлениями развития ребенка,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представленными в пяти образовательных областях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63688" y="332656"/>
          <a:ext cx="6768754" cy="6235124"/>
        </p:xfrm>
        <a:graphic>
          <a:graphicData uri="http://schemas.openxmlformats.org/drawingml/2006/table">
            <a:tbl>
              <a:tblPr/>
              <a:tblGrid>
                <a:gridCol w="668518"/>
                <a:gridCol w="1420603"/>
                <a:gridCol w="2757639"/>
                <a:gridCol w="1921994"/>
              </a:tblGrid>
              <a:tr h="333896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Ссылка на ФОП ДО, утвержденную</a:t>
                      </a:r>
                      <a:r>
                        <a:rPr lang="en-US" sz="105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050" b="1" u="none" strike="noStrike">
                          <a:solidFill>
                            <a:srgbClr val="01745C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приказом Минпросвещения от 25.11.2022 № 1028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6">
                <a:tc rowSpan="5"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Социально-коммуникативное развитие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2 до 3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22- 24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18.3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3 до 4 лет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24-27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18.4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1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4 до 5 лет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27-31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18.5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5 до 6 лет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31-36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/>
                        </a:rPr>
                        <a:t>18.6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6 до 7 лет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36-41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8"/>
                        </a:rPr>
                        <a:t>18.7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rowSpan="5"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Познавательное развитие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2 до 3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43- 44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9"/>
                        </a:rPr>
                        <a:t>19.2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3 до 4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45- 47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0"/>
                        </a:rPr>
                        <a:t>19.3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4 до 5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47- 49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1"/>
                        </a:rPr>
                        <a:t>19.4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5 до 6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49- 51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2"/>
                        </a:rPr>
                        <a:t>19.5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6 до 7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51- 54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3"/>
                        </a:rPr>
                        <a:t>19.6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rowSpan="5"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Речевое развитие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2 до 3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60- 62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4"/>
                        </a:rPr>
                        <a:t>20.3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3 до 4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62- 65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5"/>
                        </a:rPr>
                        <a:t>20.4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4 до 5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65- 69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6"/>
                        </a:rPr>
                        <a:t>20.5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5 до 6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69- 72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7"/>
                        </a:rPr>
                        <a:t>20.6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6 до 7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72-76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8"/>
                        </a:rPr>
                        <a:t>20.7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" name="Рисунок 33"/>
          <p:cNvPicPr/>
          <p:nvPr/>
        </p:nvPicPr>
        <p:blipFill>
          <a:blip r:embed="rId1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340768"/>
            <a:ext cx="403102" cy="480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08720"/>
            <a:ext cx="465584" cy="465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/>
          <p:cNvPicPr/>
          <p:nvPr/>
        </p:nvPicPr>
        <p:blipFill>
          <a:blip r:embed="rId21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732240" y="1700808"/>
            <a:ext cx="430948" cy="430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Рисунок 36"/>
          <p:cNvPicPr/>
          <p:nvPr/>
        </p:nvPicPr>
        <p:blipFill>
          <a:blip r:embed="rId2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132856"/>
            <a:ext cx="462830" cy="39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8" y="2492896"/>
            <a:ext cx="484829" cy="41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/>
          <p:cNvPicPr/>
          <p:nvPr/>
        </p:nvPicPr>
        <p:blipFill>
          <a:blip r:embed="rId2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852936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Рисунок 39"/>
          <p:cNvPicPr/>
          <p:nvPr/>
        </p:nvPicPr>
        <p:blipFill>
          <a:blip r:embed="rId2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804248" y="3212976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Рисунок 40"/>
          <p:cNvPicPr/>
          <p:nvPr/>
        </p:nvPicPr>
        <p:blipFill>
          <a:blip r:embed="rId2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573016"/>
            <a:ext cx="378317" cy="45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/>
          <p:cNvPicPr/>
          <p:nvPr/>
        </p:nvPicPr>
        <p:blipFill>
          <a:blip r:embed="rId2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3056"/>
            <a:ext cx="411435" cy="411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/>
          <p:cNvPicPr/>
          <p:nvPr/>
        </p:nvPicPr>
        <p:blipFill>
          <a:blip r:embed="rId2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293096"/>
            <a:ext cx="410166" cy="48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Рисунок 43"/>
          <p:cNvPicPr/>
          <p:nvPr/>
        </p:nvPicPr>
        <p:blipFill>
          <a:blip r:embed="rId2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732240" y="4725144"/>
            <a:ext cx="503506" cy="43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Рисунок 44"/>
          <p:cNvPicPr/>
          <p:nvPr/>
        </p:nvPicPr>
        <p:blipFill>
          <a:blip r:embed="rId3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013176"/>
            <a:ext cx="496382" cy="42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Рисунок 45"/>
          <p:cNvPicPr/>
          <p:nvPr/>
        </p:nvPicPr>
        <p:blipFill>
          <a:blip r:embed="rId31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445224"/>
            <a:ext cx="504056" cy="36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/>
          <p:cNvPicPr/>
          <p:nvPr/>
        </p:nvPicPr>
        <p:blipFill>
          <a:blip r:embed="rId3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05264"/>
            <a:ext cx="500695" cy="4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/>
          <p:cNvPicPr/>
          <p:nvPr/>
        </p:nvPicPr>
        <p:blipFill>
          <a:blip r:embed="rId3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8" y="6165304"/>
            <a:ext cx="528357" cy="384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23728" y="692696"/>
          <a:ext cx="6120682" cy="4144400"/>
        </p:xfrm>
        <a:graphic>
          <a:graphicData uri="http://schemas.openxmlformats.org/drawingml/2006/table">
            <a:tbl>
              <a:tblPr/>
              <a:tblGrid>
                <a:gridCol w="604511"/>
                <a:gridCol w="1284588"/>
                <a:gridCol w="2493610"/>
                <a:gridCol w="1737973"/>
              </a:tblGrid>
              <a:tr h="333896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b="1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Ссылка на ФОП ДО, утвержденную</a:t>
                      </a:r>
                      <a:r>
                        <a:rPr lang="en-US" sz="105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050" b="1" u="none" strike="noStrike">
                          <a:solidFill>
                            <a:srgbClr val="01745C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приказом Минпросвещения от 25.11.2022 № 1028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rowSpan="5"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Художественно-эстетическое развитие 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2 до 3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78- 82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21.3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3 до 4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83- 90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21.4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4 до 5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90- 98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21.5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5 до 6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99- 109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п. </a:t>
                      </a:r>
                      <a:r>
                        <a:rPr lang="en-US" sz="105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/>
                        </a:rPr>
                        <a:t>21.6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от 6 до 7 лет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109- 121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8"/>
                        </a:rPr>
                        <a:t>21.7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rowSpan="5"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Физическое развитие 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2 до 3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124- 126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9"/>
                        </a:rPr>
                        <a:t>22.3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3 до 4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126- 130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0"/>
                        </a:rPr>
                        <a:t>22.4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4 до 5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130- 134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1"/>
                        </a:rPr>
                        <a:t>22.5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5 до 6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стр. 134- 140 п. </a:t>
                      </a:r>
                      <a:r>
                        <a:rPr lang="en-US" sz="105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2"/>
                        </a:rPr>
                        <a:t>22.6</a:t>
                      </a:r>
                      <a:endParaRPr lang="ru-RU" sz="1050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от 6 до 7 лет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стр. 140- 147 п. </a:t>
                      </a:r>
                      <a:r>
                        <a:rPr lang="en-US" sz="105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3"/>
                        </a:rPr>
                        <a:t>22.7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2435" marR="22435" marT="22435" marB="2243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5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en-US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>
          <a:blip r:embed="rId1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96752"/>
            <a:ext cx="514964" cy="442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1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556792"/>
            <a:ext cx="360993" cy="43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1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916833"/>
            <a:ext cx="432047" cy="432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76872"/>
            <a:ext cx="450254" cy="450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1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60233" y="2708921"/>
            <a:ext cx="432048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1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4328" y="2996952"/>
            <a:ext cx="513897" cy="513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2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56992"/>
            <a:ext cx="505009" cy="43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21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789040"/>
            <a:ext cx="500042" cy="428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2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149080"/>
            <a:ext cx="424374" cy="35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2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09120"/>
            <a:ext cx="504573" cy="360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987824" y="1052736"/>
            <a:ext cx="38064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Формы, способы и методы реализации Программы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835696" y="1484784"/>
          <a:ext cx="5976664" cy="5030195"/>
        </p:xfrm>
        <a:graphic>
          <a:graphicData uri="http://schemas.openxmlformats.org/drawingml/2006/table">
            <a:tbl>
              <a:tblPr/>
              <a:tblGrid>
                <a:gridCol w="2592288"/>
                <a:gridCol w="3384376"/>
              </a:tblGrid>
              <a:tr h="191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раннем возрасте</a:t>
                      </a: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61670" algn="l"/>
                        </a:tabLs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 год - 3 года)</a:t>
                      </a: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indent="457200" algn="ctr"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дошкольном возрасте</a:t>
                      </a: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года - 8 лет)</a:t>
                      </a: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499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1.Ситуативно-деловое общение со взрослым и эмоционально-практическое со сверстниками под руководством взрослого.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1.Общение со взрослым: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-ситуативно-деловое,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внеситуативно-познавательное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внеситуативно-личностное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Общение со сверстниками: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-ситуативно-деловое,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внеситуативно- деловое.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13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2.Двигательная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-основные движения,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-общеразвивающие упражнения,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-простые подвижные игры.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2.Двигательная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-основные виды движений,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-общеразвивающие и спортивные упражнения,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-подвижные и элементы спортивных игр и другие.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13">
                <a:tc>
                  <a:txBody>
                    <a:bodyPr/>
                    <a:lstStyle/>
                    <a:p>
                      <a:pPr marL="254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3.Речевая: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-понимание речи взрослого,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слушание и понимание стихов,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активная речь.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3.Речевая: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-слушание речи взрослого и сверстников,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-активная диалогическая и монологическая речь.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642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4.Музыкальная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-слушание музыки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-исполнительство,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-музыкально-ритмические движения.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4.Музыкальная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-слушание и понимание музыкальных произведений,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-пение,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-музыкально-ритмические движения,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-игра на детских музыкальных инструментах.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785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5.Предметная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-орудийно-предметные действия - ест ложкой, пьет из кружки и другое.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499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гровая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отобразительная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сюжетно-отобразительная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-игры с дидактическими игрушками.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5.Игровая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-сюжетно-ролевая,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театрализованная,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режиссерская,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-строительно-конструктивная,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дидактическая,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-подвижная и другие.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857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7.Экспериментирование с материалами и веществами (песок, вода, тесто и другие).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6.Познавательно-исследовательская деятельность и экспериментирование.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785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8.Изобразительная деятельность (рисование, лепка) и конструирование из мелкого и крупного строительного материала.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7.Изобразительная деятельность (рисование, лепка, аппликация) и конструирование из разных материалов по образцу, условию и замыслу ребёнка.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642">
                <a:tc>
                  <a:txBody>
                    <a:bodyPr/>
                    <a:lstStyle/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9.Самообслуживание и элементарные трудовые действия: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-убирает игрушки,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подметает веником, 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54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-поливает цветы из лейки и другое.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8.Элементарная трудовая деятельность: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-самообслуживание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хозяйственно-бытовой труд,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0" marR="12700"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-труд в природе, </a:t>
                      </a:r>
                      <a:r>
                        <a:rPr lang="ru-RU" sz="900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ручной труд.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696">
                <a:tc>
                  <a:txBody>
                    <a:bodyPr/>
                    <a:lstStyle/>
                    <a:p>
                      <a:pPr marL="25400" marR="12700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видов деятельности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видов деятельности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607" marR="37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707904" y="1268760"/>
            <a:ext cx="2136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Виды детской деятельности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843808" y="1234207"/>
            <a:ext cx="428396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Образовательной Программы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95736" y="1196752"/>
          <a:ext cx="5688634" cy="2628900"/>
        </p:xfrm>
        <a:graphic>
          <a:graphicData uri="http://schemas.openxmlformats.org/drawingml/2006/table">
            <a:tbl>
              <a:tblPr/>
              <a:tblGrid>
                <a:gridCol w="2464692"/>
                <a:gridCol w="322394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Формы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Ссылки 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Ранний возраст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 п.23.5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Дошкольный возраст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 п.23.5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Методы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 п.23.6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9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 smtClean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</a:t>
                      </a: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опыта поведения и деятельности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Приучение к положительным формам общественного поведения, упражнение, воспитывающие ситуации, игровые методы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Осознания детьми опыта поведения и деятельности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Рассказы на моральные темы, разъяснение нравственных норм и требований, этические беседы, чтение художественной литературы, обсуждение поступков литературных героев, героев мультфильмов, жизненных событий и ситуаций (в детском саду, в семье, в городе, в стране). 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Мотивации опыта поведения и деятельности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Поощрение, методы развития эмоций, игры, соревнования, проектные методы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79712" y="1988840"/>
          <a:ext cx="5688634" cy="2103120"/>
        </p:xfrm>
        <a:graphic>
          <a:graphicData uri="http://schemas.openxmlformats.org/drawingml/2006/table">
            <a:tbl>
              <a:tblPr/>
              <a:tblGrid>
                <a:gridCol w="2464692"/>
                <a:gridCol w="3223942"/>
              </a:tblGrid>
              <a:tr h="6163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Традиционные методы (словесные, наглядные, практические) ФОП п.23.6.1: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9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Информационно - рецептивный метод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 smtClean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Распознающее </a:t>
                      </a: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наблюдение, рассматривание картин, демонстрация кино - диафильмов, просмотр презентаций, рассказы педагога (детей), чтение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9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Репродуктивный метод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Упражнения на основе образца педагога, беседа, составление рассказов </a:t>
                      </a:r>
                      <a:r>
                        <a:rPr lang="ru-RU" sz="1000" spc="-10" dirty="0" smtClean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опорой </a:t>
                      </a: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1000" spc="-10" dirty="0" smtClean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предмет. </a:t>
                      </a: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Или предметно-схематическую модель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Метод проблемного изложения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Постановка проблемы и раскрытие пути ее решения в процессе организации опытов, наблюдений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Эвристический метод (частично-поисковый)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 принимают участие в решении проблемы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Исследовательский метод: метод проектов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Составление и предъявление проблемных ситуаций, ситуации для опытов и экспериментирования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51720" y="1700808"/>
          <a:ext cx="5736978" cy="2514600"/>
        </p:xfrm>
        <a:graphic>
          <a:graphicData uri="http://schemas.openxmlformats.org/drawingml/2006/table">
            <a:tbl>
              <a:tblPr/>
              <a:tblGrid>
                <a:gridCol w="2513036"/>
                <a:gridCol w="3223942"/>
              </a:tblGrid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 п.23.7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9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Демонстрационные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Плакаты, альбомы, презентации, ЭОР, компьютерная графика - модели объектов, видео, аудио, анимация и др.;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Раздаточные  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Счетный материал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7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Визуальные,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плакаты, альбомы, презентации, ЭОР, компьютерная графика - модели объектов, игрушки, карточки, счетный материал;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Аудийные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аудио книги, музыкальные произведения и т.д.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Аудивизуальные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мультфильмы, фильмы, презентации со звуковым сопровождением и т.д.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Естественные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природный материал и др.;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Искуственные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игрушки, карточки, счетный материал;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Реальные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игрушки, карточки, счетный материал;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виртуальные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презентации, ЭОР, компьютерная графика - модели объектов, видео, аудио, анимация и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23728" y="1484784"/>
          <a:ext cx="5497290" cy="3769360"/>
        </p:xfrm>
        <a:graphic>
          <a:graphicData uri="http://schemas.openxmlformats.org/drawingml/2006/table">
            <a:tbl>
              <a:tblPr/>
              <a:tblGrid>
                <a:gridCol w="2273348"/>
                <a:gridCol w="3223942"/>
              </a:tblGrid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для развития следующих видов деятельности детей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 п.23.8</a:t>
                      </a:r>
                      <a:endParaRPr lang="ru-RU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" dirty="0">
                          <a:solidFill>
                            <a:srgbClr val="25252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Двигательная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оборудование для ходьбы, бега, ползания, лазанья, прыгания, занятий с мячом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marR="127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Предметная  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образные и дидактические игрушки, реальные предметы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16">
                <a:tc>
                  <a:txBody>
                    <a:bodyPr/>
                    <a:lstStyle/>
                    <a:p>
                      <a:pPr marR="12700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Игровая 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Игры, игрушки, игровое оборудование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432">
                <a:tc>
                  <a:txBody>
                    <a:bodyPr/>
                    <a:lstStyle/>
                    <a:p>
                      <a:pPr marR="12700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Коммуникативная</a:t>
                      </a:r>
                    </a:p>
                    <a:p>
                      <a:pPr marL="12700" marR="12700" indent="444500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Дидактический материал, предметы, игрушки, видеофильмы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Познавательно-исследовательской и экспериментирования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Натуральные предметы и оборудование для исследования и образно-символический материал, в том числе макеты, плакаты, модели, схемы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Чтение художественной литературы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Книги для детского чтения, в том числе аудиокниги, иллюстративный материал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Трудовая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Оборудование и инвентарь для всех видов труда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Продуктивная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Оборудование и материалы для лепки, аппликации, рисования и конструирования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69">
                <a:tc>
                  <a:txBody>
                    <a:bodyPr/>
                    <a:lstStyle/>
                    <a:p>
                      <a:pPr marR="127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Музыкальная 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Детские музыкальные инструменты, дидактический материал и другое</a:t>
                      </a: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12700" indent="4445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098" marR="20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99592" y="1867761"/>
            <a:ext cx="79208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tabLst>
                <a:tab pos="655638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Принципы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построения взаимодействия с родителями (законными представителями)  (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п. 26.4 ФОП ДО)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rabicParenR"/>
              <a:tabLst>
                <a:tab pos="6556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приоритет семьи в воспитании, обучении и развитии ребёнка;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rabicParenR"/>
              <a:tabLst>
                <a:tab pos="6556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открытость: для родителей (законных представителей) доступна актуальная информация об особенностях пребывания ребёнка в группе;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rabicParenR"/>
              <a:tabLst>
                <a:tab pos="6556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взаимное доверие, уважение и доброжелательность во взаимоотношениях педагогов и родителей (законных представителей)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rabicParenR"/>
              <a:tabLst>
                <a:tab pos="6556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индивидуально-дифференцированный подход к каждой семье;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AutoNum type="arabicParenR"/>
              <a:tabLst>
                <a:tab pos="6556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возрастосообразность.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419872" y="90100"/>
            <a:ext cx="48245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воспитания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ранний возраст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79711" y="476670"/>
          <a:ext cx="6048672" cy="5322828"/>
        </p:xfrm>
        <a:graphic>
          <a:graphicData uri="http://schemas.openxmlformats.org/drawingml/2006/table">
            <a:tbl>
              <a:tblPr/>
              <a:tblGrid>
                <a:gridCol w="2016224"/>
                <a:gridCol w="1728193"/>
                <a:gridCol w="2304255"/>
              </a:tblGrid>
              <a:tr h="12395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воспитания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ориентиры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6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Патриотическое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Родина, природа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привязанность к близким людям, бережное отношение к живому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97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Духовно-нравственное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Жизнь, милосердие, добро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Способный понять и принять, что такое «хорошо» и «плохо».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сочувствие, доброту.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6539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Человек, семья, дружба, сотрудничество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Испытывающий чувство удовольствия в случае одобрения и чувство огорчения в случае неодобрения со стороны взрослых.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интерес к другим детям и способный бесконфликтно играть рядом с ними.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позицию «Я сам!».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Способный к самостоятельным (свободным) активным действиям в общении.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473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Познавательное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Познание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интерес к окружающему миру. Любознательный, активный в поведении и деятельности.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560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Физическое и оздоровительное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Здоровье, жизнь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Понимающий ценность жизни и здоровья, владеющий основными способами укрепления здоровья – физическая культура, закаливание, утренняя гимнастика, личная гигиена, безопасное поведение и другое; стремящийся к сбережению и укреплению собственного здоровья и здоровья окружающих.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интерес к физическим упражнениям и подвижным играм, стремление к личной и командной победе, нравственные и волевые качества.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419872" y="90100"/>
            <a:ext cx="41764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воспитания ранний возраст.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51720" y="1340768"/>
          <a:ext cx="6048672" cy="2821434"/>
        </p:xfrm>
        <a:graphic>
          <a:graphicData uri="http://schemas.openxmlformats.org/drawingml/2006/table">
            <a:tbl>
              <a:tblPr/>
              <a:tblGrid>
                <a:gridCol w="2016224"/>
                <a:gridCol w="1584176"/>
                <a:gridCol w="2448272"/>
              </a:tblGrid>
              <a:tr h="9339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воспитания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 ориентиры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521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Трудовое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Поддерживающий элементарный порядок в окружающей обстановке.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Стремящийся помогать старшим в доступных трудовых действиях. Стремящийся к результативности, самостоятельности, ответственности в самообслуживании, в быту, в игровой и других видах деятельности (конструирование, лепка, художественный труд, детский дизайн и другое).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887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Эстетическое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Культура и красота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эмоциональную отзывчивость на красоту в окружающем мире и искусстве. Способный к творческой деятельности (изобразительной, декоративно-оформительской, музыкальной, словесно-речевой, театрализованной и другое).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3039" marR="13039" marT="13039" marB="130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419872" y="90100"/>
            <a:ext cx="47525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воспитания дошкольный возраст.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19672" y="548680"/>
          <a:ext cx="6768753" cy="4978400"/>
        </p:xfrm>
        <a:graphic>
          <a:graphicData uri="http://schemas.openxmlformats.org/drawingml/2006/table">
            <a:tbl>
              <a:tblPr/>
              <a:tblGrid>
                <a:gridCol w="1800201"/>
                <a:gridCol w="2016224"/>
                <a:gridCol w="295232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Направления воспитания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ориентиры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1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Патриотическое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Родина, природа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Любящий свою малую родину и имеющий представление о своей стране – России, испытывающий чувство привязанности к родному дому, семье, близким людям.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608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Духовно–нравственное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Жизнь,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милосердие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добро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Различающий основные проявления добра и зла, принимающий и уважающий традиционные ценности, ценности семьи и общества, правдивый, искренний, способный к сочувствию и заботе, к нравственному поступку.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Способный не оставаться равнодушным к чужому горю, проявлять заботу; Самостоятельно различающий основные отрицательные и положительные человеческие качества, иногда прибегая к помощи взрослого в ситуациях морального выбора.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536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Человек, семья, дружба, сотрудничество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ответственность за свои действия и поведение; принимающий и уважающий различия между людьми.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Владеющий основами речевой культуры.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Дружелюбный и доброжелательный, умеющий слушать и слышать собеседника, способный взаимодействовать со взрослыми и сверстниками на основе общих интересов и дел.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550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Познавательное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Познание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Любознательный, наблюдательный, испытывающий потребность в самовыражении, в том числе творческом.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активность, самостоятельность, инициативу в познавательной, игровой, коммуникативной и продуктивных видах деятельности и в самообслуживании.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Обладающий первичной картиной мира на основе традиционных ценностей.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419872" y="90100"/>
            <a:ext cx="47525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воспитания дошкольный возраст.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051720" y="535940"/>
          <a:ext cx="6552728" cy="3586480"/>
        </p:xfrm>
        <a:graphic>
          <a:graphicData uri="http://schemas.openxmlformats.org/drawingml/2006/table">
            <a:tbl>
              <a:tblPr/>
              <a:tblGrid>
                <a:gridCol w="1738479"/>
                <a:gridCol w="1604750"/>
                <a:gridCol w="3209499"/>
              </a:tblGrid>
              <a:tr h="59334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Направления воспитания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 ориентиры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5680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Физическое и </a:t>
                      </a:r>
                      <a:endParaRPr lang="ru-RU" sz="10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оздоровительное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оровье, жизнь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Понимающий ценность жизни, владеющий основными способами укрепления здоровья – занятия физической культурой, закаливание, утренняя гимнастика, соблюдение личной гигиены и безопасного поведения и другое; стремящийся к сбережению и укреплению собственного здоровья и здоровья окружающих.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Проявляющий интерес к физическим упражнениям и подвижным играм, стремление к личной и командной победе, нравственные и волевые качества.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Демонстрирующий потребность в двигательной деятельности.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Имеющий представление о некоторых видах спорта и активного отдыха.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50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Трудовое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Понимающий ценность труда в семье и в обществе на основе уважения к людям труда, результатам их деятельности.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оявляющий трудолюбие при выполнении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поручений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в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самостоятельной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деятельности.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1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Эстетическое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Культура и красота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Способный воспринимать и чувствовать прекрасное в быту, природе, поступках, искусстве.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Стремящийся к отображению прекрасного в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продуктивных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видах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деятельности.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160" marR="10160" marT="10160" marB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51720" y="1052736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2808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rgbClr val="000000"/>
                </a:solidFill>
                <a:latin typeface="Times New Roman" pitchFamily="18"/>
              </a:rPr>
              <a:t>Требования к организациям воспитания и обучения, отдыха и оздоровления детей регулируют санитарные правила СП 2.4.3648-20. Дополняют и уточняют гигиенические нормативы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/>
              </a:rPr>
              <a:t>СанПиН</a:t>
            </a:r>
            <a:r>
              <a:rPr lang="ru-RU" dirty="0" smtClean="0">
                <a:solidFill>
                  <a:srgbClr val="000000"/>
                </a:solidFill>
                <a:latin typeface="Times New Roman" pitchFamily="18"/>
              </a:rPr>
              <a:t> 1.2.3685-21.  </a:t>
            </a:r>
            <a:endParaRPr lang="ru-RU" dirty="0">
              <a:solidFill>
                <a:srgbClr val="000000"/>
              </a:solidFill>
              <a:latin typeface="Times New Roman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63688" y="1756265"/>
            <a:ext cx="662473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Образовательная программа дошкольного образования МБДОУ Детский сад № 10 составлена в соответствии с требованиями Федерального государственного образовательного стандарта,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утвержденного приказом Минобрнауки от 17.10.2013  №1155 (далее - ФГОС ДО) 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Федеральной образовательной программой дошкольного образования, утвержденной приказом Минпросвещения от 25.11.2022 №1028 (далее – ФОП ДО).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состоит из обязательной части и части,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формируемой участниками образовательных отношений. Обе части являются взаимодополняющими и необходимыми.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0" y="260648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/>
              </a:rPr>
              <a:t>Требования и показатели организации образовательного процесса.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dirty="0">
              <a:solidFill>
                <a:srgbClr val="000000"/>
              </a:solidFill>
              <a:latin typeface="Times New Roman" pitchFamily="18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51720" y="908720"/>
          <a:ext cx="6096000" cy="517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759744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Норматив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400" dirty="0" smtClean="0"/>
                        <a:t>Требования к организации образовательного процесса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Начало занятий, не ранее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 возрасты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8.00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Окончание занятий, не позднее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Все возрасты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17.00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Продолжительность занятий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1,5-3</a:t>
                      </a:r>
                    </a:p>
                    <a:p>
                      <a:r>
                        <a:rPr lang="ru-RU" sz="1400" b="0" dirty="0" smtClean="0"/>
                        <a:t>3-4 года</a:t>
                      </a:r>
                    </a:p>
                    <a:p>
                      <a:r>
                        <a:rPr lang="ru-RU" sz="1400" b="0" dirty="0" smtClean="0"/>
                        <a:t>4-5</a:t>
                      </a:r>
                      <a:r>
                        <a:rPr lang="ru-RU" sz="1400" b="0" baseline="0" dirty="0" smtClean="0"/>
                        <a:t> лет</a:t>
                      </a:r>
                    </a:p>
                    <a:p>
                      <a:r>
                        <a:rPr lang="ru-RU" sz="1400" b="0" baseline="0" dirty="0" smtClean="0"/>
                        <a:t>5-6 лет</a:t>
                      </a:r>
                    </a:p>
                    <a:p>
                      <a:r>
                        <a:rPr lang="ru-RU" sz="1400" b="0" baseline="0" dirty="0" smtClean="0"/>
                        <a:t>6-7 лет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 минут</a:t>
                      </a:r>
                    </a:p>
                    <a:p>
                      <a:r>
                        <a:rPr lang="ru-RU" sz="1400" dirty="0" smtClean="0"/>
                        <a:t>15 минут</a:t>
                      </a:r>
                    </a:p>
                    <a:p>
                      <a:r>
                        <a:rPr lang="ru-RU" sz="1400" dirty="0" smtClean="0"/>
                        <a:t>20 минут</a:t>
                      </a:r>
                    </a:p>
                    <a:p>
                      <a:r>
                        <a:rPr lang="ru-RU" sz="1400" dirty="0" smtClean="0"/>
                        <a:t>25 минут</a:t>
                      </a:r>
                    </a:p>
                    <a:p>
                      <a:r>
                        <a:rPr lang="ru-RU" sz="1400" dirty="0" smtClean="0"/>
                        <a:t>30 минут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Продолжительность</a:t>
                      </a:r>
                      <a:r>
                        <a:rPr lang="ru-RU" sz="1400" baseline="0" dirty="0" smtClean="0"/>
                        <a:t> дневной нагрузки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1,5-3</a:t>
                      </a:r>
                    </a:p>
                    <a:p>
                      <a:r>
                        <a:rPr lang="ru-RU" sz="1400" b="0" dirty="0" smtClean="0"/>
                        <a:t>3-4 года</a:t>
                      </a:r>
                    </a:p>
                    <a:p>
                      <a:r>
                        <a:rPr lang="ru-RU" sz="1400" b="0" dirty="0" smtClean="0"/>
                        <a:t>4-5</a:t>
                      </a:r>
                      <a:r>
                        <a:rPr lang="ru-RU" sz="1400" b="0" baseline="0" dirty="0" smtClean="0"/>
                        <a:t> лет</a:t>
                      </a:r>
                    </a:p>
                    <a:p>
                      <a:r>
                        <a:rPr lang="ru-RU" sz="1400" b="0" baseline="0" dirty="0" smtClean="0"/>
                        <a:t>5-6 лет</a:t>
                      </a:r>
                    </a:p>
                    <a:p>
                      <a:endParaRPr lang="ru-RU" sz="1400" b="0" baseline="0" dirty="0" smtClean="0"/>
                    </a:p>
                    <a:p>
                      <a:r>
                        <a:rPr lang="ru-RU" sz="1400" b="0" baseline="0" dirty="0" smtClean="0"/>
                        <a:t>6-7 лет</a:t>
                      </a:r>
                      <a:endParaRPr lang="ru-RU" sz="1400" b="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 минут</a:t>
                      </a:r>
                    </a:p>
                    <a:p>
                      <a:r>
                        <a:rPr lang="ru-RU" sz="1400" dirty="0" smtClean="0"/>
                        <a:t>30 минут</a:t>
                      </a:r>
                    </a:p>
                    <a:p>
                      <a:r>
                        <a:rPr lang="ru-RU" sz="1400" dirty="0" smtClean="0"/>
                        <a:t>40 минут</a:t>
                      </a:r>
                    </a:p>
                    <a:p>
                      <a:r>
                        <a:rPr lang="ru-RU" sz="1400" dirty="0" smtClean="0"/>
                        <a:t>50 минут, 75 мин, если 1 занятие после сна</a:t>
                      </a:r>
                    </a:p>
                    <a:p>
                      <a:r>
                        <a:rPr lang="ru-RU" sz="1400" dirty="0" smtClean="0"/>
                        <a:t>90 минут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Перерыв между занятиями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 возрасты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  минут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Перерыв</a:t>
                      </a:r>
                      <a:r>
                        <a:rPr lang="ru-RU" sz="1400" baseline="0" dirty="0" smtClean="0"/>
                        <a:t> во время занятий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 возрасты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r>
                        <a:rPr lang="ru-RU" sz="1400" baseline="0" dirty="0" smtClean="0"/>
                        <a:t> минуты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188640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2808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 smtClean="0">
                <a:solidFill>
                  <a:srgbClr val="000000"/>
                </a:solidFill>
                <a:latin typeface="Times New Roman" pitchFamily="18"/>
              </a:rPr>
              <a:t>Принципы построения полифункциональной предметно-развивающей среды</a:t>
            </a:r>
            <a:endParaRPr lang="ru-RU" b="1" dirty="0">
              <a:solidFill>
                <a:srgbClr val="000000"/>
              </a:solidFill>
              <a:latin typeface="Times New Roman" pitchFamily="18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619672" y="1289085"/>
            <a:ext cx="70567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проектировании РППС МБДОУ Детский сад № 10 учитывает: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местные этнопсихологические,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социокультурные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культурно-исторические и природно-климатические условия, 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которых находится _ МБДОУ Детский сад № 10;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возраст, уровень развития детей и особенности их деятельности, содержание образования;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образовательной программы для разных возрастных групп;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возможности и потребности участников образовательной деятельности (детей и их семей, педагогов и других работников МБДОУ Детский сад № 10,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участников сетевого взаимодействия и других участников образовательной деятельности).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РППС соответствует: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требованиям ФГОС ДО;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ОП ДО;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материально-техническим и медико-социальным условиям пребывания детей в МБДОУ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Детский сад № 10;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возрастным особенностям детей;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воспитывающему характеру обучения детей в МБДОУ Детский сад № 10;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требованиям безопасности и надежности.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195736" y="1008311"/>
            <a:ext cx="640871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Программы определена в соответствии с п. 14.1 ФОП ДО: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духовно-нравственных ценностей российского народа, исторических и национально-культурных традиций.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приоритет духовного над материальным, гуманизм, милосердие, справедливость, коллективизм, взаимопомощь и взаимоуважение,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историческая память и преемственность поколений, единство народов России.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051720" y="1545053"/>
            <a:ext cx="684076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Программы определены с п. 14.2. ФОП ДО: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единых для Российской Федерации содержания дошкольного образования (далее – ДО) и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планируемых результатов освоения образовательной программы ДО;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детей (в соответствии с возрастными особенностями)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базовым ценностям российского народа - жизнь, достоинство, права и свободы человека,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патриотизм, гражданственность, высокие нравственные идеалы, крепкая семья, созидательный труд,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приоритет духовного над материальным, гуманизм, милосердие, справедливость, коллективизм,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взаимопомощь и взаимоуважение, историческая память и преемственность поколений, единство народов России;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формирования ценностного отношения к окружающему миру, становления опыта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действий и поступков на основе осмысления ценностей;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051720" y="1534473"/>
            <a:ext cx="68407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Программы определены с п. 14.2. ФОП ДО: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построение (структурирование) содержания образовательной деятельности на основе учёта возрастных и индивидуальных особенностей развития;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                                                                            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охрана и укрепление физического и психического здоровья детей, в том числе их эмоционального благополучия;                                                          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                                                                                        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достижение детьми на этапе завершения ДОУ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260814" y="1176427"/>
            <a:ext cx="594829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Федеральные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документы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Конвенция о правах ребенка (одобрена Генеральной Ассамблеей ООН 20.11.1989)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(вступила в силу для СССР 15.09.1990)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_9959/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Федеральный закон от 29 декабря 2012 г. № 273-ФЗ (актуальная ред.)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образовании в Российской Федерации»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_140174/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Федеральный закон 24 июля 1998 г. № 124-ФЗ (актуальная ред. от 14.07.2022)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основных гарантиях прав ребенка в Российской Федерации»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_19558/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4.Приказ Министерства образования и науки Российской Федерации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17 октября 2013 г. № 1155 (ред. от 08.11.2022)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федерального государственного образовательного стандарта ДО»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(зарегистрирован Минюстом России 14 ноября 2013 г., регистрационный № 30384)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_154637/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5.Постановление Правительства Российской Федерации от 21.02.2022 № 225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номенклатуры должностей педагогических работников организаций,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осуществляющих образовательную деятельность,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должностей руководителей образовательных организаций»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publication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pravo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View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/0001202202220042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934954" y="498738"/>
            <a:ext cx="738708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Постановление Главного государственного санитарного врача Российской Федерации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27 октября 2020 г. № 32 Об утверждении санитарных правил и норм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СанПиН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2.3/2.4.3590-20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«Санитарно-эпидемиологические требования к организации общественного питания населения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publication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pravo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View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/0001202011120001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Постановление Главного государственного санитарного врача Российской Федерации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28 января 2021 г. № 2 Об утверждении санитарных правил и норм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СанПиН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1.2.3685-21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«Гигиенические нормативы и требования к обеспечению безопасности 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(или) безвредности для человека факторов среды обитания»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publication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pravo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View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/0001202102030022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Постановление Главного государственного санитарного врача Российской Федерации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27 октября 2020 г. № 32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утверждении санитарных правил и норм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2.3/2.4.3590-20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организации общественного питания населения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publication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pravo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gov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Document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View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/0001202011120001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Приказ Министерства просвещения Российской Федерации от 31.07.2020 № 373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Порядка организации и осуществления образовательной деятельности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основным общеобразовательным программам - образовательным программам дошкольного образования»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(Зарегистрирован 31.08.2020 № 59599)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publication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pravo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View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/0001202009010021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Приказ Министерство здравоохранения и социального развития Российской Федерации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26 августа 2010 г. № 761н (ред. от 31.05.2011)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Единого квалификационного справочника должностей руководителей,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специалистов и служащих, раздел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«Квалификационные характеристики должностей работников образования»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(Зарегистрирован в Минюсте России 6 октября 2010 г. № 18638)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_105703/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ания\Дания\ПРОГРАММЫ\программа ДОУ\наша программ 2019\презентации\1613644184_25-p-fon-dlya-diplomnoi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934955" y="1124744"/>
            <a:ext cx="652547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Приказ Министерства образования и науки Российской Федерации  от 22.12.2014 № 1601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(ред. от 13.05.2019)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(Зарегистрировано в Минюсте России 25.02.2015 № 36204)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_175797/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12.Приказ Министерства образования и науки Российской Федерации от 11мая 2016 г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536 Об утверждении особенностей режима рабочего времени и времени отдыха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и иных работников организаций, осуществляющих образовательную деятельность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publication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pravo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View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/0001201606030031?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rangeSize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=1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13.Постановление Правительства Российской Федерации от 14.05.2015 № 466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(ред. от 07.04.2017) «О ежегодных основных удлиненных оплачиваемых отпусках»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_179568/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Приказ Министерства образования и науки Российской Федерации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07.04.2014 № 276 (ред. от 23.12.2020) Об утверждении Порядка проведения аттестации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работников организаций,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осуществляющих образовательную деятельность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consultant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cons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doc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LAW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_163666/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Приказ Министерства образования и науки Российской Федерации от 20 сентября 2013 г.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1082 «Об утверждении Положения о психолого-медико-педагогической комиссии»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https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docs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edu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gov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document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f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9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ac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867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f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68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a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01765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ef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9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ce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94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ebfe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9430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3913</Words>
  <Application>Microsoft Office PowerPoint</Application>
  <PresentationFormat>Экран (4:3)</PresentationFormat>
  <Paragraphs>522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68</cp:revision>
  <dcterms:created xsi:type="dcterms:W3CDTF">2021-12-06T08:12:04Z</dcterms:created>
  <dcterms:modified xsi:type="dcterms:W3CDTF">2023-09-08T12:43:30Z</dcterms:modified>
</cp:coreProperties>
</file>