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5" r:id="rId2"/>
  </p:sldMasterIdLst>
  <p:notesMasterIdLst>
    <p:notesMasterId r:id="rId17"/>
  </p:notesMasterIdLst>
  <p:sldIdLst>
    <p:sldId id="351" r:id="rId3"/>
    <p:sldId id="271" r:id="rId4"/>
    <p:sldId id="363" r:id="rId5"/>
    <p:sldId id="334" r:id="rId6"/>
    <p:sldId id="354" r:id="rId7"/>
    <p:sldId id="355" r:id="rId8"/>
    <p:sldId id="356" r:id="rId9"/>
    <p:sldId id="357" r:id="rId10"/>
    <p:sldId id="358" r:id="rId11"/>
    <p:sldId id="361" r:id="rId12"/>
    <p:sldId id="364" r:id="rId13"/>
    <p:sldId id="362" r:id="rId14"/>
    <p:sldId id="343" r:id="rId15"/>
    <p:sldId id="365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7" userDrawn="1">
          <p15:clr>
            <a:srgbClr val="A4A3A4"/>
          </p15:clr>
        </p15:guide>
        <p15:guide id="2" pos="5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00"/>
    <a:srgbClr val="1B3281"/>
    <a:srgbClr val="263C86"/>
    <a:srgbClr val="008B50"/>
    <a:srgbClr val="003300"/>
    <a:srgbClr val="009900"/>
    <a:srgbClr val="233FA5"/>
    <a:srgbClr val="0072BC"/>
    <a:srgbClr val="6EB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48" y="210"/>
      </p:cViewPr>
      <p:guideLst>
        <p:guide orient="horz" pos="2047"/>
        <p:guide pos="5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321B94-4DF3-4C46-A28A-F31F7C1F54B9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FB14F8-D583-41EC-AA67-4D83CB9D9831}">
      <dgm:prSet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Диагностическая работа </a:t>
          </a:r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8A0B61-7ED6-410D-9517-7EFFB7065AF3}" type="parTrans" cxnId="{9E118AF5-4488-40A2-9BB1-917BF76FEAE0}">
      <dgm:prSet/>
      <dgm:spPr/>
      <dgm:t>
        <a:bodyPr/>
        <a:lstStyle/>
        <a:p>
          <a:endParaRPr lang="ru-RU"/>
        </a:p>
      </dgm:t>
    </dgm:pt>
    <dgm:pt modelId="{BB1A3965-C39B-4569-86FE-D769DD7F455B}" type="sibTrans" cxnId="{9E118AF5-4488-40A2-9BB1-917BF76FEAE0}">
      <dgm:prSet/>
      <dgm:spPr/>
      <dgm:t>
        <a:bodyPr/>
        <a:lstStyle/>
        <a:p>
          <a:endParaRPr lang="ru-RU"/>
        </a:p>
      </dgm:t>
    </dgm:pt>
    <dgm:pt modelId="{B0ABEA99-F4E9-4E6B-B27D-2E65C19ACD9D}">
      <dgm:prSet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Коррекционно-развивающая работа</a:t>
          </a:r>
        </a:p>
      </dgm:t>
    </dgm:pt>
    <dgm:pt modelId="{DA966E6E-6036-4F98-AFFC-4629FD47366A}" type="parTrans" cxnId="{0C319430-CD7C-4F0A-BE7B-282CD5013CF0}">
      <dgm:prSet/>
      <dgm:spPr/>
      <dgm:t>
        <a:bodyPr/>
        <a:lstStyle/>
        <a:p>
          <a:endParaRPr lang="ru-RU"/>
        </a:p>
      </dgm:t>
    </dgm:pt>
    <dgm:pt modelId="{C68A31D6-5C6D-4273-B59F-F512F89ACD34}" type="sibTrans" cxnId="{0C319430-CD7C-4F0A-BE7B-282CD5013CF0}">
      <dgm:prSet/>
      <dgm:spPr/>
      <dgm:t>
        <a:bodyPr/>
        <a:lstStyle/>
        <a:p>
          <a:endParaRPr lang="ru-RU"/>
        </a:p>
      </dgm:t>
    </dgm:pt>
    <dgm:pt modelId="{5B2D28B4-C9E4-450B-873B-DC6CE65BAB3A}">
      <dgm:prSet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Консультативная работа</a:t>
          </a:r>
        </a:p>
      </dgm:t>
    </dgm:pt>
    <dgm:pt modelId="{E17A4821-5C5A-4CA9-B51B-26367D3980B5}" type="parTrans" cxnId="{717EA64D-2F76-4561-9F60-F68DBF9F2116}">
      <dgm:prSet/>
      <dgm:spPr/>
      <dgm:t>
        <a:bodyPr/>
        <a:lstStyle/>
        <a:p>
          <a:endParaRPr lang="ru-RU"/>
        </a:p>
      </dgm:t>
    </dgm:pt>
    <dgm:pt modelId="{8EE9A92F-896C-4B7F-BA91-AA435D9B5E58}" type="sibTrans" cxnId="{717EA64D-2F76-4561-9F60-F68DBF9F2116}">
      <dgm:prSet/>
      <dgm:spPr/>
      <dgm:t>
        <a:bodyPr/>
        <a:lstStyle/>
        <a:p>
          <a:endParaRPr lang="ru-RU"/>
        </a:p>
      </dgm:t>
    </dgm:pt>
    <dgm:pt modelId="{CA8C7628-F68E-4311-BDAC-2538E37EE1E3}">
      <dgm:prSet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Информационно-просветительская работа</a:t>
          </a:r>
        </a:p>
      </dgm:t>
    </dgm:pt>
    <dgm:pt modelId="{09AA1337-B60C-4A4F-B80C-79EED5A32216}" type="parTrans" cxnId="{1755EC58-D7B3-4CFC-90F4-57083D4B3AF7}">
      <dgm:prSet/>
      <dgm:spPr/>
      <dgm:t>
        <a:bodyPr/>
        <a:lstStyle/>
        <a:p>
          <a:endParaRPr lang="ru-RU"/>
        </a:p>
      </dgm:t>
    </dgm:pt>
    <dgm:pt modelId="{72840FD4-03C2-4935-9CDB-0039BE1C020C}" type="sibTrans" cxnId="{1755EC58-D7B3-4CFC-90F4-57083D4B3AF7}">
      <dgm:prSet/>
      <dgm:spPr/>
      <dgm:t>
        <a:bodyPr/>
        <a:lstStyle/>
        <a:p>
          <a:endParaRPr lang="ru-RU"/>
        </a:p>
      </dgm:t>
    </dgm:pt>
    <dgm:pt modelId="{D6A1B1DA-C39B-4242-83E1-D6C533AA4068}" type="pres">
      <dgm:prSet presAssocID="{42321B94-4DF3-4C46-A28A-F31F7C1F54B9}" presName="matrix" presStyleCnt="0">
        <dgm:presLayoutVars>
          <dgm:chMax val="1"/>
          <dgm:dir/>
          <dgm:resizeHandles val="exact"/>
        </dgm:presLayoutVars>
      </dgm:prSet>
      <dgm:spPr/>
    </dgm:pt>
    <dgm:pt modelId="{6B7EB642-F9DE-41DC-BC8E-2CEBBB3F2A2B}" type="pres">
      <dgm:prSet presAssocID="{42321B94-4DF3-4C46-A28A-F31F7C1F54B9}" presName="diamond" presStyleLbl="bgShp" presStyleIdx="0" presStyleCnt="1" custScaleX="124846"/>
      <dgm:spPr/>
    </dgm:pt>
    <dgm:pt modelId="{3350CD46-8AA4-4ED5-9358-E8AB0657FF0D}" type="pres">
      <dgm:prSet presAssocID="{42321B94-4DF3-4C46-A28A-F31F7C1F54B9}" presName="quad1" presStyleLbl="node1" presStyleIdx="0" presStyleCnt="4" custScaleX="140565" custLinFactNeighborX="-23309" custLinFactNeighborY="6894">
        <dgm:presLayoutVars>
          <dgm:chMax val="0"/>
          <dgm:chPref val="0"/>
          <dgm:bulletEnabled val="1"/>
        </dgm:presLayoutVars>
      </dgm:prSet>
      <dgm:spPr/>
    </dgm:pt>
    <dgm:pt modelId="{D1F8C4C1-1C5F-4B26-8E55-5463E3101B3E}" type="pres">
      <dgm:prSet presAssocID="{42321B94-4DF3-4C46-A28A-F31F7C1F54B9}" presName="quad2" presStyleLbl="node1" presStyleIdx="1" presStyleCnt="4" custScaleX="131976" custLinFactNeighborX="19658" custLinFactNeighborY="5782">
        <dgm:presLayoutVars>
          <dgm:chMax val="0"/>
          <dgm:chPref val="0"/>
          <dgm:bulletEnabled val="1"/>
        </dgm:presLayoutVars>
      </dgm:prSet>
      <dgm:spPr/>
    </dgm:pt>
    <dgm:pt modelId="{2EE33FE4-ECCA-4ABA-95EB-CE6DC3B03886}" type="pres">
      <dgm:prSet presAssocID="{42321B94-4DF3-4C46-A28A-F31F7C1F54B9}" presName="quad3" presStyleLbl="node1" presStyleIdx="2" presStyleCnt="4" custScaleX="136603" custLinFactNeighborX="-20815" custLinFactNeighborY="8454">
        <dgm:presLayoutVars>
          <dgm:chMax val="0"/>
          <dgm:chPref val="0"/>
          <dgm:bulletEnabled val="1"/>
        </dgm:presLayoutVars>
      </dgm:prSet>
      <dgm:spPr/>
    </dgm:pt>
    <dgm:pt modelId="{D4B8DBB8-B102-4075-806F-495E8225505F}" type="pres">
      <dgm:prSet presAssocID="{42321B94-4DF3-4C46-A28A-F31F7C1F54B9}" presName="quad4" presStyleLbl="node1" presStyleIdx="3" presStyleCnt="4" custScaleX="133134" custLinFactNeighborX="15461" custLinFactNeighborY="8454">
        <dgm:presLayoutVars>
          <dgm:chMax val="0"/>
          <dgm:chPref val="0"/>
          <dgm:bulletEnabled val="1"/>
        </dgm:presLayoutVars>
      </dgm:prSet>
      <dgm:spPr/>
    </dgm:pt>
  </dgm:ptLst>
  <dgm:cxnLst>
    <dgm:cxn modelId="{0C319430-CD7C-4F0A-BE7B-282CD5013CF0}" srcId="{42321B94-4DF3-4C46-A28A-F31F7C1F54B9}" destId="{B0ABEA99-F4E9-4E6B-B27D-2E65C19ACD9D}" srcOrd="1" destOrd="0" parTransId="{DA966E6E-6036-4F98-AFFC-4629FD47366A}" sibTransId="{C68A31D6-5C6D-4273-B59F-F512F89ACD34}"/>
    <dgm:cxn modelId="{ABA36A49-9B1F-45F8-B90A-FACAE886858F}" type="presOf" srcId="{B0ABEA99-F4E9-4E6B-B27D-2E65C19ACD9D}" destId="{D1F8C4C1-1C5F-4B26-8E55-5463E3101B3E}" srcOrd="0" destOrd="0" presId="urn:microsoft.com/office/officeart/2005/8/layout/matrix3"/>
    <dgm:cxn modelId="{717EA64D-2F76-4561-9F60-F68DBF9F2116}" srcId="{42321B94-4DF3-4C46-A28A-F31F7C1F54B9}" destId="{5B2D28B4-C9E4-450B-873B-DC6CE65BAB3A}" srcOrd="2" destOrd="0" parTransId="{E17A4821-5C5A-4CA9-B51B-26367D3980B5}" sibTransId="{8EE9A92F-896C-4B7F-BA91-AA435D9B5E58}"/>
    <dgm:cxn modelId="{1755EC58-D7B3-4CFC-90F4-57083D4B3AF7}" srcId="{42321B94-4DF3-4C46-A28A-F31F7C1F54B9}" destId="{CA8C7628-F68E-4311-BDAC-2538E37EE1E3}" srcOrd="3" destOrd="0" parTransId="{09AA1337-B60C-4A4F-B80C-79EED5A32216}" sibTransId="{72840FD4-03C2-4935-9CDB-0039BE1C020C}"/>
    <dgm:cxn modelId="{6E4F40B8-146A-4251-AF03-68AA2931B537}" type="presOf" srcId="{5B2D28B4-C9E4-450B-873B-DC6CE65BAB3A}" destId="{2EE33FE4-ECCA-4ABA-95EB-CE6DC3B03886}" srcOrd="0" destOrd="0" presId="urn:microsoft.com/office/officeart/2005/8/layout/matrix3"/>
    <dgm:cxn modelId="{107094C0-FE14-4FB5-B042-4322F9747455}" type="presOf" srcId="{42321B94-4DF3-4C46-A28A-F31F7C1F54B9}" destId="{D6A1B1DA-C39B-4242-83E1-D6C533AA4068}" srcOrd="0" destOrd="0" presId="urn:microsoft.com/office/officeart/2005/8/layout/matrix3"/>
    <dgm:cxn modelId="{1F544EC5-7BB5-47D5-8B03-545E38FE9FAD}" type="presOf" srcId="{2DFB14F8-D583-41EC-AA67-4D83CB9D9831}" destId="{3350CD46-8AA4-4ED5-9358-E8AB0657FF0D}" srcOrd="0" destOrd="0" presId="urn:microsoft.com/office/officeart/2005/8/layout/matrix3"/>
    <dgm:cxn modelId="{9E118AF5-4488-40A2-9BB1-917BF76FEAE0}" srcId="{42321B94-4DF3-4C46-A28A-F31F7C1F54B9}" destId="{2DFB14F8-D583-41EC-AA67-4D83CB9D9831}" srcOrd="0" destOrd="0" parTransId="{5B8A0B61-7ED6-410D-9517-7EFFB7065AF3}" sibTransId="{BB1A3965-C39B-4569-86FE-D769DD7F455B}"/>
    <dgm:cxn modelId="{17B27DFF-68CE-400C-9777-88BCB2D2B3CB}" type="presOf" srcId="{CA8C7628-F68E-4311-BDAC-2538E37EE1E3}" destId="{D4B8DBB8-B102-4075-806F-495E8225505F}" srcOrd="0" destOrd="0" presId="urn:microsoft.com/office/officeart/2005/8/layout/matrix3"/>
    <dgm:cxn modelId="{C84F75BC-0608-408B-9842-3365BBDBECCC}" type="presParOf" srcId="{D6A1B1DA-C39B-4242-83E1-D6C533AA4068}" destId="{6B7EB642-F9DE-41DC-BC8E-2CEBBB3F2A2B}" srcOrd="0" destOrd="0" presId="urn:microsoft.com/office/officeart/2005/8/layout/matrix3"/>
    <dgm:cxn modelId="{E0AFC0B8-94F5-4777-B93D-45A06459AFF7}" type="presParOf" srcId="{D6A1B1DA-C39B-4242-83E1-D6C533AA4068}" destId="{3350CD46-8AA4-4ED5-9358-E8AB0657FF0D}" srcOrd="1" destOrd="0" presId="urn:microsoft.com/office/officeart/2005/8/layout/matrix3"/>
    <dgm:cxn modelId="{E43C7115-41B2-4321-A27C-DBA558AF11E8}" type="presParOf" srcId="{D6A1B1DA-C39B-4242-83E1-D6C533AA4068}" destId="{D1F8C4C1-1C5F-4B26-8E55-5463E3101B3E}" srcOrd="2" destOrd="0" presId="urn:microsoft.com/office/officeart/2005/8/layout/matrix3"/>
    <dgm:cxn modelId="{E848EA41-ED4D-41C3-BBAE-8555179D38D0}" type="presParOf" srcId="{D6A1B1DA-C39B-4242-83E1-D6C533AA4068}" destId="{2EE33FE4-ECCA-4ABA-95EB-CE6DC3B03886}" srcOrd="3" destOrd="0" presId="urn:microsoft.com/office/officeart/2005/8/layout/matrix3"/>
    <dgm:cxn modelId="{F2AB1F6E-AD6C-4130-98E3-594A038FF3F7}" type="presParOf" srcId="{D6A1B1DA-C39B-4242-83E1-D6C533AA4068}" destId="{D4B8DBB8-B102-4075-806F-495E8225505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7EB642-F9DE-41DC-BC8E-2CEBBB3F2A2B}">
      <dsp:nvSpPr>
        <dsp:cNvPr id="0" name=""/>
        <dsp:cNvSpPr/>
      </dsp:nvSpPr>
      <dsp:spPr>
        <a:xfrm>
          <a:off x="1347360" y="0"/>
          <a:ext cx="7337174" cy="587698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50CD46-8AA4-4ED5-9358-E8AB0657FF0D}">
      <dsp:nvSpPr>
        <dsp:cNvPr id="0" name=""/>
        <dsp:cNvSpPr/>
      </dsp:nvSpPr>
      <dsp:spPr>
        <a:xfrm>
          <a:off x="1636643" y="716325"/>
          <a:ext cx="3221781" cy="22920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Диагностическая работа </a:t>
          </a: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48530" y="828212"/>
        <a:ext cx="2998007" cy="2068248"/>
      </dsp:txXfrm>
    </dsp:sp>
    <dsp:sp modelId="{D1F8C4C1-1C5F-4B26-8E55-5463E3101B3E}">
      <dsp:nvSpPr>
        <dsp:cNvPr id="0" name=""/>
        <dsp:cNvSpPr/>
      </dsp:nvSpPr>
      <dsp:spPr>
        <a:xfrm>
          <a:off x="5188219" y="690837"/>
          <a:ext cx="3024919" cy="22920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Коррекционно-развивающая работа</a:t>
          </a:r>
        </a:p>
      </dsp:txBody>
      <dsp:txXfrm>
        <a:off x="5300106" y="802724"/>
        <a:ext cx="2801145" cy="2068248"/>
      </dsp:txXfrm>
    </dsp:sp>
    <dsp:sp modelId="{2EE33FE4-ECCA-4ABA-95EB-CE6DC3B03886}">
      <dsp:nvSpPr>
        <dsp:cNvPr id="0" name=""/>
        <dsp:cNvSpPr/>
      </dsp:nvSpPr>
      <dsp:spPr>
        <a:xfrm>
          <a:off x="1739211" y="3220412"/>
          <a:ext cx="3130971" cy="22920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Консультативная работа</a:t>
          </a:r>
        </a:p>
      </dsp:txBody>
      <dsp:txXfrm>
        <a:off x="1851098" y="3332299"/>
        <a:ext cx="2907197" cy="2068248"/>
      </dsp:txXfrm>
    </dsp:sp>
    <dsp:sp modelId="{D4B8DBB8-B102-4075-806F-495E8225505F}">
      <dsp:nvSpPr>
        <dsp:cNvPr id="0" name=""/>
        <dsp:cNvSpPr/>
      </dsp:nvSpPr>
      <dsp:spPr>
        <a:xfrm>
          <a:off x="5078752" y="3220412"/>
          <a:ext cx="3051460" cy="22920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Информационно-просветительская работа</a:t>
          </a:r>
        </a:p>
      </dsp:txBody>
      <dsp:txXfrm>
        <a:off x="5190639" y="3332299"/>
        <a:ext cx="2827686" cy="20682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4E283-DF66-420F-8116-5F75B3E8C35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3A663-DA2A-4C8A-9DF3-9C9C1635D9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9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593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775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DF9D4-A9C2-42B1-8997-243DBD8F7E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23B489-3CA6-4283-B0E9-AD9C77348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2EA927-0FC3-449E-A879-A92264F41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8DC178-09E4-44BC-B3A0-D0E7BEBA7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8FED26-9902-444E-8C3C-E53559113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995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A1496C-27D2-4258-B7BA-92236C07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8D7E84-8D6F-406C-B16A-136A15C4B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6B3AB-59E3-4ADD-8B08-8C234D9A7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9D1B12-A788-4340-9B4D-77F1369C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5938F5-9E95-4E7A-B01A-E990BA5C2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198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7535A-7F81-47BF-BD0D-B6923EC53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72345B-549B-4CFB-9B6F-6316C542B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A2579B-9DF7-4CB8-B0F0-135282F43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5875B1-5CEF-4CE0-9B47-122F569B4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6680E2-CB7F-4FE3-8016-A34C09A1C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242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A32E5-70E5-44F1-855A-4D2E22E6E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D1DEDE-8775-416E-B998-A82D640068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0E6600-2D6E-48DF-AE58-A98B8D15B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49105F-175C-42A2-9204-DBDE5A1F8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91BE38-CEC1-49B4-AB22-CD11E68E0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76CFA3-66DB-4CC1-BC67-E9443D2B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747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4D97F-D666-49EB-96C4-99E51381E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1D2E91-7CEF-44F8-AB1B-05F4DDBEC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693A0F-38CE-4846-9EAD-99AD23B4B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CFA5F8F-7B41-47AE-835C-8F9C5681A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8F663C9-C7E0-4035-84A9-59CDC0548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1078884-4043-411D-B9EA-31E0F8A47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F1C94A-42A3-42A4-9E50-439D0F196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38B3FBD-10FE-4624-958F-9D8156CA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514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3E9A82-0A8B-48A7-A851-D83724A49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D3B482E-2813-4E5E-9584-91899EE4C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4E8E19-0CC4-4248-BB48-9F886A3F7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34D176-427A-4F1D-867A-C1C7E36CF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856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EEAE5B7-A367-41DD-9C19-0BEF913C2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80BFB2-B119-43ED-94D0-3565FB0FD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E7C7D3-34E6-43F9-A399-AB47F89A8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60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F04B4-F6C4-4DFC-9DD4-CD427B7A7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CB8021-9CC5-4E27-A5AB-0B0A26E45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0D067D-F584-4700-84ED-D628946C3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6A3C0B-535F-4046-8C64-14D65918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21A503-17CF-42C3-BC78-A8B165BA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4B817B-6715-4EC5-A43E-30A200F03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280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8838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19BCDD-D282-4DE5-A7D5-B4148DA04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50FFD9-1227-41A7-A547-7D23AC8F66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D0414F-080C-44C9-90E3-CD3352865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2343FB-7BAA-4B35-A659-8B6B7C9A5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31E011-9656-418A-A5F0-FAF7FDA3B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916715-BB8B-4678-B04F-901BE5075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0887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AA76DF-134E-4D27-8092-47DCA500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C954C8-277E-4641-A94B-032566C9A7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C32BB-BFAA-4B5E-AA79-C6DE8BBE6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433EC4-F91B-4D2E-BCFC-40FF915C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ECF2B5-F483-4C1F-8A6A-E95CBE2F1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567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16B2515-CBAD-4B8B-A662-7B9B6BA3D3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BBCA798-851A-4CDE-B5F8-9745CC9B1C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B679AB-6BEC-4836-B738-4E91B192A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FADDEC-111E-48AA-88E8-9C970133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37BF97-0CED-4FCC-A52E-1B56978EB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434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53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002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567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05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439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63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636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BA182-75CF-448C-A1C9-F5E983448977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736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1703B-C72A-4ABA-B284-E20220503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7975B4-4C21-420F-8278-0E9E610BB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FC42BD-8FE7-4C71-874B-1CD4E244CC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24AA6-35D2-4966-8950-36F5A8E678EE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9CC40-B68F-4CA2-9655-E8650D8F5D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996B18-3124-48A4-A75B-4007A1560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3E6C7-3DB5-4CEA-BE86-0152E48A7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1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10108" y="178019"/>
            <a:ext cx="11820277" cy="6531429"/>
          </a:xfrm>
          <a:prstGeom prst="rect">
            <a:avLst/>
          </a:prstGeom>
          <a:noFill/>
          <a:ln w="38100">
            <a:solidFill>
              <a:srgbClr val="008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Развитие  сегмента  зубных паст"/>
          <p:cNvSpPr txBox="1"/>
          <p:nvPr/>
        </p:nvSpPr>
        <p:spPr>
          <a:xfrm>
            <a:off x="4528185" y="3729253"/>
            <a:ext cx="51360" cy="205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ctr">
              <a:lnSpc>
                <a:spcPct val="70000"/>
              </a:lnSpc>
              <a:defRPr sz="11600">
                <a:solidFill>
                  <a:schemeClr val="accent1">
                    <a:lumOff val="16847"/>
                  </a:scheme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endParaRPr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Еще больше  новых брендов"/>
          <p:cNvSpPr txBox="1"/>
          <p:nvPr/>
        </p:nvSpPr>
        <p:spPr>
          <a:xfrm>
            <a:off x="515984" y="3979812"/>
            <a:ext cx="319318" cy="913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ctr">
              <a:lnSpc>
                <a:spcPct val="80000"/>
              </a:lnSpc>
              <a:defRPr sz="7000" spc="140">
                <a:solidFill>
                  <a:srgbClr val="FFFFFF"/>
                </a:solidFill>
                <a:latin typeface="Muller Light"/>
                <a:ea typeface="Muller Light"/>
                <a:cs typeface="Muller Light"/>
                <a:sym typeface="Muller Light"/>
              </a:defRPr>
            </a:pPr>
            <a:r>
              <a:rPr lang="ru-RU" sz="7000" b="1" dirty="0">
                <a:sym typeface="Muller Light"/>
              </a:rPr>
              <a:t> </a:t>
            </a:r>
            <a:endParaRPr lang="ru-RU" sz="7000" dirty="0">
              <a:sym typeface="Muller Light"/>
            </a:endParaRPr>
          </a:p>
        </p:txBody>
      </p:sp>
      <p:sp>
        <p:nvSpPr>
          <p:cNvPr id="184321" name="Rectangle 1"/>
          <p:cNvSpPr>
            <a:spLocks noChangeArrowheads="1"/>
          </p:cNvSpPr>
          <p:nvPr/>
        </p:nvSpPr>
        <p:spPr bwMode="auto">
          <a:xfrm>
            <a:off x="1097926" y="550007"/>
            <a:ext cx="100446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Федеральная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образовательная программа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6369" name="Rectangle 1"/>
          <p:cNvSpPr>
            <a:spLocks noChangeArrowheads="1"/>
          </p:cNvSpPr>
          <p:nvPr/>
        </p:nvSpPr>
        <p:spPr bwMode="auto">
          <a:xfrm>
            <a:off x="436546" y="2866687"/>
            <a:ext cx="111954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Направления и задачи коррекционно-развивающей работы</a:t>
            </a:r>
            <a:endParaRPr kumimoji="0" lang="ru-RU" sz="4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54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7022020" y="-11079"/>
            <a:ext cx="5189317" cy="6858000"/>
          </a:xfrm>
          <a:prstGeom prst="rect">
            <a:avLst/>
          </a:prstGeom>
          <a:solidFill>
            <a:srgbClr val="263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 rot="5400000">
            <a:off x="3693479" y="3029645"/>
            <a:ext cx="7387288" cy="792031"/>
          </a:xfrm>
          <a:prstGeom prst="triangle">
            <a:avLst>
              <a:gd name="adj" fmla="val 496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591445C-F26A-4926-823F-99224E4873EA}"/>
              </a:ext>
            </a:extLst>
          </p:cNvPr>
          <p:cNvSpPr/>
          <p:nvPr/>
        </p:nvSpPr>
        <p:spPr>
          <a:xfrm>
            <a:off x="751428" y="669535"/>
            <a:ext cx="57413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Коррекционно-развивающая работа </a:t>
            </a:r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организуется: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9134452" y="2063191"/>
            <a:ext cx="2954083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3600" b="1" i="1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Содержание </a:t>
            </a:r>
            <a:r>
              <a:rPr lang="ru-RU" sz="2400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коррекционно-развивающей работы для каждого обучающегося определяется с учётом его особых образовательных потребностей на основе рекомендаций ППК ДОО</a:t>
            </a:r>
          </a:p>
        </p:txBody>
      </p:sp>
      <p:pic>
        <p:nvPicPr>
          <p:cNvPr id="79" name="Рисунок 7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0306" y="2143099"/>
            <a:ext cx="765669" cy="824219"/>
          </a:xfrm>
          <a:prstGeom prst="rect">
            <a:avLst/>
          </a:prstGeom>
        </p:spPr>
      </p:pic>
      <p:sp>
        <p:nvSpPr>
          <p:cNvPr id="38" name="Шестиугольник 37"/>
          <p:cNvSpPr/>
          <p:nvPr/>
        </p:nvSpPr>
        <p:spPr>
          <a:xfrm rot="5400000">
            <a:off x="9977183" y="-948464"/>
            <a:ext cx="2926505" cy="2522848"/>
          </a:xfrm>
          <a:prstGeom prst="hexagon">
            <a:avLst/>
          </a:prstGeom>
          <a:noFill/>
          <a:ln w="3810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Шестиугольник 38"/>
          <p:cNvSpPr/>
          <p:nvPr/>
        </p:nvSpPr>
        <p:spPr>
          <a:xfrm rot="5400000">
            <a:off x="10242125" y="-728012"/>
            <a:ext cx="2396619" cy="2066051"/>
          </a:xfrm>
          <a:prstGeom prst="hexagon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Шестиугольник 39"/>
          <p:cNvSpPr/>
          <p:nvPr/>
        </p:nvSpPr>
        <p:spPr>
          <a:xfrm rot="5400000">
            <a:off x="10955426" y="5747113"/>
            <a:ext cx="1637108" cy="1411299"/>
          </a:xfrm>
          <a:prstGeom prst="hexagon">
            <a:avLst/>
          </a:prstGeom>
          <a:noFill/>
          <a:ln w="3810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Шестиугольник 40"/>
          <p:cNvSpPr/>
          <p:nvPr/>
        </p:nvSpPr>
        <p:spPr>
          <a:xfrm rot="5400000">
            <a:off x="11176129" y="5945754"/>
            <a:ext cx="1238437" cy="1067618"/>
          </a:xfrm>
          <a:prstGeom prst="hexagon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Шестиугольник 41"/>
          <p:cNvSpPr/>
          <p:nvPr/>
        </p:nvSpPr>
        <p:spPr>
          <a:xfrm rot="5400000">
            <a:off x="-504630" y="6164204"/>
            <a:ext cx="1288839" cy="1111068"/>
          </a:xfrm>
          <a:prstGeom prst="hexagon">
            <a:avLst/>
          </a:prstGeom>
          <a:noFill/>
          <a:ln w="38100">
            <a:solidFill>
              <a:srgbClr val="1B328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Шестиугольник 42"/>
          <p:cNvSpPr/>
          <p:nvPr/>
        </p:nvSpPr>
        <p:spPr>
          <a:xfrm rot="5400000">
            <a:off x="-373912" y="6312250"/>
            <a:ext cx="968210" cy="834664"/>
          </a:xfrm>
          <a:prstGeom prst="hexagon">
            <a:avLst/>
          </a:prstGeom>
          <a:noFill/>
          <a:ln w="38100">
            <a:solidFill>
              <a:srgbClr val="1B328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Шестиугольник 45"/>
          <p:cNvSpPr/>
          <p:nvPr/>
        </p:nvSpPr>
        <p:spPr>
          <a:xfrm rot="16200000">
            <a:off x="701015" y="2863131"/>
            <a:ext cx="1492979" cy="1287052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4008" y="4490563"/>
            <a:ext cx="1990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tabLst>
                <a:tab pos="113030" algn="l"/>
              </a:tabLst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1. По обоснованному запросу педагогов и родителей</a:t>
            </a:r>
          </a:p>
          <a:p>
            <a:pPr algn="ctr">
              <a:lnSpc>
                <a:spcPct val="80000"/>
              </a:lnSpc>
              <a:tabLst>
                <a:tab pos="113030" algn="l"/>
              </a:tabLst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(законных представителей)</a:t>
            </a:r>
          </a:p>
        </p:txBody>
      </p:sp>
      <p:sp>
        <p:nvSpPr>
          <p:cNvPr id="48" name="Шестиугольник 47"/>
          <p:cNvSpPr/>
          <p:nvPr/>
        </p:nvSpPr>
        <p:spPr>
          <a:xfrm rot="16200000">
            <a:off x="3140052" y="2828701"/>
            <a:ext cx="1492979" cy="1287052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3957" y="3104225"/>
            <a:ext cx="725168" cy="725168"/>
          </a:xfrm>
          <a:prstGeom prst="rect">
            <a:avLst/>
          </a:prstGeom>
        </p:spPr>
      </p:pic>
      <p:sp>
        <p:nvSpPr>
          <p:cNvPr id="51" name="Шестиугольник 50"/>
          <p:cNvSpPr/>
          <p:nvPr/>
        </p:nvSpPr>
        <p:spPr>
          <a:xfrm rot="16200000">
            <a:off x="5437501" y="2828701"/>
            <a:ext cx="1492979" cy="1287052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895821" y="4490563"/>
            <a:ext cx="1990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tabLst>
                <a:tab pos="113030" algn="l"/>
              </a:tabLst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2. На основании результатов — психологической диагностики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5188494" y="4496366"/>
            <a:ext cx="1990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tabLst>
                <a:tab pos="113030" algn="l"/>
              </a:tabLst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3. На основании рекомендаций ППК</a:t>
            </a: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887" y="3610006"/>
            <a:ext cx="940821" cy="9408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168" y="3128746"/>
            <a:ext cx="768163" cy="7742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3141" y="3127711"/>
            <a:ext cx="835224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84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5DB420-C473-4787-F1C2-4F096760DD94}"/>
              </a:ext>
            </a:extLst>
          </p:cNvPr>
          <p:cNvSpPr txBox="1"/>
          <p:nvPr/>
        </p:nvSpPr>
        <p:spPr>
          <a:xfrm>
            <a:off x="1630017" y="411177"/>
            <a:ext cx="89319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КРР на уровне ДО </a:t>
            </a:r>
          </a:p>
        </p:txBody>
      </p:sp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F226E90E-7145-279A-2EDF-8340F3B77B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374164"/>
              </p:ext>
            </p:extLst>
          </p:nvPr>
        </p:nvGraphicFramePr>
        <p:xfrm>
          <a:off x="1080052" y="934397"/>
          <a:ext cx="10031895" cy="5876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192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5419" y="226593"/>
            <a:ext cx="80442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GlyphLessFont"/>
                <a:ea typeface="Calibri" panose="020F0502020204030204" pitchFamily="34" charset="0"/>
                <a:cs typeface="Times New Roman" panose="02020603050405020304" pitchFamily="18" charset="0"/>
              </a:rPr>
              <a:t>Диагностическая работа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14287" y="1622230"/>
            <a:ext cx="419858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своевременное выявление детей, нуждающихся в психолого-педагогическом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сопровождении</a:t>
            </a:r>
          </a:p>
        </p:txBody>
      </p:sp>
      <p:sp>
        <p:nvSpPr>
          <p:cNvPr id="22" name="Шестиугольник 21"/>
          <p:cNvSpPr/>
          <p:nvPr/>
        </p:nvSpPr>
        <p:spPr>
          <a:xfrm rot="16200000">
            <a:off x="9866670" y="5781457"/>
            <a:ext cx="2497577" cy="2153084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Шестиугольник 22"/>
          <p:cNvSpPr/>
          <p:nvPr/>
        </p:nvSpPr>
        <p:spPr>
          <a:xfrm rot="16200000">
            <a:off x="6107556" y="1687933"/>
            <a:ext cx="744266" cy="625724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Шестиугольник 23"/>
          <p:cNvSpPr/>
          <p:nvPr/>
        </p:nvSpPr>
        <p:spPr>
          <a:xfrm rot="16200000">
            <a:off x="6091464" y="2661975"/>
            <a:ext cx="776450" cy="625724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Шестиугольник 24"/>
          <p:cNvSpPr/>
          <p:nvPr/>
        </p:nvSpPr>
        <p:spPr>
          <a:xfrm rot="16200000">
            <a:off x="6094301" y="3628061"/>
            <a:ext cx="756489" cy="640012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Шестиугольник 25"/>
          <p:cNvSpPr/>
          <p:nvPr/>
        </p:nvSpPr>
        <p:spPr>
          <a:xfrm rot="16200000">
            <a:off x="6119789" y="4551536"/>
            <a:ext cx="719801" cy="682872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Шестиугольник 26"/>
          <p:cNvSpPr/>
          <p:nvPr/>
        </p:nvSpPr>
        <p:spPr>
          <a:xfrm rot="16200000">
            <a:off x="220918" y="1703456"/>
            <a:ext cx="725241" cy="594676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Шестиугольник 27"/>
          <p:cNvSpPr/>
          <p:nvPr/>
        </p:nvSpPr>
        <p:spPr>
          <a:xfrm rot="16200000">
            <a:off x="190878" y="2657120"/>
            <a:ext cx="760506" cy="619490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Шестиугольник 28"/>
          <p:cNvSpPr/>
          <p:nvPr/>
        </p:nvSpPr>
        <p:spPr>
          <a:xfrm rot="16200000">
            <a:off x="189691" y="3599826"/>
            <a:ext cx="762882" cy="648065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Шестиугольник 29"/>
          <p:cNvSpPr/>
          <p:nvPr/>
        </p:nvSpPr>
        <p:spPr>
          <a:xfrm rot="16200000">
            <a:off x="181106" y="4546150"/>
            <a:ext cx="719801" cy="679739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052976" y="2553218"/>
            <a:ext cx="419858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ранняя (с первых дней пребывания обучающегося в ДОО) диагностика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отклонений в развитии и анализ причин трудностей социальной адаптации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026821" y="3600197"/>
            <a:ext cx="419858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комплексный сбор сведений об обучающемся на основании диагностической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информации от специалистов разного профиля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004632" y="4591637"/>
            <a:ext cx="419858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изучение развития эмоционально-волевой сферы и личностных особенностей обучающихся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913624" y="1681712"/>
            <a:ext cx="4198585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1600" dirty="0">
                <a:solidFill>
                  <a:srgbClr val="000000"/>
                </a:solidFill>
                <a:latin typeface="GlyphLessFont"/>
                <a:ea typeface="Calibri" panose="020F0502020204030204" pitchFamily="34" charset="0"/>
                <a:cs typeface="Times New Roman" panose="02020603050405020304" pitchFamily="18" charset="0"/>
              </a:rPr>
              <a:t>изучение социальной ситуации развития и условий семейного воспитания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600" dirty="0">
                <a:solidFill>
                  <a:srgbClr val="000000"/>
                </a:solidFill>
                <a:latin typeface="GlyphLessFont"/>
                <a:ea typeface="Calibri" panose="020F0502020204030204" pitchFamily="34" charset="0"/>
                <a:cs typeface="Times New Roman" panose="02020603050405020304" pitchFamily="18" charset="0"/>
              </a:rPr>
              <a:t>ребёнка</a:t>
            </a:r>
            <a:endParaRPr lang="ru-RU" sz="16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893048" y="2532726"/>
            <a:ext cx="4198585" cy="129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 dirty="0">
                <a:solidFill>
                  <a:srgbClr val="000000"/>
                </a:solidFill>
                <a:latin typeface="GlyphLessFont"/>
                <a:ea typeface="Calibri" panose="020F0502020204030204" pitchFamily="34" charset="0"/>
                <a:cs typeface="Times New Roman" panose="02020603050405020304" pitchFamily="18" charset="0"/>
              </a:rPr>
              <a:t>изучение направленности детской одаренности, изучение, констатацию в развитии ребёнка его интересов и склонностей,</a:t>
            </a:r>
          </a:p>
          <a:p>
            <a:pPr>
              <a:lnSpc>
                <a:spcPct val="80000"/>
              </a:lnSpc>
              <a:defRPr/>
            </a:pPr>
            <a:r>
              <a:rPr lang="ru-RU" sz="1600" dirty="0">
                <a:solidFill>
                  <a:srgbClr val="000000"/>
                </a:solidFill>
                <a:latin typeface="GlyphLessFont"/>
                <a:ea typeface="Calibri" panose="020F0502020204030204" pitchFamily="34" charset="0"/>
                <a:cs typeface="Times New Roman" panose="02020603050405020304" pitchFamily="18" charset="0"/>
              </a:rPr>
              <a:t>одаренности</a:t>
            </a:r>
          </a:p>
          <a:p>
            <a:pPr>
              <a:lnSpc>
                <a:spcPct val="80000"/>
              </a:lnSpc>
              <a:defRPr/>
            </a:pPr>
            <a:endParaRPr lang="ru-RU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866893" y="3631246"/>
            <a:ext cx="4620257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выявление детей-мигрантов, имеющих трудности в обучении и социально- психологической адаптации, дифференциальная диагностика и оценка этнокультурной природы имеющихся трудностей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052975" y="5523206"/>
            <a:ext cx="419858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изучение индивидуальных образовательных и социально-коммуникативных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потребностей обучающихся</a:t>
            </a:r>
          </a:p>
        </p:txBody>
      </p:sp>
      <p:sp>
        <p:nvSpPr>
          <p:cNvPr id="59" name="Шестиугольник 58"/>
          <p:cNvSpPr/>
          <p:nvPr/>
        </p:nvSpPr>
        <p:spPr>
          <a:xfrm rot="16200000">
            <a:off x="9610024" y="-731335"/>
            <a:ext cx="3365832" cy="2901580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263C8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Шестиугольник 57"/>
          <p:cNvSpPr/>
          <p:nvPr/>
        </p:nvSpPr>
        <p:spPr>
          <a:xfrm rot="16200000">
            <a:off x="181106" y="5439952"/>
            <a:ext cx="719801" cy="679739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920097" y="5330135"/>
            <a:ext cx="51697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системный разносторонний контроль специалистов за уровнем и динамикой</a:t>
            </a:r>
          </a:p>
          <a:p>
            <a:pPr>
              <a:lnSpc>
                <a:spcPct val="80000"/>
              </a:lnSpc>
              <a:defRPr/>
            </a:pPr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развития обучающегося, а также за созданием необходимых условий, соответствующих особым (индивидуальным) образовательным потребностям обучающегося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583" y="5419921"/>
            <a:ext cx="682811" cy="719390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6913624" y="4597264"/>
            <a:ext cx="41985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и изучение неблагоприятных факторов социальной среды и рисков образовательной среды </a:t>
            </a:r>
            <a:endParaRPr lang="ru-RU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304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8842" y="156754"/>
            <a:ext cx="11820277" cy="6531429"/>
          </a:xfrm>
          <a:prstGeom prst="rect">
            <a:avLst/>
          </a:prstGeom>
          <a:noFill/>
          <a:ln w="38100">
            <a:solidFill>
              <a:srgbClr val="008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Развитие  сегмента  зубных паст"/>
          <p:cNvSpPr txBox="1"/>
          <p:nvPr/>
        </p:nvSpPr>
        <p:spPr>
          <a:xfrm>
            <a:off x="4528185" y="3729253"/>
            <a:ext cx="51360" cy="205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ctr">
              <a:lnSpc>
                <a:spcPct val="70000"/>
              </a:lnSpc>
              <a:defRPr sz="11600">
                <a:solidFill>
                  <a:schemeClr val="accent1">
                    <a:lumOff val="16847"/>
                  </a:scheme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endParaRPr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Еще больше  новых брендов"/>
          <p:cNvSpPr txBox="1"/>
          <p:nvPr/>
        </p:nvSpPr>
        <p:spPr>
          <a:xfrm>
            <a:off x="515984" y="3979812"/>
            <a:ext cx="7396064" cy="1110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ctr">
              <a:lnSpc>
                <a:spcPct val="80000"/>
              </a:lnSpc>
              <a:defRPr sz="7000" spc="140">
                <a:solidFill>
                  <a:srgbClr val="FFFFFF"/>
                </a:solidFill>
                <a:latin typeface="Muller Light"/>
                <a:ea typeface="Muller Light"/>
                <a:cs typeface="Muller Light"/>
                <a:sym typeface="Muller Light"/>
              </a:defRPr>
            </a:pPr>
            <a:r>
              <a:rPr lang="ru-RU" sz="7000" b="1" dirty="0">
                <a:sym typeface="Muller Light"/>
              </a:rPr>
              <a:t> </a:t>
            </a:r>
            <a:endParaRPr lang="ru-RU" sz="7000" dirty="0">
              <a:sym typeface="Muller Light"/>
            </a:endParaRPr>
          </a:p>
          <a:p>
            <a:pPr algn="ctr">
              <a:lnSpc>
                <a:spcPct val="80000"/>
              </a:lnSpc>
              <a:defRPr sz="7000" spc="140">
                <a:solidFill>
                  <a:srgbClr val="FFFFFF"/>
                </a:solidFill>
                <a:latin typeface="Muller Light"/>
                <a:ea typeface="Muller Light"/>
                <a:cs typeface="Muller Light"/>
                <a:sym typeface="Muller Light"/>
              </a:defRPr>
            </a:pPr>
            <a:r>
              <a:rPr lang="ru-RU" sz="1600" dirty="0">
                <a:sym typeface="Muller Light"/>
              </a:rPr>
              <a:t>лью Федеральной программы является разностороннее развитие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21" name="Rectangle 1"/>
          <p:cNvSpPr>
            <a:spLocks noChangeArrowheads="1"/>
          </p:cNvSpPr>
          <p:nvPr/>
        </p:nvSpPr>
        <p:spPr bwMode="auto">
          <a:xfrm>
            <a:off x="1689316" y="502970"/>
            <a:ext cx="10044639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содержание КРР</a:t>
            </a:r>
            <a:r>
              <a:rPr kumimoji="0" lang="ru-RU" sz="24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включено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создание условий, обеспечивающих развитие, обучение и воспитание детей с ярко выраженной познавательной направленностью, высоким уровнем умственного развития или иной направленностью одаренности.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⃰-формирование инклюзивной образовательной среды, в том числе обеспечивающей </a:t>
            </a:r>
            <a:r>
              <a:rPr kumimoji="0" lang="ru-RU" sz="24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включение детей иностранных граждан в Российское образовательное пространство с сохранением культуры идентичности, связанной со страной происхождения</a:t>
            </a:r>
            <a:endParaRPr kumimoji="0" lang="ru-RU" sz="2400" b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Реализация КРР для детей с ОВЗ и детей-инвалидов, согласно нозологическим группам, осуществляется в соответствии</a:t>
            </a:r>
            <a:r>
              <a:rPr kumimoji="0" lang="ru-RU" sz="2400" b="1" i="0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ФАОП ДО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8188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3452776-07D8-2297-000B-B4AD8A4C3A32}"/>
              </a:ext>
            </a:extLst>
          </p:cNvPr>
          <p:cNvSpPr txBox="1"/>
          <p:nvPr/>
        </p:nvSpPr>
        <p:spPr>
          <a:xfrm>
            <a:off x="1272208" y="100236"/>
            <a:ext cx="101909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B32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социализации и языковой адаптации детей иностранных граждан, обучающихся в организациях, реализующих программы ДО Российской Федерации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71BC54-FA8F-A41E-284F-651C375CBC08}"/>
              </a:ext>
            </a:extLst>
          </p:cNvPr>
          <p:cNvSpPr txBox="1"/>
          <p:nvPr/>
        </p:nvSpPr>
        <p:spPr>
          <a:xfrm>
            <a:off x="3882888" y="1332568"/>
            <a:ext cx="712966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обучения второму языку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Опора на преимущества дошкольного возраста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Постепенность, последовательность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Опора на движение, действие, наглядность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Мотивация любого речевого выражения в игре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 частного к общему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Повторение, циклическое нарастание содержания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Распознавание → понимание → изолированное употребление →использование в потоке речи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Учет гетерогенности группы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режимных моментов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D58A14-F33A-3666-6A0D-ADC853F1D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79" y="1228874"/>
            <a:ext cx="2796210" cy="41734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CD7C05-1233-FF38-006C-7D6C4541902C}"/>
              </a:ext>
            </a:extLst>
          </p:cNvPr>
          <p:cNvSpPr txBox="1"/>
          <p:nvPr/>
        </p:nvSpPr>
        <p:spPr>
          <a:xfrm>
            <a:off x="172279" y="5434325"/>
            <a:ext cx="120197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пособие включает в себя общие сведения о детском двуязычии, описание занятий, приёмов работы с двуязычными детьми. В книге приводятся фонетические игры, упражнения на развитие речи, песни, стихотворения и потешки, развивающие, подвижные игры. Для каждого возраста и каждого направления развития речи даётся своя система работы.</a:t>
            </a:r>
          </a:p>
        </p:txBody>
      </p:sp>
    </p:spTree>
    <p:extLst>
      <p:ext uri="{BB962C8B-B14F-4D97-AF65-F5344CB8AC3E}">
        <p14:creationId xmlns:p14="http://schemas.microsoft.com/office/powerpoint/2010/main" val="3133952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2279374" y="428369"/>
            <a:ext cx="7858539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Содержательный раздел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364973" y="1277642"/>
            <a:ext cx="9700591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80000"/>
              </a:lnSpc>
              <a:buAutoNum type="arabicPeriod"/>
              <a:tabLst>
                <a:tab pos="113030" algn="l"/>
              </a:tabLst>
              <a:defRPr/>
            </a:pPr>
            <a:r>
              <a:rPr lang="ru-RU" sz="2800" dirty="0">
                <a:solidFill>
                  <a:srgbClr val="263C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адачи и содержание образовательной деятельности </a:t>
            </a:r>
          </a:p>
          <a:p>
            <a:pPr marL="342900" lvl="0" indent="-342900" algn="just">
              <a:lnSpc>
                <a:spcPct val="80000"/>
              </a:lnSpc>
              <a:buAutoNum type="arabicPeriod"/>
              <a:tabLst>
                <a:tab pos="113030" algn="l"/>
              </a:tabLs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вариативных форм, способов, средств, методов реализации ФОП</a:t>
            </a:r>
          </a:p>
          <a:p>
            <a:pPr marL="342900" indent="-342900" algn="just">
              <a:lnSpc>
                <a:spcPct val="80000"/>
              </a:lnSpc>
              <a:buFontTx/>
              <a:buAutoNum type="arabicPeriod"/>
              <a:tabLst>
                <a:tab pos="113030" algn="l"/>
              </a:tabLs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образовательной деятельности разных видов и культурных практик и способов поддержки детской инициативы</a:t>
            </a:r>
          </a:p>
          <a:p>
            <a:pPr marL="342900" lvl="0" indent="-342900" algn="just">
              <a:lnSpc>
                <a:spcPct val="80000"/>
              </a:lnSpc>
              <a:buAutoNum type="arabicPeriod"/>
              <a:tabLst>
                <a:tab pos="113030" algn="l"/>
              </a:tabLs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педагогического коллектива с семьями обучающихся</a:t>
            </a:r>
          </a:p>
          <a:p>
            <a:pPr marL="342900" lvl="0" indent="-342900" algn="just">
              <a:lnSpc>
                <a:spcPct val="80000"/>
              </a:lnSpc>
              <a:buAutoNum type="arabicPeriod"/>
              <a:tabLst>
                <a:tab pos="113030" algn="l"/>
              </a:tabLst>
              <a:defRPr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 задачи коррекционно-развивающей работы (далее – КРР) с детьми дошкольного возраста с особыми образовательными потребностями </a:t>
            </a:r>
            <a:r>
              <a:rPr lang="ru-RU" sz="2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целевых групп</a:t>
            </a:r>
          </a:p>
          <a:p>
            <a:pPr marL="342900" lvl="0" indent="-342900" algn="just">
              <a:lnSpc>
                <a:spcPct val="80000"/>
              </a:lnSpc>
              <a:buAutoNum type="arabicPeriod"/>
              <a:tabLst>
                <a:tab pos="113030" algn="l"/>
              </a:tabLs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рабочая программа воспитания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468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D4F1CAC-A1A9-2E97-B43C-511CC9177C6D}"/>
              </a:ext>
            </a:extLst>
          </p:cNvPr>
          <p:cNvSpPr txBox="1"/>
          <p:nvPr/>
        </p:nvSpPr>
        <p:spPr>
          <a:xfrm>
            <a:off x="728869" y="251865"/>
            <a:ext cx="107342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263C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Коррекционно-развивающая работа и (или) инклюзивное образование в ДОО направлено на обеспечение коррекции нарушений развития у различных категорий детей (целевые группы), включая детей с ООП, в том числе детей с ОВЗ и детей-инвалидов; оказание им квалифицированной помощи в освоении Программы, их разностороннее развитие с учётом возрастных и индивидуальных особенностей, социальной адаптации.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D04AAC-BE80-EBFC-D498-4C32142E90A1}"/>
              </a:ext>
            </a:extLst>
          </p:cNvPr>
          <p:cNvSpPr txBox="1"/>
          <p:nvPr/>
        </p:nvSpPr>
        <p:spPr>
          <a:xfrm>
            <a:off x="2604052" y="2598003"/>
            <a:ext cx="74278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 имеет право и возможность разработать программу КРР в соответствии с ФГОС ДО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55E47A-E42B-2B4D-F531-1742555DE0D5}"/>
              </a:ext>
            </a:extLst>
          </p:cNvPr>
          <p:cNvSpPr txBox="1"/>
          <p:nvPr/>
        </p:nvSpPr>
        <p:spPr>
          <a:xfrm>
            <a:off x="596348" y="3845078"/>
            <a:ext cx="1108875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КРР в ДОО реализуется в форме групповых и (или) индивидуальных </a:t>
            </a:r>
          </a:p>
          <a:p>
            <a:pPr algn="ctr"/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коррекционно-развивающих занятий. </a:t>
            </a:r>
          </a:p>
          <a:p>
            <a:pPr algn="just"/>
            <a:endParaRPr lang="ru-RU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конкретной программы коррекционно-развивающих мероприятий, их количество, форма организации, методов и технологий реализации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ДОО самостоятельно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исходя из возрастных  особенностей и ООП обучающихся. </a:t>
            </a:r>
          </a:p>
        </p:txBody>
      </p:sp>
    </p:spTree>
    <p:extLst>
      <p:ext uri="{BB962C8B-B14F-4D97-AF65-F5344CB8AC3E}">
        <p14:creationId xmlns:p14="http://schemas.microsoft.com/office/powerpoint/2010/main" val="1744201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окумент 8">
            <a:extLst>
              <a:ext uri="{FF2B5EF4-FFF2-40B4-BE49-F238E27FC236}">
                <a16:creationId xmlns:a16="http://schemas.microsoft.com/office/drawing/2014/main" id="{6C779F2D-9998-0A45-862A-98FC45832BCE}"/>
              </a:ext>
            </a:extLst>
          </p:cNvPr>
          <p:cNvSpPr/>
          <p:nvPr/>
        </p:nvSpPr>
        <p:spPr>
          <a:xfrm>
            <a:off x="2885160" y="1500151"/>
            <a:ext cx="1694122" cy="2678741"/>
          </a:xfrm>
          <a:prstGeom prst="flowChartDocument">
            <a:avLst/>
          </a:prstGeom>
          <a:solidFill>
            <a:srgbClr val="008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" name="Документ 10">
            <a:extLst>
              <a:ext uri="{FF2B5EF4-FFF2-40B4-BE49-F238E27FC236}">
                <a16:creationId xmlns:a16="http://schemas.microsoft.com/office/drawing/2014/main" id="{1E769849-ABCF-3643-8D9B-BE0880779E5A}"/>
              </a:ext>
            </a:extLst>
          </p:cNvPr>
          <p:cNvSpPr/>
          <p:nvPr/>
        </p:nvSpPr>
        <p:spPr>
          <a:xfrm>
            <a:off x="7583757" y="1532884"/>
            <a:ext cx="1694122" cy="3192940"/>
          </a:xfrm>
          <a:prstGeom prst="flowChartDocument">
            <a:avLst/>
          </a:prstGeom>
          <a:solidFill>
            <a:srgbClr val="008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Документ 5">
            <a:extLst>
              <a:ext uri="{FF2B5EF4-FFF2-40B4-BE49-F238E27FC236}">
                <a16:creationId xmlns:a16="http://schemas.microsoft.com/office/drawing/2014/main" id="{B072AC22-1D31-E549-9798-14451E95AAD7}"/>
              </a:ext>
            </a:extLst>
          </p:cNvPr>
          <p:cNvSpPr/>
          <p:nvPr/>
        </p:nvSpPr>
        <p:spPr>
          <a:xfrm>
            <a:off x="416705" y="1457181"/>
            <a:ext cx="1694122" cy="2559342"/>
          </a:xfrm>
          <a:prstGeom prst="flowChartDocument">
            <a:avLst/>
          </a:prstGeom>
          <a:solidFill>
            <a:srgbClr val="263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B6093B6-02D6-CB42-97F8-0271F59038D1}"/>
              </a:ext>
            </a:extLst>
          </p:cNvPr>
          <p:cNvCxnSpPr>
            <a:cxnSpLocks/>
          </p:cNvCxnSpPr>
          <p:nvPr/>
        </p:nvCxnSpPr>
        <p:spPr>
          <a:xfrm>
            <a:off x="0" y="1216643"/>
            <a:ext cx="12046226" cy="0"/>
          </a:xfrm>
          <a:prstGeom prst="line">
            <a:avLst/>
          </a:prstGeom>
          <a:ln w="22225">
            <a:solidFill>
              <a:srgbClr val="1B32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окумент 9">
            <a:extLst>
              <a:ext uri="{FF2B5EF4-FFF2-40B4-BE49-F238E27FC236}">
                <a16:creationId xmlns:a16="http://schemas.microsoft.com/office/drawing/2014/main" id="{83DC99EB-EBAF-9345-8FAC-4CF31C50B0EF}"/>
              </a:ext>
            </a:extLst>
          </p:cNvPr>
          <p:cNvSpPr/>
          <p:nvPr/>
        </p:nvSpPr>
        <p:spPr>
          <a:xfrm>
            <a:off x="5157868" y="1515792"/>
            <a:ext cx="1694122" cy="3073299"/>
          </a:xfrm>
          <a:prstGeom prst="flowChartDocument">
            <a:avLst/>
          </a:prstGeom>
          <a:solidFill>
            <a:srgbClr val="263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2" name="Документ 11">
            <a:extLst>
              <a:ext uri="{FF2B5EF4-FFF2-40B4-BE49-F238E27FC236}">
                <a16:creationId xmlns:a16="http://schemas.microsoft.com/office/drawing/2014/main" id="{02018B38-4988-AC42-822A-35DD93320871}"/>
              </a:ext>
            </a:extLst>
          </p:cNvPr>
          <p:cNvSpPr/>
          <p:nvPr/>
        </p:nvSpPr>
        <p:spPr>
          <a:xfrm>
            <a:off x="9992553" y="1515792"/>
            <a:ext cx="1694122" cy="5201202"/>
          </a:xfrm>
          <a:prstGeom prst="flowChartDocument">
            <a:avLst/>
          </a:prstGeom>
          <a:solidFill>
            <a:srgbClr val="263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400" b="1" i="1" dirty="0"/>
              <a:t>обучающиеся «группы риска»: проявляющие комплекс выраженных факторов риска негативных проявлений (агрессивность, импульсивность, неустойчивая или крайне низкая (завышенная)самооценка, завышенный уровень притязаний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5B74E8-C57A-144F-853A-C6D88DE64450}"/>
              </a:ext>
            </a:extLst>
          </p:cNvPr>
          <p:cNvSpPr txBox="1"/>
          <p:nvPr/>
        </p:nvSpPr>
        <p:spPr>
          <a:xfrm>
            <a:off x="485555" y="425748"/>
            <a:ext cx="45486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Целевые группы КРР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1C7BDE-688A-2540-A0AC-FB258505108D}"/>
              </a:ext>
            </a:extLst>
          </p:cNvPr>
          <p:cNvSpPr txBox="1"/>
          <p:nvPr/>
        </p:nvSpPr>
        <p:spPr>
          <a:xfrm>
            <a:off x="403304" y="1501478"/>
            <a:ext cx="16941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400" b="1" i="1" dirty="0">
                <a:solidFill>
                  <a:schemeClr val="bg1"/>
                </a:solidFill>
              </a:rPr>
              <a:t>нормотипичные дети с нормативным кризисом развития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henomena" panose="00000500000000000000" pitchFamily="50" charset="-52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88EF73-AA38-424B-B38F-CBB541EA76B8}"/>
              </a:ext>
            </a:extLst>
          </p:cNvPr>
          <p:cNvSpPr txBox="1"/>
          <p:nvPr/>
        </p:nvSpPr>
        <p:spPr>
          <a:xfrm>
            <a:off x="6956277" y="4632775"/>
            <a:ext cx="2828658" cy="2225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1400" b="1" i="1" dirty="0">
                <a:solidFill>
                  <a:srgbClr val="FF0000"/>
                </a:solidFill>
              </a:rPr>
              <a:t>Письмо Министерства образования и науки от 1 декабря 2015 г. N ВК-2969/07 О направлении методических рекомендаций о порядке признания несовершеннолетних и семей находящимися в социально опасном положении и организации с ними индивидуальной профилактической работы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41C7BDE-688A-2540-A0AC-FB258505108D}"/>
              </a:ext>
            </a:extLst>
          </p:cNvPr>
          <p:cNvSpPr txBox="1"/>
          <p:nvPr/>
        </p:nvSpPr>
        <p:spPr>
          <a:xfrm>
            <a:off x="5179704" y="1554366"/>
            <a:ext cx="169412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400" b="1" i="1" dirty="0">
                <a:solidFill>
                  <a:schemeClr val="bg1"/>
                </a:solidFill>
              </a:rPr>
              <a:t>дети и (или) семьи, находящиеся в трудной жизненной ситуации, признанные таковыми в нормативно установленном порядке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henomena" panose="00000500000000000000" pitchFamily="50" charset="-52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41C7BDE-688A-2540-A0AC-FB258505108D}"/>
              </a:ext>
            </a:extLst>
          </p:cNvPr>
          <p:cNvSpPr txBox="1"/>
          <p:nvPr/>
        </p:nvSpPr>
        <p:spPr>
          <a:xfrm>
            <a:off x="7583380" y="1562912"/>
            <a:ext cx="169412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400" b="1" i="1" dirty="0">
                <a:solidFill>
                  <a:schemeClr val="bg1"/>
                </a:solidFill>
              </a:rPr>
              <a:t>дети и (или) семьи, находящиеся в социально опасном положении, признанные таковыми в нормативно установленном порядке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henomena" panose="00000500000000000000" pitchFamily="50" charset="-52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41C7BDE-688A-2540-A0AC-FB258505108D}"/>
              </a:ext>
            </a:extLst>
          </p:cNvPr>
          <p:cNvSpPr txBox="1"/>
          <p:nvPr/>
        </p:nvSpPr>
        <p:spPr>
          <a:xfrm>
            <a:off x="2870779" y="1525424"/>
            <a:ext cx="1694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400" b="1" i="1" dirty="0">
                <a:solidFill>
                  <a:schemeClr val="bg1"/>
                </a:solidFill>
              </a:rPr>
              <a:t>обучающиеся с особыми образовательными потребностями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henomena" panose="00000500000000000000" pitchFamily="50" charset="-52"/>
              <a:cs typeface="Arial" panose="020B060402020202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76" y="3330942"/>
            <a:ext cx="410691" cy="410691"/>
          </a:xfrm>
          <a:prstGeom prst="rect">
            <a:avLst/>
          </a:prstGeom>
        </p:spPr>
      </p:pic>
      <p:cxnSp>
        <p:nvCxnSpPr>
          <p:cNvPr id="33" name="Прямая соединительная линия 32"/>
          <p:cNvCxnSpPr/>
          <p:nvPr/>
        </p:nvCxnSpPr>
        <p:spPr>
          <a:xfrm>
            <a:off x="10548257" y="513878"/>
            <a:ext cx="1643743" cy="0"/>
          </a:xfrm>
          <a:prstGeom prst="line">
            <a:avLst/>
          </a:prstGeom>
          <a:ln w="38100" cap="rnd">
            <a:solidFill>
              <a:srgbClr val="008B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659983" y="743275"/>
            <a:ext cx="2532017" cy="0"/>
          </a:xfrm>
          <a:prstGeom prst="line">
            <a:avLst/>
          </a:prstGeom>
          <a:ln w="38100" cap="rnd">
            <a:solidFill>
              <a:srgbClr val="263C8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0603121" y="977969"/>
            <a:ext cx="1588879" cy="0"/>
          </a:xfrm>
          <a:prstGeom prst="line">
            <a:avLst/>
          </a:prstGeom>
          <a:ln w="38100" cap="rnd">
            <a:solidFill>
              <a:srgbClr val="008B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701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Кружок"/>
          <p:cNvSpPr/>
          <p:nvPr/>
        </p:nvSpPr>
        <p:spPr>
          <a:xfrm>
            <a:off x="232902" y="3377514"/>
            <a:ext cx="2895281" cy="2523320"/>
          </a:xfrm>
          <a:prstGeom prst="ellipse">
            <a:avLst/>
          </a:prstGeom>
          <a:solidFill>
            <a:srgbClr val="008B5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3" name="Кружок"/>
          <p:cNvSpPr/>
          <p:nvPr/>
        </p:nvSpPr>
        <p:spPr>
          <a:xfrm>
            <a:off x="5428774" y="390394"/>
            <a:ext cx="1368482" cy="1368482"/>
          </a:xfrm>
          <a:prstGeom prst="ellipse">
            <a:avLst/>
          </a:prstGeom>
          <a:solidFill>
            <a:srgbClr val="008B5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3120" y="1994315"/>
            <a:ext cx="8046720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Обучающиеся с особыми образовательными потребностями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6224" y="701627"/>
            <a:ext cx="745375" cy="745375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5244926"/>
            <a:ext cx="0" cy="1613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064000" y="4033520"/>
            <a:ext cx="0" cy="282448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45989" y="4308389"/>
            <a:ext cx="24859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000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обучающиеся с ОВЗ и дети-инвалиды</a:t>
            </a:r>
            <a:endParaRPr lang="ru-RU" sz="2000" b="1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8168640" y="4033520"/>
            <a:ext cx="0" cy="282448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Кружок"/>
          <p:cNvSpPr/>
          <p:nvPr/>
        </p:nvSpPr>
        <p:spPr>
          <a:xfrm>
            <a:off x="3210921" y="3463706"/>
            <a:ext cx="2823381" cy="2438399"/>
          </a:xfrm>
          <a:prstGeom prst="ellipse">
            <a:avLst/>
          </a:prstGeom>
          <a:solidFill>
            <a:srgbClr val="008B5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380619" y="3838595"/>
            <a:ext cx="24839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000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обучающиеся по индивидуальному учебному плану (дети, находящиеся под диспансерным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000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наблюдением, в том числе ЧБД)</a:t>
            </a:r>
          </a:p>
        </p:txBody>
      </p:sp>
      <p:sp>
        <p:nvSpPr>
          <p:cNvPr id="37" name="Кружок"/>
          <p:cNvSpPr/>
          <p:nvPr/>
        </p:nvSpPr>
        <p:spPr>
          <a:xfrm>
            <a:off x="9015950" y="3556721"/>
            <a:ext cx="2864469" cy="2380526"/>
          </a:xfrm>
          <a:prstGeom prst="ellipse">
            <a:avLst/>
          </a:prstGeom>
          <a:solidFill>
            <a:srgbClr val="008B5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564645" y="4390517"/>
            <a:ext cx="17670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000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одаренные обучающиеся </a:t>
            </a:r>
            <a:endParaRPr lang="ru-RU" sz="2000" b="1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015" y="3498636"/>
            <a:ext cx="2822693" cy="24386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08275" y="3838595"/>
            <a:ext cx="26321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defRPr/>
            </a:pPr>
            <a:r>
              <a:rPr lang="ru-RU" sz="2000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обучающиеся, испытывающие трудности в освоении образовательных</a:t>
            </a:r>
          </a:p>
          <a:p>
            <a:pPr lvl="0" algn="ctr">
              <a:lnSpc>
                <a:spcPct val="80000"/>
              </a:lnSpc>
              <a:defRPr/>
            </a:pPr>
            <a:r>
              <a:rPr lang="ru-RU" sz="2000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программ, развитии, социальной адаптации</a:t>
            </a:r>
          </a:p>
        </p:txBody>
      </p:sp>
    </p:spTree>
    <p:extLst>
      <p:ext uri="{BB962C8B-B14F-4D97-AF65-F5344CB8AC3E}">
        <p14:creationId xmlns:p14="http://schemas.microsoft.com/office/powerpoint/2010/main" val="2011913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10108" y="178019"/>
            <a:ext cx="11820277" cy="6531429"/>
          </a:xfrm>
          <a:prstGeom prst="rect">
            <a:avLst/>
          </a:prstGeom>
          <a:noFill/>
          <a:ln w="38100">
            <a:solidFill>
              <a:srgbClr val="008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Развитие  сегмента  зубных паст"/>
          <p:cNvSpPr txBox="1"/>
          <p:nvPr/>
        </p:nvSpPr>
        <p:spPr>
          <a:xfrm>
            <a:off x="4528185" y="3729253"/>
            <a:ext cx="51360" cy="205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ctr">
              <a:lnSpc>
                <a:spcPct val="70000"/>
              </a:lnSpc>
              <a:defRPr sz="11600">
                <a:solidFill>
                  <a:schemeClr val="accent1">
                    <a:lumOff val="16847"/>
                  </a:scheme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endParaRPr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Еще больше  новых брендов"/>
          <p:cNvSpPr txBox="1"/>
          <p:nvPr/>
        </p:nvSpPr>
        <p:spPr>
          <a:xfrm>
            <a:off x="515984" y="3979812"/>
            <a:ext cx="319318" cy="913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ctr">
              <a:lnSpc>
                <a:spcPct val="80000"/>
              </a:lnSpc>
              <a:defRPr sz="7000" spc="140">
                <a:solidFill>
                  <a:srgbClr val="FFFFFF"/>
                </a:solidFill>
                <a:latin typeface="Muller Light"/>
                <a:ea typeface="Muller Light"/>
                <a:cs typeface="Muller Light"/>
                <a:sym typeface="Muller Light"/>
              </a:defRPr>
            </a:pPr>
            <a:r>
              <a:rPr lang="ru-RU" sz="7000" b="1" dirty="0">
                <a:sym typeface="Muller Light"/>
              </a:rPr>
              <a:t> </a:t>
            </a:r>
            <a:endParaRPr lang="ru-RU" sz="7000" dirty="0">
              <a:sym typeface="Muller Light"/>
            </a:endParaRPr>
          </a:p>
        </p:txBody>
      </p:sp>
      <p:sp>
        <p:nvSpPr>
          <p:cNvPr id="186369" name="Rectangle 1"/>
          <p:cNvSpPr>
            <a:spLocks noChangeArrowheads="1"/>
          </p:cNvSpPr>
          <p:nvPr/>
        </p:nvSpPr>
        <p:spPr bwMode="auto">
          <a:xfrm>
            <a:off x="436546" y="3236018"/>
            <a:ext cx="11195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4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687271"/>
              </p:ext>
            </p:extLst>
          </p:nvPr>
        </p:nvGraphicFramePr>
        <p:xfrm>
          <a:off x="477719" y="875358"/>
          <a:ext cx="11451805" cy="5707790"/>
        </p:xfrm>
        <a:graphic>
          <a:graphicData uri="http://schemas.openxmlformats.org/drawingml/2006/table">
            <a:tbl>
              <a:tblPr firstRow="1" firstCol="1" bandRow="1"/>
              <a:tblGrid>
                <a:gridCol w="540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3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5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1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Целевая группа: дети с ООП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Определение направленности КРР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61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 с ОВЗ 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дети-инвалиды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основании рекомендаций ПМПК в соответствии с Федеральной адаптированной образовательной программой дошкольного образования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основании индивидуальной программы реабилитации/абилитации (ИПРА)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491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по индивидуальному учебному плану (дети, находящиеся под диспансерным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наблюдением, в том числе ЧБД)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основании медицинского заключения, рекомендаций ППК по результатам психологической и педагогической диагностики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68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Одаренные обучающиеся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1F4E7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1F4E7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основании заключения ППК по результатам психологической и педагогической диагностики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10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Обучающиеся, испытывающие трудности в освоении образовательных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1F4E7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программ, развитии, социальной адаптации (билингвальные обучающиеся, дети мигрантов, испытывающими трудности с пониманием государственного языка Российской Федерации на дошкольном уровне образования)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основании заключения ППК по результатам психологической диагностики или по запросу родителей (законных представителей) ребёнка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>
                    <a:lnL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BA65ACB-F066-7D7D-7887-4F9D97011611}"/>
              </a:ext>
            </a:extLst>
          </p:cNvPr>
          <p:cNvSpPr txBox="1"/>
          <p:nvPr/>
        </p:nvSpPr>
        <p:spPr>
          <a:xfrm>
            <a:off x="1060175" y="274852"/>
            <a:ext cx="10654106" cy="48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Коррекционно-развивающая работа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организуется:</a:t>
            </a:r>
          </a:p>
        </p:txBody>
      </p:sp>
    </p:spTree>
    <p:extLst>
      <p:ext uri="{BB962C8B-B14F-4D97-AF65-F5344CB8AC3E}">
        <p14:creationId xmlns:p14="http://schemas.microsoft.com/office/powerpoint/2010/main" val="2491371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>
            <a:off x="6096000" y="0"/>
            <a:ext cx="0" cy="6858000"/>
          </a:xfrm>
          <a:prstGeom prst="line">
            <a:avLst/>
          </a:prstGeom>
          <a:ln w="635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0" y="3429000"/>
            <a:ext cx="12192000" cy="0"/>
          </a:xfrm>
          <a:prstGeom prst="line">
            <a:avLst/>
          </a:prstGeom>
          <a:ln w="635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 rot="18914293">
            <a:off x="4543963" y="1844328"/>
            <a:ext cx="3196762" cy="3169736"/>
          </a:xfrm>
          <a:prstGeom prst="rect">
            <a:avLst/>
          </a:prstGeom>
          <a:solidFill>
            <a:srgbClr val="008000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08654" y="2692110"/>
            <a:ext cx="3700934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 ППК по результатам психологической</a:t>
            </a:r>
          </a:p>
          <a:p>
            <a:pPr algn="ctr">
              <a:lnSpc>
                <a:spcPct val="80000"/>
              </a:lnSpc>
              <a:defRPr/>
            </a:pPr>
            <a:r>
              <a:rPr lang="ru-RU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диагностики или по обоснованному запросу педагога и (или) родителей (законных</a:t>
            </a:r>
          </a:p>
          <a:p>
            <a:pPr algn="ctr">
              <a:lnSpc>
                <a:spcPct val="80000"/>
              </a:lnSpc>
              <a:defRPr/>
            </a:pPr>
            <a:r>
              <a:rPr lang="ru-RU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представителей</a:t>
            </a:r>
          </a:p>
          <a:p>
            <a:pPr algn="ctr">
              <a:lnSpc>
                <a:spcPct val="80000"/>
              </a:lnSpc>
              <a:defRPr/>
            </a:pPr>
            <a:r>
              <a:rPr lang="ru-RU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подзаголовок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79355" y="2070739"/>
            <a:ext cx="40344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Обучающиеся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«группы риска»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0709" y="2497305"/>
            <a:ext cx="40606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000" dirty="0">
                <a:solidFill>
                  <a:prstClr val="white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подзаголовок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582610" y="1949838"/>
            <a:ext cx="2323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prstClr val="white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текст</a:t>
            </a:r>
            <a:endParaRPr lang="ru-RU" sz="28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317717" y="1949838"/>
            <a:ext cx="2323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prstClr val="white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текст</a:t>
            </a:r>
            <a:endParaRPr lang="ru-RU" sz="28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454287" y="6114216"/>
            <a:ext cx="40606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000" dirty="0">
                <a:solidFill>
                  <a:prstClr val="white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подзаголовок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993034" y="5032562"/>
            <a:ext cx="2323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prstClr val="white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текст</a:t>
            </a:r>
            <a:endParaRPr lang="ru-RU" sz="28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14076" y="6114216"/>
            <a:ext cx="40606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000" dirty="0">
                <a:solidFill>
                  <a:prstClr val="white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подзаголовок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690810" y="5565016"/>
            <a:ext cx="2323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prstClr val="white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текст</a:t>
            </a:r>
            <a:endParaRPr lang="ru-RU" sz="28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18914293">
            <a:off x="2282255" y="425577"/>
            <a:ext cx="1000589" cy="1000589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1144" y="2824256"/>
            <a:ext cx="652630" cy="652630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 rot="18914293">
            <a:off x="8924720" y="726458"/>
            <a:ext cx="1000589" cy="1000589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18914293">
            <a:off x="2282254" y="4235813"/>
            <a:ext cx="1000589" cy="1000589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18914293">
            <a:off x="8924720" y="4235813"/>
            <a:ext cx="1000589" cy="1000589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3261" y="2868607"/>
            <a:ext cx="637769" cy="6377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8670" y="151935"/>
            <a:ext cx="41585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Дети, имеющие проблемы </a:t>
            </a:r>
          </a:p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психологическим здоровьем;</a:t>
            </a:r>
          </a:p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неврологического</a:t>
            </a:r>
          </a:p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 (потеря аппетита)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62945" y="155726"/>
            <a:ext cx="4312505" cy="2729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Дети, имеющие эмоциональные проблемы: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повышенная возбудимость,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апатия,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раздражительность,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тревога, 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появление фобий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62945" y="3444932"/>
            <a:ext cx="45889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Дети, имеющие поведенческие </a:t>
            </a:r>
          </a:p>
          <a:p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проблемы:</a:t>
            </a:r>
          </a:p>
          <a:p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грубость, агрессия, обман;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проблемы регуляторного характера: расстройство сна, быстрая утомляемость, </a:t>
            </a:r>
          </a:p>
          <a:p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навязчивые движения, двигательная расторможенность, снижение произвольности внимания</a:t>
            </a:r>
          </a:p>
          <a:p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107833" y="3652488"/>
            <a:ext cx="445213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Дети, имеющие проблемы </a:t>
            </a:r>
          </a:p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общения: </a:t>
            </a:r>
          </a:p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стеснительность,</a:t>
            </a:r>
          </a:p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замкнутость,</a:t>
            </a:r>
          </a:p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излишняя чувствительность,</a:t>
            </a:r>
          </a:p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выраженная нереализованная потребность в лидерстве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35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783" y="114764"/>
            <a:ext cx="9792745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Дети, находящиеся в трудной жизненной ситуации</a:t>
            </a:r>
          </a:p>
          <a:p>
            <a:pPr>
              <a:defRPr/>
            </a:pPr>
            <a:r>
              <a:rPr lang="ru-RU" sz="2000" b="1" dirty="0">
                <a:solidFill>
                  <a:srgbClr val="00589B"/>
                </a:solidFill>
                <a:latin typeface="Montserrat"/>
              </a:rPr>
              <a:t>Федеральный закон от 24.07.1998 N 124-ФЗ (ред. от 29.12.2022) </a:t>
            </a:r>
          </a:p>
          <a:p>
            <a:pPr>
              <a:defRPr/>
            </a:pPr>
            <a:r>
              <a:rPr lang="ru-RU" sz="2000" b="1" dirty="0">
                <a:solidFill>
                  <a:srgbClr val="00589B"/>
                </a:solidFill>
                <a:latin typeface="Montserrat"/>
              </a:rPr>
              <a:t>"Об основных гарантиях прав ребенка в Российской Федерации"</a:t>
            </a:r>
            <a:endParaRPr lang="ru-RU" sz="2000" b="1" i="1" dirty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" name="Шестиугольник 18"/>
          <p:cNvSpPr/>
          <p:nvPr/>
        </p:nvSpPr>
        <p:spPr>
          <a:xfrm rot="16200000">
            <a:off x="-131798" y="6119920"/>
            <a:ext cx="1911095" cy="1647496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Шестиугольник 20"/>
          <p:cNvSpPr/>
          <p:nvPr/>
        </p:nvSpPr>
        <p:spPr>
          <a:xfrm rot="16200000">
            <a:off x="9866670" y="5781457"/>
            <a:ext cx="2497577" cy="2153084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263C8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Шестиугольник 35"/>
          <p:cNvSpPr/>
          <p:nvPr/>
        </p:nvSpPr>
        <p:spPr>
          <a:xfrm rot="16200000">
            <a:off x="9651479" y="-973934"/>
            <a:ext cx="3132714" cy="2700616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0075" y="1520288"/>
            <a:ext cx="10020300" cy="468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Дети, оставшиеся без попечения родителей или иных законных представителей;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дети-инвалиды;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 с ограниченными возможностями здоровья, то есть имеющие недостатки в физическом и (или) психическом развитии;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 - жертвы вооруженных и межнациональных конфликтов, экологических и техногенных катастроф, стихийных бедствий;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 из семей беженцев и вынужденных переселенцев;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дети, оказавшиеся в экстремальных условиях;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 - жертвы насилия;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дети, проживающие в малоимущих семьях;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 с отклонениями в поведении;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дети, жизнедеятельность которых объективно нарушена в результате сложившихся обстоятельств и которые не могут преодолеть данные обстоятельства самостоятельно или с помощью семьи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2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783" y="114764"/>
            <a:ext cx="97927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Дети и (или) семьи, находящиеся в социально опасном положении</a:t>
            </a:r>
          </a:p>
          <a:p>
            <a:pPr>
              <a:defRPr/>
            </a:pP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(безнадзорные, беспризорные, склонные к бродяжничеству), признанные таковыми в нормативно установленном порядке </a:t>
            </a:r>
          </a:p>
        </p:txBody>
      </p:sp>
      <p:sp>
        <p:nvSpPr>
          <p:cNvPr id="19" name="Шестиугольник 18"/>
          <p:cNvSpPr/>
          <p:nvPr/>
        </p:nvSpPr>
        <p:spPr>
          <a:xfrm rot="16200000">
            <a:off x="-131798" y="6119920"/>
            <a:ext cx="1911095" cy="1647496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Шестиугольник 20"/>
          <p:cNvSpPr/>
          <p:nvPr/>
        </p:nvSpPr>
        <p:spPr>
          <a:xfrm rot="16200000">
            <a:off x="9866670" y="5781457"/>
            <a:ext cx="2497577" cy="2153084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263C8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Шестиугольник 35"/>
          <p:cNvSpPr/>
          <p:nvPr/>
        </p:nvSpPr>
        <p:spPr>
          <a:xfrm rot="16200000">
            <a:off x="9651479" y="-973934"/>
            <a:ext cx="3132714" cy="2700616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008B50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6775" y="1130427"/>
            <a:ext cx="74965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Статья 1 Федеральный закон от 24 июня 1999 г. N 120-ФЗ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"Об основах системы профилактики безнадзорности и правонарушений несовершеннолетних"</a:t>
            </a:r>
            <a:endParaRPr lang="ru-RU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523" y="2180508"/>
            <a:ext cx="1173895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Основания признания несовершеннолетнего находящимся в социально опасном положении, так и признания семьи, находящейся в социально опасном положении, подлежат выяснению и подтверждаться документально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722" y="3844554"/>
            <a:ext cx="11627228" cy="2381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Дошкольная образовательная организация при выявлении признаков жестокого обращения родителей с ребенком, о детях, проживающих в условиях, представляющих угрозу их жизни или здоровью, либо препятствующих их нормальному воспитанию, незамедлительно направляют информацию специалистам в сфере опеки и попечительства и районную комиссию по делам несовершеннолетних и защите их прав по месту фактического проживания ребенка, в отдел внутренних дел района по месту нахождения образовательного учреждения, учредителю (управление образования)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4752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3317</TotalTime>
  <Words>1320</Words>
  <Application>Microsoft Office PowerPoint</Application>
  <PresentationFormat>Широкоэкранный</PresentationFormat>
  <Paragraphs>158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GlyphLessFont</vt:lpstr>
      <vt:lpstr>Helvetica Neue Medium</vt:lpstr>
      <vt:lpstr>Montserrat</vt:lpstr>
      <vt:lpstr>Muller Light</vt:lpstr>
      <vt:lpstr>Phenomena</vt:lpstr>
      <vt:lpstr>Times New Roman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Татьяна Сивиринова</cp:lastModifiedBy>
  <cp:revision>302</cp:revision>
  <cp:lastPrinted>2021-09-28T13:58:47Z</cp:lastPrinted>
  <dcterms:created xsi:type="dcterms:W3CDTF">2021-09-20T09:17:18Z</dcterms:created>
  <dcterms:modified xsi:type="dcterms:W3CDTF">2023-04-04T22:10:47Z</dcterms:modified>
</cp:coreProperties>
</file>