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20"/>
  </p:notes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5143500" type="screen16x9"/>
  <p:notesSz cx="6858000" cy="9144000"/>
  <p:embeddedFontLst>
    <p:embeddedFont>
      <p:font typeface="Elzevir" panose="020B0604020202020204" charset="0"/>
      <p:regular r:id="rId21"/>
    </p:embeddedFont>
    <p:embeddedFont>
      <p:font typeface="Fira Sans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Arial Black" panose="020B0A04020102020204" pitchFamily="34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2BBF3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42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9935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1b28ef90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1b28ef90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9688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b28ef904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b28ef904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8996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1b28ef90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1b28ef90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9538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071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1b28ef90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1b28ef90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1574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b28ef904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b28ef904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37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1b28ef90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1b28ef90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4217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6292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1b28ef90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1b28ef90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b28ef904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b28ef904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1b28ef90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1b28ef90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385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1b28ef90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1b28ef90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8802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b28ef904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b28ef904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9188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1b28ef90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1b28ef90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9870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"/>
          <p:cNvSpPr/>
          <p:nvPr/>
        </p:nvSpPr>
        <p:spPr>
          <a:xfrm>
            <a:off x="7513484" y="621411"/>
            <a:ext cx="135000" cy="135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1533952" y="1085226"/>
            <a:ext cx="62070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09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body" idx="1"/>
          </p:nvPr>
        </p:nvSpPr>
        <p:spPr>
          <a:xfrm>
            <a:off x="2068635" y="1017725"/>
            <a:ext cx="6096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"/>
          <p:cNvSpPr/>
          <p:nvPr/>
        </p:nvSpPr>
        <p:spPr>
          <a:xfrm>
            <a:off x="7294342" y="293582"/>
            <a:ext cx="324600" cy="323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1"/>
          <p:cNvSpPr txBox="1">
            <a:spLocks noGrp="1"/>
          </p:cNvSpPr>
          <p:nvPr>
            <p:ph type="title"/>
          </p:nvPr>
        </p:nvSpPr>
        <p:spPr>
          <a:xfrm>
            <a:off x="1547165" y="642508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dea" userDrawn="1">
  <p:cSld name="BIG_NUMBER_1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"/>
          <p:cNvSpPr txBox="1">
            <a:spLocks noGrp="1"/>
          </p:cNvSpPr>
          <p:nvPr>
            <p:ph type="body" idx="1"/>
          </p:nvPr>
        </p:nvSpPr>
        <p:spPr>
          <a:xfrm>
            <a:off x="121658" y="1364056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 advClick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8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800"/>
              <a:buFont typeface="Fira Sans"/>
              <a:buChar char="●"/>
              <a:defRPr sz="1800"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○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■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●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○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■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●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○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171717"/>
              </a:buClr>
              <a:buSzPts val="1400"/>
              <a:buFont typeface="Fira Sans"/>
              <a:buChar char="■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  <p:sldLayoutId id="2147483659" r:id="rId5"/>
    <p:sldLayoutId id="2147483660" r:id="rId6"/>
  </p:sldLayoutIdLst>
  <p:transition spd="slow" advClick="0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43" y="1598886"/>
            <a:ext cx="1726473" cy="3376963"/>
          </a:xfrm>
          <a:prstGeom prst="rect">
            <a:avLst/>
          </a:prstGeom>
        </p:spPr>
      </p:pic>
      <p:sp>
        <p:nvSpPr>
          <p:cNvPr id="237" name="Google Shape;237;p17"/>
          <p:cNvSpPr txBox="1">
            <a:spLocks noGrp="1"/>
          </p:cNvSpPr>
          <p:nvPr>
            <p:ph type="ctrTitle"/>
          </p:nvPr>
        </p:nvSpPr>
        <p:spPr>
          <a:xfrm>
            <a:off x="0" y="521996"/>
            <a:ext cx="9144000" cy="31832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 smtClean="0">
                <a:ln w="19050">
                  <a:solidFill>
                    <a:srgbClr val="F8F8F8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Astra" pitchFamily="2" charset="0"/>
              </a:rPr>
              <a:t>Дорожно-транспортная викторина</a:t>
            </a:r>
            <a:endParaRPr sz="8000" dirty="0">
              <a:ln w="19050">
                <a:solidFill>
                  <a:srgbClr val="F8F8F8"/>
                </a:solidFill>
              </a:ln>
              <a:solidFill>
                <a:schemeClr val="tx2">
                  <a:lumMod val="75000"/>
                </a:schemeClr>
              </a:solidFill>
              <a:latin typeface="Astra" pitchFamily="2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51881" y="4493945"/>
            <a:ext cx="4640238" cy="56389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1200" dirty="0" smtClean="0">
              <a:solidFill>
                <a:schemeClr val="accent6">
                  <a:lumMod val="50000"/>
                </a:schemeClr>
              </a:solidFill>
              <a:latin typeface="Elzevir" panose="020B0603050302020204" pitchFamily="34" charset="0"/>
            </a:endParaRPr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389907"/>
            <a:ext cx="743209" cy="88570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89908"/>
            <a:ext cx="2796218" cy="88570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Эвакуация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90137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Эмиграция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80905"/>
            <a:ext cx="743209" cy="90137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Экспроприация</a:t>
            </a:r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 </a:t>
            </a:r>
            <a:endParaRPr lang="ru-RU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Эскалация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Какая неприятность грозит автомобилю, припаркованному в неположенном месте?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762071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4558" y="3380905"/>
            <a:ext cx="747371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3377045"/>
            <a:ext cx="2796218" cy="90386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 12 лет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6715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6578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 10 лет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77045"/>
            <a:ext cx="743209" cy="90523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 14</a:t>
            </a:r>
            <a:endParaRPr lang="en-GB" sz="29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316950" y="2393623"/>
            <a:ext cx="743209" cy="86716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_answer"/>
          <p:cNvSpPr/>
          <p:nvPr/>
        </p:nvSpPr>
        <p:spPr>
          <a:xfrm>
            <a:off x="1474751" y="2393623"/>
            <a:ext cx="2796218" cy="86715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 5 лет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С какого возраста ребёнок может сидеть один на первом сиденье автомобиля, что рядом с водителем?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906693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6950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Лежачий полицейски</a:t>
            </a:r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й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89909"/>
            <a:ext cx="743209" cy="903715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Безработный полицейский 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2389909"/>
            <a:ext cx="743209" cy="88570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Полоса препятствий 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Рельефный  полицейский  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+mj-lt"/>
              </a:rPr>
              <a:t>Как называют малозаметные неровности на дороге для снижения скорости автомобиля у пешеходных переходов?</a:t>
            </a:r>
            <a:endParaRPr lang="en-GB" sz="32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595624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2968" y="2410935"/>
            <a:ext cx="743209" cy="88298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2393624"/>
            <a:ext cx="2796218" cy="881992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 более </a:t>
            </a:r>
          </a:p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1 м.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316949" y="2410934"/>
            <a:ext cx="743209" cy="88268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B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 более </a:t>
            </a:r>
          </a:p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0,2 м.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 более</a:t>
            </a:r>
          </a:p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 0,5 м.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 более </a:t>
            </a:r>
          </a:p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2 м.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На каком расстоянии от правого края проезжей части разрешена езда на велосипеде?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571319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389907"/>
            <a:ext cx="743209" cy="88570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89908"/>
            <a:ext cx="2796218" cy="88570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Административный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81992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Уголовный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1938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Налоговый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8"/>
            <a:ext cx="743209" cy="900001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8"/>
            <a:ext cx="2796218" cy="901548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Трудовой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Какой кодекс предусматривает ответственность за проезд на красный свет?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49048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4558" y="3380905"/>
            <a:ext cx="748488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3380905"/>
            <a:ext cx="2796218" cy="868977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Проезд запрещён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69121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6578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Осторожно! Камнепад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80905"/>
            <a:ext cx="743209" cy="90137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Тупик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316950" y="2393623"/>
            <a:ext cx="743209" cy="86716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_answer"/>
          <p:cNvSpPr/>
          <p:nvPr/>
        </p:nvSpPr>
        <p:spPr>
          <a:xfrm>
            <a:off x="1474751" y="2393623"/>
            <a:ext cx="2796218" cy="86715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Строительная площадка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sz="4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3900" dirty="0">
                <a:solidFill>
                  <a:srgbClr val="000000"/>
                </a:solidFill>
                <a:latin typeface="+mj-lt"/>
              </a:rPr>
              <a:t>Что означает дорожный знак, широко известный под названием «кирпич»?</a:t>
            </a:r>
            <a:endParaRPr lang="en-GB" sz="39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5692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6950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1474751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Неровная дорога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3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Американские горки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2393623"/>
            <a:ext cx="743209" cy="881994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Русские ухабы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4558" y="3400289"/>
            <a:ext cx="741620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Дикие животные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Это что за чудо-юдо, два горба, как у верблюда? Треугольный этот знак, называется он как?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00058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2968" y="2393623"/>
            <a:ext cx="743209" cy="87951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2393624"/>
            <a:ext cx="2796218" cy="881992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Радар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316949" y="2410934"/>
            <a:ext cx="743209" cy="88268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B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Локатор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Эхолот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397827"/>
            <a:ext cx="2796218" cy="883078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Спидометр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Что используют сотрудники ГИБДД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для 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измерения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скорости автомобиля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439695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389907"/>
            <a:ext cx="743209" cy="88570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89908"/>
            <a:ext cx="2796218" cy="88570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Круглой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89907"/>
            <a:ext cx="743209" cy="88322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Треугольной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Квадратной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Овальной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Какой формы в России запрещающие дорожные знаки?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238789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400299"/>
            <a:ext cx="743209" cy="87531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93624"/>
            <a:ext cx="2796218" cy="88199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Дорожное движение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Дрянные дороги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Дальние дороги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100" dirty="0" smtClean="0">
                <a:solidFill>
                  <a:srgbClr val="000000"/>
                </a:solidFill>
                <a:latin typeface="+mj-lt"/>
              </a:rPr>
              <a:t>Двигайся дальше</a:t>
            </a:r>
            <a:endParaRPr lang="en-GB" sz="31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 расшифровываются буквы ДД в аббревиатуре ГИБДД?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3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4557" y="3380905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3379528"/>
            <a:ext cx="2796218" cy="901377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Жезл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6715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6578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Дубинка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79528"/>
            <a:ext cx="743209" cy="90137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Скипетр </a:t>
            </a:r>
            <a:endParaRPr lang="en-GB" sz="3600" dirty="0"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316950" y="2393623"/>
            <a:ext cx="743209" cy="86716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_answer"/>
          <p:cNvSpPr/>
          <p:nvPr/>
        </p:nvSpPr>
        <p:spPr>
          <a:xfrm>
            <a:off x="1474751" y="2393623"/>
            <a:ext cx="2796218" cy="86715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Указка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 называется полосатое орудие труда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автоинспектора?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6950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Пешеходного</a:t>
            </a:r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900294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Нет таких светофоров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2393623"/>
            <a:ext cx="743209" cy="881994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600" dirty="0" smtClean="0">
                <a:solidFill>
                  <a:srgbClr val="000000"/>
                </a:solidFill>
                <a:latin typeface="+mj-lt"/>
              </a:rPr>
              <a:t>Автомобильного </a:t>
            </a:r>
            <a:r>
              <a:rPr lang="ru-RU" sz="2700" dirty="0" smtClean="0">
                <a:solidFill>
                  <a:srgbClr val="000000"/>
                </a:solidFill>
                <a:latin typeface="+mj-lt"/>
              </a:rPr>
              <a:t> </a:t>
            </a:r>
            <a:endParaRPr lang="en-GB" sz="27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8"/>
            <a:ext cx="743209" cy="90154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Велосипедного    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У какого светофора 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только две секции (красная и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зелёная)?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2968" y="2410935"/>
            <a:ext cx="743209" cy="864681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2393624"/>
            <a:ext cx="2796218" cy="881992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100" dirty="0" smtClean="0">
                <a:solidFill>
                  <a:srgbClr val="000000"/>
                </a:solidFill>
                <a:latin typeface="+mj-lt"/>
              </a:rPr>
              <a:t>Старуха Шапокляк </a:t>
            </a:r>
            <a:endParaRPr lang="en-GB" sz="31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316949" y="2410691"/>
            <a:ext cx="743209" cy="86492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B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Баба Яга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Кикимора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8"/>
            <a:ext cx="2796218" cy="880617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Фрекен Бок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Какая сказочная героиня преклонных лет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сказала: «...и 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всегда перехожу улицу в неположенном месте»?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393623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93624"/>
            <a:ext cx="2796218" cy="88199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Трамвай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90137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Автобус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97826"/>
            <a:ext cx="743209" cy="884455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Троллейбус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4558" y="3400289"/>
            <a:ext cx="741620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Такси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Какое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транспортное средство 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следует обходить спереди?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046525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4559" y="3380905"/>
            <a:ext cx="743208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3380905"/>
            <a:ext cx="2796218" cy="90015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latin typeface="+mj-lt"/>
              </a:rPr>
              <a:t>Мотоциклом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6715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6578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latin typeface="+mj-lt"/>
              </a:rPr>
              <a:t>Трамваем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80906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Велосипедом  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316950" y="2393623"/>
            <a:ext cx="743209" cy="86716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_answer"/>
          <p:cNvSpPr/>
          <p:nvPr/>
        </p:nvSpPr>
        <p:spPr>
          <a:xfrm>
            <a:off x="1474751" y="2393623"/>
            <a:ext cx="2796218" cy="86715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Автомобилем</a:t>
            </a:r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Право на управление каким транспортным средством гражданин РФ может получить в 16 лет?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89814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6950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Восемь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400300"/>
            <a:ext cx="743209" cy="894702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Пять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2393623"/>
            <a:ext cx="743209" cy="881994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Три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8"/>
            <a:ext cx="743209" cy="90154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8"/>
            <a:ext cx="2796218" cy="880617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Десять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Сколько групп дорожных знаков существует?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0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2968" y="2410935"/>
            <a:ext cx="743209" cy="88268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2393624"/>
            <a:ext cx="2796218" cy="881992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Восклицательный знак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316949" y="2410934"/>
            <a:ext cx="743209" cy="88268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B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Многоточие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97826"/>
            <a:ext cx="743209" cy="884455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Вопросительный знак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10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397827"/>
            <a:ext cx="2796218" cy="883078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Двоеточие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Какой знак препинания задействован в азбуке дорожных знаков?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875687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legria_Template_SlidesMania">
  <a:themeElements>
    <a:clrScheme name="Simple Light">
      <a:dk1>
        <a:srgbClr val="F3EAF6"/>
      </a:dk1>
      <a:lt1>
        <a:srgbClr val="EBDDEF"/>
      </a:lt1>
      <a:dk2>
        <a:srgbClr val="F7DAE6"/>
      </a:dk2>
      <a:lt2>
        <a:srgbClr val="F6C7D8"/>
      </a:lt2>
      <a:accent1>
        <a:srgbClr val="E4D5EB"/>
      </a:accent1>
      <a:accent2>
        <a:srgbClr val="F5D094"/>
      </a:accent2>
      <a:accent3>
        <a:srgbClr val="DCEEF2"/>
      </a:accent3>
      <a:accent4>
        <a:srgbClr val="C7D5E0"/>
      </a:accent4>
      <a:accent5>
        <a:srgbClr val="F7E7D1"/>
      </a:accent5>
      <a:accent6>
        <a:srgbClr val="DEC6E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377</Words>
  <Application>Microsoft Office PowerPoint</Application>
  <PresentationFormat>Экран (16:9)</PresentationFormat>
  <Paragraphs>158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Elzevir</vt:lpstr>
      <vt:lpstr>Arial</vt:lpstr>
      <vt:lpstr>Fira Sans</vt:lpstr>
      <vt:lpstr>Calibri</vt:lpstr>
      <vt:lpstr>Astra</vt:lpstr>
      <vt:lpstr>Arial Black</vt:lpstr>
      <vt:lpstr>Alegria_Template_SlidesMania</vt:lpstr>
      <vt:lpstr>Дорожно-транспортная викторина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subject>дорожно-транспортная</dc:subject>
  <dc:creator>КЕВ</dc:creator>
  <cp:lastModifiedBy>1</cp:lastModifiedBy>
  <cp:revision>56</cp:revision>
  <dcterms:modified xsi:type="dcterms:W3CDTF">2025-02-21T17:14:57Z</dcterms:modified>
</cp:coreProperties>
</file>