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6" r:id="rId3"/>
    <p:sldId id="283" r:id="rId4"/>
    <p:sldId id="281" r:id="rId5"/>
    <p:sldId id="257" r:id="rId6"/>
    <p:sldId id="258" r:id="rId7"/>
    <p:sldId id="259"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60" r:id="rId22"/>
    <p:sldId id="261" r:id="rId23"/>
    <p:sldId id="282" r:id="rId24"/>
    <p:sldId id="262" r:id="rId25"/>
    <p:sldId id="285" r:id="rId26"/>
    <p:sldId id="263" r:id="rId27"/>
    <p:sldId id="265" r:id="rId28"/>
    <p:sldId id="284"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ECEC"/>
    <a:srgbClr val="D41CA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C050A0D-2049-4263-B727-354F57780525}" type="datetimeFigureOut">
              <a:rPr lang="ru-RU" smtClean="0"/>
              <a:pPr/>
              <a:t>11.09.2023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0FBF4E-3103-4B2B-9A7C-CD394C9AC850}" type="slidenum">
              <a:rPr lang="ru-RU" smtClean="0"/>
              <a:pPr/>
              <a:t>‹#›</a:t>
            </a:fld>
            <a:endParaRPr lang="ru-RU"/>
          </a:p>
        </p:txBody>
      </p:sp>
    </p:spTree>
    <p:extLst>
      <p:ext uri="{BB962C8B-B14F-4D97-AF65-F5344CB8AC3E}">
        <p14:creationId xmlns:p14="http://schemas.microsoft.com/office/powerpoint/2010/main" xmlns="" val="3987670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050A0D-2049-4263-B727-354F57780525}" type="datetimeFigureOut">
              <a:rPr lang="ru-RU" smtClean="0"/>
              <a:pPr/>
              <a:t>11.09.2023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0FBF4E-3103-4B2B-9A7C-CD394C9AC850}" type="slidenum">
              <a:rPr lang="ru-RU" smtClean="0"/>
              <a:pPr/>
              <a:t>‹#›</a:t>
            </a:fld>
            <a:endParaRPr lang="ru-RU"/>
          </a:p>
        </p:txBody>
      </p:sp>
    </p:spTree>
    <p:extLst>
      <p:ext uri="{BB962C8B-B14F-4D97-AF65-F5344CB8AC3E}">
        <p14:creationId xmlns:p14="http://schemas.microsoft.com/office/powerpoint/2010/main" xmlns="" val="7141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C050A0D-2049-4263-B727-354F57780525}" type="datetimeFigureOut">
              <a:rPr lang="ru-RU" smtClean="0"/>
              <a:pPr/>
              <a:t>11.09.2023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0FBF4E-3103-4B2B-9A7C-CD394C9AC850}" type="slidenum">
              <a:rPr lang="ru-RU" smtClean="0"/>
              <a:pPr/>
              <a:t>‹#›</a:t>
            </a:fld>
            <a:endParaRPr lang="ru-RU"/>
          </a:p>
        </p:txBody>
      </p:sp>
    </p:spTree>
    <p:extLst>
      <p:ext uri="{BB962C8B-B14F-4D97-AF65-F5344CB8AC3E}">
        <p14:creationId xmlns:p14="http://schemas.microsoft.com/office/powerpoint/2010/main" xmlns="" val="350179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050A0D-2049-4263-B727-354F57780525}" type="datetimeFigureOut">
              <a:rPr lang="ru-RU" smtClean="0"/>
              <a:pPr/>
              <a:t>11.09.2023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0FBF4E-3103-4B2B-9A7C-CD394C9AC850}" type="slidenum">
              <a:rPr lang="ru-RU" smtClean="0"/>
              <a:pPr/>
              <a:t>‹#›</a:t>
            </a:fld>
            <a:endParaRPr lang="ru-RU"/>
          </a:p>
        </p:txBody>
      </p:sp>
    </p:spTree>
    <p:extLst>
      <p:ext uri="{BB962C8B-B14F-4D97-AF65-F5344CB8AC3E}">
        <p14:creationId xmlns:p14="http://schemas.microsoft.com/office/powerpoint/2010/main" xmlns="" val="2063561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C050A0D-2049-4263-B727-354F57780525}" type="datetimeFigureOut">
              <a:rPr lang="ru-RU" smtClean="0"/>
              <a:pPr/>
              <a:t>11.09.2023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0FBF4E-3103-4B2B-9A7C-CD394C9AC850}" type="slidenum">
              <a:rPr lang="ru-RU" smtClean="0"/>
              <a:pPr/>
              <a:t>‹#›</a:t>
            </a:fld>
            <a:endParaRPr lang="ru-RU"/>
          </a:p>
        </p:txBody>
      </p:sp>
    </p:spTree>
    <p:extLst>
      <p:ext uri="{BB962C8B-B14F-4D97-AF65-F5344CB8AC3E}">
        <p14:creationId xmlns:p14="http://schemas.microsoft.com/office/powerpoint/2010/main" xmlns="" val="588450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C050A0D-2049-4263-B727-354F57780525}" type="datetimeFigureOut">
              <a:rPr lang="ru-RU" smtClean="0"/>
              <a:pPr/>
              <a:t>11.09.2023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0FBF4E-3103-4B2B-9A7C-CD394C9AC850}" type="slidenum">
              <a:rPr lang="ru-RU" smtClean="0"/>
              <a:pPr/>
              <a:t>‹#›</a:t>
            </a:fld>
            <a:endParaRPr lang="ru-RU"/>
          </a:p>
        </p:txBody>
      </p:sp>
    </p:spTree>
    <p:extLst>
      <p:ext uri="{BB962C8B-B14F-4D97-AF65-F5344CB8AC3E}">
        <p14:creationId xmlns:p14="http://schemas.microsoft.com/office/powerpoint/2010/main" xmlns="" val="110928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45127" y="2507550"/>
            <a:ext cx="5156200"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7550"/>
            <a:ext cx="5181601"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7C050A0D-2049-4263-B727-354F57780525}" type="datetimeFigureOut">
              <a:rPr lang="ru-RU" smtClean="0"/>
              <a:pPr/>
              <a:t>11.09.2023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20FBF4E-3103-4B2B-9A7C-CD394C9AC850}"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162013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050A0D-2049-4263-B727-354F57780525}" type="datetimeFigureOut">
              <a:rPr lang="ru-RU" smtClean="0"/>
              <a:pPr/>
              <a:t>11.09.2023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20FBF4E-3103-4B2B-9A7C-CD394C9AC850}" type="slidenum">
              <a:rPr lang="ru-RU" smtClean="0"/>
              <a:pPr/>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xmlns="" val="628897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050A0D-2049-4263-B727-354F57780525}" type="datetimeFigureOut">
              <a:rPr lang="ru-RU" smtClean="0"/>
              <a:pPr/>
              <a:t>11.09.2023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20FBF4E-3103-4B2B-9A7C-CD394C9AC850}" type="slidenum">
              <a:rPr lang="ru-RU" smtClean="0"/>
              <a:pPr/>
              <a:t>‹#›</a:t>
            </a:fld>
            <a:endParaRPr lang="ru-RU"/>
          </a:p>
        </p:txBody>
      </p:sp>
    </p:spTree>
    <p:extLst>
      <p:ext uri="{BB962C8B-B14F-4D97-AF65-F5344CB8AC3E}">
        <p14:creationId xmlns:p14="http://schemas.microsoft.com/office/powerpoint/2010/main" xmlns="" val="102709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ru-RU" smtClean="0"/>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050A0D-2049-4263-B727-354F57780525}" type="datetimeFigureOut">
              <a:rPr lang="ru-RU" smtClean="0"/>
              <a:pPr/>
              <a:t>11.09.2023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0FBF4E-3103-4B2B-9A7C-CD394C9AC850}" type="slidenum">
              <a:rPr lang="ru-RU" smtClean="0"/>
              <a:pPr/>
              <a:t>‹#›</a:t>
            </a:fld>
            <a:endParaRPr lang="ru-RU"/>
          </a:p>
        </p:txBody>
      </p:sp>
    </p:spTree>
    <p:extLst>
      <p:ext uri="{BB962C8B-B14F-4D97-AF65-F5344CB8AC3E}">
        <p14:creationId xmlns:p14="http://schemas.microsoft.com/office/powerpoint/2010/main" xmlns="" val="1882593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ru-RU" smtClean="0"/>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050A0D-2049-4263-B727-354F57780525}" type="datetimeFigureOut">
              <a:rPr lang="ru-RU" smtClean="0"/>
              <a:pPr/>
              <a:t>11.09.2023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0FBF4E-3103-4B2B-9A7C-CD394C9AC850}" type="slidenum">
              <a:rPr lang="ru-RU" smtClean="0"/>
              <a:pPr/>
              <a:t>‹#›</a:t>
            </a:fld>
            <a:endParaRPr lang="ru-RU"/>
          </a:p>
        </p:txBody>
      </p:sp>
    </p:spTree>
    <p:extLst>
      <p:ext uri="{BB962C8B-B14F-4D97-AF65-F5344CB8AC3E}">
        <p14:creationId xmlns:p14="http://schemas.microsoft.com/office/powerpoint/2010/main" xmlns="" val="36085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C050A0D-2049-4263-B727-354F57780525}" type="datetimeFigureOut">
              <a:rPr lang="ru-RU" smtClean="0"/>
              <a:pPr/>
              <a:t>11.09.2023</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B20FBF4E-3103-4B2B-9A7C-CD394C9AC850}" type="slidenum">
              <a:rPr lang="ru-RU" smtClean="0"/>
              <a:pPr/>
              <a:t>‹#›</a:t>
            </a:fld>
            <a:endParaRPr lang="ru-RU"/>
          </a:p>
        </p:txBody>
      </p:sp>
    </p:spTree>
    <p:extLst>
      <p:ext uri="{BB962C8B-B14F-4D97-AF65-F5344CB8AC3E}">
        <p14:creationId xmlns:p14="http://schemas.microsoft.com/office/powerpoint/2010/main" xmlns="" val="41581273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524000" y="617838"/>
            <a:ext cx="9144000" cy="4639963"/>
          </a:xfrm>
        </p:spPr>
        <p:txBody>
          <a:bodyPr>
            <a:normAutofit/>
          </a:bodyPr>
          <a:lstStyle/>
          <a:p>
            <a:r>
              <a:rPr lang="ru-RU" sz="4800" b="1" i="1" u="sng" dirty="0" smtClean="0">
                <a:solidFill>
                  <a:srgbClr val="FF0000"/>
                </a:solidFill>
              </a:rPr>
              <a:t>Кризис 7-летнего возраста</a:t>
            </a:r>
            <a:endParaRPr lang="ru-RU" sz="4800" b="1" i="1" u="sng" dirty="0">
              <a:solidFill>
                <a:srgbClr val="FF000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60772" y="1884406"/>
            <a:ext cx="8115300" cy="4572000"/>
          </a:xfrm>
          <a:prstGeom prst="rect">
            <a:avLst/>
          </a:prstGeom>
        </p:spPr>
      </p:pic>
    </p:spTree>
    <p:extLst>
      <p:ext uri="{BB962C8B-B14F-4D97-AF65-F5344CB8AC3E}">
        <p14:creationId xmlns:p14="http://schemas.microsoft.com/office/powerpoint/2010/main" xmlns="" val="3485314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5127" y="172995"/>
            <a:ext cx="10515600" cy="963827"/>
          </a:xfrm>
        </p:spPr>
        <p:txBody>
          <a:bodyPr/>
          <a:lstStyle/>
          <a:p>
            <a:pPr algn="ctr"/>
            <a:r>
              <a:rPr lang="ru-RU" b="1" i="1" u="sng" dirty="0" smtClean="0">
                <a:solidFill>
                  <a:srgbClr val="FF0000"/>
                </a:solidFill>
              </a:rPr>
              <a:t>Непослушание</a:t>
            </a:r>
            <a:endParaRPr lang="ru-RU" b="1" i="1" u="sng" dirty="0">
              <a:solidFill>
                <a:srgbClr val="FF0000"/>
              </a:solidFill>
            </a:endParaRPr>
          </a:p>
        </p:txBody>
      </p:sp>
      <p:sp>
        <p:nvSpPr>
          <p:cNvPr id="3" name="Объект 2"/>
          <p:cNvSpPr>
            <a:spLocks noGrp="1"/>
          </p:cNvSpPr>
          <p:nvPr>
            <p:ph idx="1"/>
          </p:nvPr>
        </p:nvSpPr>
        <p:spPr>
          <a:xfrm>
            <a:off x="825281" y="1136822"/>
            <a:ext cx="10515600" cy="4351337"/>
          </a:xfrm>
        </p:spPr>
        <p:txBody>
          <a:bodyPr/>
          <a:lstStyle/>
          <a:p>
            <a:pPr marL="0" indent="0" algn="just">
              <a:buNone/>
            </a:pPr>
            <a:r>
              <a:rPr lang="ru-RU" dirty="0" smtClean="0"/>
              <a:t>Этот </a:t>
            </a:r>
            <a:r>
              <a:rPr lang="ru-RU" dirty="0"/>
              <a:t>симптом составляют невыполнение привычных требований или установлений, отказ от участия в привычных делах, противопоставление своих дел или намерений требованиям взрослых.</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93772" y="2780270"/>
            <a:ext cx="6981569" cy="3782927"/>
          </a:xfrm>
          <a:prstGeom prst="rect">
            <a:avLst/>
          </a:prstGeom>
        </p:spPr>
      </p:pic>
    </p:spTree>
    <p:extLst>
      <p:ext uri="{BB962C8B-B14F-4D97-AF65-F5344CB8AC3E}">
        <p14:creationId xmlns:p14="http://schemas.microsoft.com/office/powerpoint/2010/main" xmlns="" val="109431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3916" y="106268"/>
            <a:ext cx="10515600" cy="1067624"/>
          </a:xfrm>
        </p:spPr>
        <p:txBody>
          <a:bodyPr/>
          <a:lstStyle/>
          <a:p>
            <a:pPr algn="ctr"/>
            <a:r>
              <a:rPr lang="ru-RU" b="1" i="1" u="sng" dirty="0" smtClean="0">
                <a:solidFill>
                  <a:srgbClr val="FF0000"/>
                </a:solidFill>
              </a:rPr>
              <a:t>Хитрость</a:t>
            </a:r>
            <a:endParaRPr lang="ru-RU" b="1" i="1" u="sng" dirty="0">
              <a:solidFill>
                <a:srgbClr val="FF0000"/>
              </a:solidFill>
            </a:endParaRPr>
          </a:p>
        </p:txBody>
      </p:sp>
      <p:sp>
        <p:nvSpPr>
          <p:cNvPr id="3" name="Объект 2"/>
          <p:cNvSpPr>
            <a:spLocks noGrp="1"/>
          </p:cNvSpPr>
          <p:nvPr>
            <p:ph idx="1"/>
          </p:nvPr>
        </p:nvSpPr>
        <p:spPr>
          <a:xfrm>
            <a:off x="968694" y="1037968"/>
            <a:ext cx="10515600" cy="4351337"/>
          </a:xfrm>
        </p:spPr>
        <p:txBody>
          <a:bodyPr/>
          <a:lstStyle/>
          <a:p>
            <a:pPr marL="0" indent="0" algn="just">
              <a:buNone/>
            </a:pPr>
            <a:r>
              <a:rPr lang="ru-RU" dirty="0" smtClean="0"/>
              <a:t>Нарушение </a:t>
            </a:r>
            <a:r>
              <a:rPr lang="ru-RU" dirty="0"/>
              <a:t>привычных установлений или требований родителей в скрытой форме. Намеренное создание ситуаций, в которых ребенок может извлечь некоторую выгоду для себя.</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04984" y="2434281"/>
            <a:ext cx="6573795" cy="3886724"/>
          </a:xfrm>
          <a:prstGeom prst="rect">
            <a:avLst/>
          </a:prstGeom>
        </p:spPr>
      </p:pic>
    </p:spTree>
    <p:extLst>
      <p:ext uri="{BB962C8B-B14F-4D97-AF65-F5344CB8AC3E}">
        <p14:creationId xmlns:p14="http://schemas.microsoft.com/office/powerpoint/2010/main" xmlns="" val="2291464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5281" y="180409"/>
            <a:ext cx="10515600" cy="1005840"/>
          </a:xfrm>
        </p:spPr>
        <p:txBody>
          <a:bodyPr/>
          <a:lstStyle/>
          <a:p>
            <a:pPr algn="ctr"/>
            <a:r>
              <a:rPr lang="ru-RU" b="1" i="1" u="sng" dirty="0" smtClean="0">
                <a:solidFill>
                  <a:srgbClr val="FF0000"/>
                </a:solidFill>
              </a:rPr>
              <a:t>«Взрослое поведение»</a:t>
            </a:r>
            <a:endParaRPr lang="ru-RU" b="1" i="1" u="sng" dirty="0">
              <a:solidFill>
                <a:srgbClr val="FF0000"/>
              </a:solidFill>
            </a:endParaRPr>
          </a:p>
        </p:txBody>
      </p:sp>
      <p:sp>
        <p:nvSpPr>
          <p:cNvPr id="3" name="Объект 2"/>
          <p:cNvSpPr>
            <a:spLocks noGrp="1"/>
          </p:cNvSpPr>
          <p:nvPr>
            <p:ph idx="1"/>
          </p:nvPr>
        </p:nvSpPr>
        <p:spPr>
          <a:xfrm>
            <a:off x="825281" y="1186249"/>
            <a:ext cx="10515600" cy="4351337"/>
          </a:xfrm>
        </p:spPr>
        <p:txBody>
          <a:bodyPr/>
          <a:lstStyle/>
          <a:p>
            <a:pPr marL="0" indent="0" algn="just">
              <a:buNone/>
            </a:pPr>
            <a:r>
              <a:rPr lang="ru-RU" dirty="0" smtClean="0"/>
              <a:t>Частный </a:t>
            </a:r>
            <a:r>
              <a:rPr lang="ru-RU" dirty="0"/>
              <a:t>случай манерничанья и кривлянья, при котором ребенок ведет себя демонстративно «по-взрослому».</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28551" y="2192089"/>
            <a:ext cx="7055708" cy="4097500"/>
          </a:xfrm>
          <a:prstGeom prst="rect">
            <a:avLst/>
          </a:prstGeom>
        </p:spPr>
      </p:pic>
    </p:spTree>
    <p:extLst>
      <p:ext uri="{BB962C8B-B14F-4D97-AF65-F5344CB8AC3E}">
        <p14:creationId xmlns:p14="http://schemas.microsoft.com/office/powerpoint/2010/main" xmlns="" val="4146396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7638" y="155695"/>
            <a:ext cx="10515600" cy="832846"/>
          </a:xfrm>
        </p:spPr>
        <p:txBody>
          <a:bodyPr/>
          <a:lstStyle/>
          <a:p>
            <a:pPr algn="ctr"/>
            <a:r>
              <a:rPr lang="ru-RU" b="1" i="1" u="sng" dirty="0" smtClean="0">
                <a:solidFill>
                  <a:srgbClr val="FF0000"/>
                </a:solidFill>
              </a:rPr>
              <a:t>Внешний вид</a:t>
            </a:r>
            <a:endParaRPr lang="ru-RU" b="1" i="1" u="sng" dirty="0">
              <a:solidFill>
                <a:srgbClr val="FF0000"/>
              </a:solidFill>
            </a:endParaRPr>
          </a:p>
        </p:txBody>
      </p:sp>
      <p:sp>
        <p:nvSpPr>
          <p:cNvPr id="3" name="Объект 2"/>
          <p:cNvSpPr>
            <a:spLocks noGrp="1"/>
          </p:cNvSpPr>
          <p:nvPr>
            <p:ph idx="1"/>
          </p:nvPr>
        </p:nvSpPr>
        <p:spPr>
          <a:xfrm>
            <a:off x="810303" y="1075038"/>
            <a:ext cx="10515600" cy="4351337"/>
          </a:xfrm>
        </p:spPr>
        <p:txBody>
          <a:bodyPr/>
          <a:lstStyle/>
          <a:p>
            <a:pPr marL="0" indent="0" algn="just">
              <a:buNone/>
            </a:pPr>
            <a:r>
              <a:rPr lang="ru-RU" dirty="0" smtClean="0"/>
              <a:t>Ребенок </a:t>
            </a:r>
            <a:r>
              <a:rPr lang="ru-RU" dirty="0"/>
              <a:t>активно проявляет внимание к собственной внешности. Возникают споры об одежде. Интерес к внешнему виду касается как девочек, так и мальчиков.</a:t>
            </a: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39761" y="2496066"/>
            <a:ext cx="7216347" cy="3880020"/>
          </a:xfrm>
          <a:prstGeom prst="rect">
            <a:avLst/>
          </a:prstGeom>
        </p:spPr>
      </p:pic>
    </p:spTree>
    <p:extLst>
      <p:ext uri="{BB962C8B-B14F-4D97-AF65-F5344CB8AC3E}">
        <p14:creationId xmlns:p14="http://schemas.microsoft.com/office/powerpoint/2010/main" xmlns="" val="3292845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5127" y="130981"/>
            <a:ext cx="10515600" cy="1030554"/>
          </a:xfrm>
        </p:spPr>
        <p:txBody>
          <a:bodyPr/>
          <a:lstStyle/>
          <a:p>
            <a:pPr algn="ctr"/>
            <a:r>
              <a:rPr lang="ru-RU" b="1" i="1" u="sng" dirty="0" smtClean="0">
                <a:solidFill>
                  <a:srgbClr val="FF0000"/>
                </a:solidFill>
              </a:rPr>
              <a:t>Упрямство</a:t>
            </a:r>
            <a:endParaRPr lang="ru-RU" b="1" i="1" u="sng" dirty="0">
              <a:solidFill>
                <a:srgbClr val="FF0000"/>
              </a:solidFill>
            </a:endParaRPr>
          </a:p>
        </p:txBody>
      </p:sp>
      <p:sp>
        <p:nvSpPr>
          <p:cNvPr id="3" name="Объект 2"/>
          <p:cNvSpPr>
            <a:spLocks noGrp="1"/>
          </p:cNvSpPr>
          <p:nvPr>
            <p:ph idx="1"/>
          </p:nvPr>
        </p:nvSpPr>
        <p:spPr>
          <a:xfrm>
            <a:off x="630196" y="1569307"/>
            <a:ext cx="4670853" cy="4942703"/>
          </a:xfrm>
        </p:spPr>
        <p:txBody>
          <a:bodyPr/>
          <a:lstStyle/>
          <a:p>
            <a:pPr marL="0" indent="0" algn="just">
              <a:buNone/>
            </a:pPr>
            <a:r>
              <a:rPr lang="ru-RU" dirty="0" smtClean="0"/>
              <a:t>Возникает </a:t>
            </a:r>
            <a:r>
              <a:rPr lang="ru-RU" dirty="0"/>
              <a:t>самопроизвольно или как продолжение спора. Характерной чертой упрямства как возрастной характеристики поведения с близким взрослым является относительная независимость от содержания конкретной ситуации, в которой упрямство возникает.</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45892" y="1569307"/>
            <a:ext cx="5721179" cy="3818239"/>
          </a:xfrm>
          <a:prstGeom prst="rect">
            <a:avLst/>
          </a:prstGeom>
        </p:spPr>
      </p:pic>
    </p:spTree>
    <p:extLst>
      <p:ext uri="{BB962C8B-B14F-4D97-AF65-F5344CB8AC3E}">
        <p14:creationId xmlns:p14="http://schemas.microsoft.com/office/powerpoint/2010/main" xmlns="" val="857394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7638" y="217479"/>
            <a:ext cx="10515600" cy="808132"/>
          </a:xfrm>
        </p:spPr>
        <p:txBody>
          <a:bodyPr/>
          <a:lstStyle/>
          <a:p>
            <a:pPr algn="ctr"/>
            <a:r>
              <a:rPr lang="ru-RU" b="1" i="1" u="sng" dirty="0" smtClean="0">
                <a:solidFill>
                  <a:srgbClr val="FF0000"/>
                </a:solidFill>
              </a:rPr>
              <a:t>Требовательность</a:t>
            </a:r>
            <a:endParaRPr lang="ru-RU" b="1" i="1" u="sng" dirty="0">
              <a:solidFill>
                <a:srgbClr val="FF0000"/>
              </a:solidFill>
            </a:endParaRPr>
          </a:p>
        </p:txBody>
      </p:sp>
      <p:sp>
        <p:nvSpPr>
          <p:cNvPr id="3" name="Объект 2"/>
          <p:cNvSpPr>
            <a:spLocks noGrp="1"/>
          </p:cNvSpPr>
          <p:nvPr>
            <p:ph idx="1"/>
          </p:nvPr>
        </p:nvSpPr>
        <p:spPr>
          <a:xfrm>
            <a:off x="859730" y="1025611"/>
            <a:ext cx="10515600" cy="4351337"/>
          </a:xfrm>
        </p:spPr>
        <p:txBody>
          <a:bodyPr/>
          <a:lstStyle/>
          <a:p>
            <a:pPr marL="0" indent="0" algn="just">
              <a:buNone/>
            </a:pPr>
            <a:r>
              <a:rPr lang="ru-RU" dirty="0" smtClean="0"/>
              <a:t>Настаивание </a:t>
            </a:r>
            <a:r>
              <a:rPr lang="ru-RU" dirty="0"/>
              <a:t>на своем, навязчивое напоминание об обещанном. Возникает вначале как напоминание об обещанном родителями или как просьба о чем-то желаемом.</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80271" y="2421924"/>
            <a:ext cx="7426411" cy="4077730"/>
          </a:xfrm>
          <a:prstGeom prst="rect">
            <a:avLst/>
          </a:prstGeom>
        </p:spPr>
      </p:pic>
    </p:spTree>
    <p:extLst>
      <p:ext uri="{BB962C8B-B14F-4D97-AF65-F5344CB8AC3E}">
        <p14:creationId xmlns:p14="http://schemas.microsoft.com/office/powerpoint/2010/main" xmlns="" val="3193417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8630" y="106268"/>
            <a:ext cx="10515600" cy="981127"/>
          </a:xfrm>
        </p:spPr>
        <p:txBody>
          <a:bodyPr/>
          <a:lstStyle/>
          <a:p>
            <a:pPr algn="ctr"/>
            <a:r>
              <a:rPr lang="ru-RU" b="1" i="1" u="sng" dirty="0" smtClean="0">
                <a:solidFill>
                  <a:srgbClr val="FF0000"/>
                </a:solidFill>
              </a:rPr>
              <a:t>Капризы</a:t>
            </a:r>
            <a:endParaRPr lang="ru-RU" b="1" i="1" u="sng" dirty="0">
              <a:solidFill>
                <a:srgbClr val="FF0000"/>
              </a:solidFill>
            </a:endParaRPr>
          </a:p>
        </p:txBody>
      </p:sp>
      <p:sp>
        <p:nvSpPr>
          <p:cNvPr id="3" name="Объект 2"/>
          <p:cNvSpPr>
            <a:spLocks noGrp="1"/>
          </p:cNvSpPr>
          <p:nvPr>
            <p:ph idx="1"/>
          </p:nvPr>
        </p:nvSpPr>
        <p:spPr>
          <a:xfrm>
            <a:off x="758630" y="1260389"/>
            <a:ext cx="4826624" cy="4989555"/>
          </a:xfrm>
        </p:spPr>
        <p:txBody>
          <a:bodyPr/>
          <a:lstStyle/>
          <a:p>
            <a:pPr marL="0" indent="0" algn="just">
              <a:buNone/>
            </a:pPr>
            <a:r>
              <a:rPr lang="ru-RU" dirty="0" smtClean="0"/>
              <a:t>Возникают </a:t>
            </a:r>
            <a:r>
              <a:rPr lang="ru-RU" dirty="0"/>
              <a:t>как реакция на неуспех, как продолжение требовательности и упрямства. В определенном смысле их можно считать попыткой ребенка привлечь внимание родителей к своим проблемам, к своим трудностям.</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41307" y="1359244"/>
            <a:ext cx="5498757" cy="4473146"/>
          </a:xfrm>
          <a:prstGeom prst="rect">
            <a:avLst/>
          </a:prstGeom>
        </p:spPr>
      </p:pic>
    </p:spTree>
    <p:extLst>
      <p:ext uri="{BB962C8B-B14F-4D97-AF65-F5344CB8AC3E}">
        <p14:creationId xmlns:p14="http://schemas.microsoft.com/office/powerpoint/2010/main" xmlns="" val="3898977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5127" y="118625"/>
            <a:ext cx="10515600" cy="981126"/>
          </a:xfrm>
        </p:spPr>
        <p:txBody>
          <a:bodyPr/>
          <a:lstStyle/>
          <a:p>
            <a:pPr algn="ctr"/>
            <a:r>
              <a:rPr lang="ru-RU" b="1" i="1" u="sng" dirty="0" smtClean="0">
                <a:solidFill>
                  <a:srgbClr val="FF0000"/>
                </a:solidFill>
              </a:rPr>
              <a:t>Реакция на критику</a:t>
            </a:r>
            <a:endParaRPr lang="ru-RU" b="1" i="1" u="sng" dirty="0">
              <a:solidFill>
                <a:srgbClr val="FF0000"/>
              </a:solidFill>
            </a:endParaRPr>
          </a:p>
        </p:txBody>
      </p:sp>
      <p:sp>
        <p:nvSpPr>
          <p:cNvPr id="3" name="Объект 2"/>
          <p:cNvSpPr>
            <a:spLocks noGrp="1"/>
          </p:cNvSpPr>
          <p:nvPr>
            <p:ph idx="1"/>
          </p:nvPr>
        </p:nvSpPr>
        <p:spPr>
          <a:xfrm>
            <a:off x="845127" y="1099751"/>
            <a:ext cx="10515600" cy="4351337"/>
          </a:xfrm>
        </p:spPr>
        <p:txBody>
          <a:bodyPr/>
          <a:lstStyle/>
          <a:p>
            <a:pPr marL="0" indent="0" algn="just">
              <a:buNone/>
            </a:pPr>
            <a:r>
              <a:rPr lang="ru-RU" dirty="0" smtClean="0"/>
              <a:t>Имеются </a:t>
            </a:r>
            <a:r>
              <a:rPr lang="ru-RU" dirty="0"/>
              <a:t>в виду неадекватные реакции на высказанное или продемонстрированное иным образом отношение родителей к поведению, действиям, продуктам деятельности ребенка.</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83991" y="2397211"/>
            <a:ext cx="6437871" cy="4035003"/>
          </a:xfrm>
          <a:prstGeom prst="rect">
            <a:avLst/>
          </a:prstGeom>
        </p:spPr>
      </p:pic>
    </p:spTree>
    <p:extLst>
      <p:ext uri="{BB962C8B-B14F-4D97-AF65-F5344CB8AC3E}">
        <p14:creationId xmlns:p14="http://schemas.microsoft.com/office/powerpoint/2010/main" xmlns="" val="689098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5281" y="106268"/>
            <a:ext cx="10515600" cy="906986"/>
          </a:xfrm>
        </p:spPr>
        <p:txBody>
          <a:bodyPr/>
          <a:lstStyle/>
          <a:p>
            <a:pPr algn="ctr"/>
            <a:r>
              <a:rPr lang="ru-RU" b="1" i="1" u="sng" dirty="0" smtClean="0">
                <a:solidFill>
                  <a:srgbClr val="FF0000"/>
                </a:solidFill>
              </a:rPr>
              <a:t>Общие вопросы</a:t>
            </a:r>
            <a:endParaRPr lang="ru-RU" b="1" i="1" u="sng" dirty="0">
              <a:solidFill>
                <a:srgbClr val="FF0000"/>
              </a:solidFill>
            </a:endParaRPr>
          </a:p>
        </p:txBody>
      </p:sp>
      <p:sp>
        <p:nvSpPr>
          <p:cNvPr id="3" name="Объект 2"/>
          <p:cNvSpPr>
            <a:spLocks noGrp="1"/>
          </p:cNvSpPr>
          <p:nvPr>
            <p:ph idx="1"/>
          </p:nvPr>
        </p:nvSpPr>
        <p:spPr>
          <a:xfrm>
            <a:off x="825281" y="1013254"/>
            <a:ext cx="10515600" cy="4351337"/>
          </a:xfrm>
        </p:spPr>
        <p:txBody>
          <a:bodyPr/>
          <a:lstStyle/>
          <a:p>
            <a:pPr marL="0" indent="0" algn="just">
              <a:buNone/>
            </a:pPr>
            <a:r>
              <a:rPr lang="ru-RU" dirty="0" smtClean="0"/>
              <a:t>В </a:t>
            </a:r>
            <a:r>
              <a:rPr lang="ru-RU" dirty="0"/>
              <a:t>общении ребенка и родителей возникают новые темы, не связанные с реальными бытовыми событиями, с ежедневной жизнью ребенка и семьи в целом.</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28550" y="2347784"/>
            <a:ext cx="7587049" cy="3923793"/>
          </a:xfrm>
          <a:prstGeom prst="rect">
            <a:avLst/>
          </a:prstGeom>
        </p:spPr>
      </p:pic>
    </p:spTree>
    <p:extLst>
      <p:ext uri="{BB962C8B-B14F-4D97-AF65-F5344CB8AC3E}">
        <p14:creationId xmlns:p14="http://schemas.microsoft.com/office/powerpoint/2010/main" xmlns="" val="1761853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5127" y="365760"/>
            <a:ext cx="10515600" cy="622781"/>
          </a:xfrm>
        </p:spPr>
        <p:txBody>
          <a:bodyPr>
            <a:noAutofit/>
          </a:bodyPr>
          <a:lstStyle/>
          <a:p>
            <a:pPr algn="ctr"/>
            <a:r>
              <a:rPr lang="ru-RU" b="1" i="1" u="sng" dirty="0" smtClean="0">
                <a:solidFill>
                  <a:srgbClr val="FF0000"/>
                </a:solidFill>
              </a:rPr>
              <a:t>Самостоятельность</a:t>
            </a:r>
            <a:endParaRPr lang="ru-RU" b="1" i="1" u="sng" dirty="0">
              <a:solidFill>
                <a:srgbClr val="FF0000"/>
              </a:solidFill>
            </a:endParaRPr>
          </a:p>
        </p:txBody>
      </p:sp>
      <p:sp>
        <p:nvSpPr>
          <p:cNvPr id="3" name="Объект 2"/>
          <p:cNvSpPr>
            <a:spLocks noGrp="1"/>
          </p:cNvSpPr>
          <p:nvPr>
            <p:ph idx="1"/>
          </p:nvPr>
        </p:nvSpPr>
        <p:spPr>
          <a:xfrm>
            <a:off x="825281" y="1124465"/>
            <a:ext cx="10515600" cy="4351337"/>
          </a:xfrm>
        </p:spPr>
        <p:txBody>
          <a:bodyPr/>
          <a:lstStyle/>
          <a:p>
            <a:pPr marL="0" indent="0" algn="just">
              <a:buNone/>
            </a:pPr>
            <a:r>
              <a:rPr lang="ru-RU" dirty="0" smtClean="0"/>
              <a:t>Желание </a:t>
            </a:r>
            <a:r>
              <a:rPr lang="ru-RU" dirty="0"/>
              <a:t>делать что-то (как правило, по дому) самостоятельно в роли взрослого. Важным показателем возникающей на седьмом году самостоятельности является то, что ребенок выбирает дела и сферы обязанностей, ранее ему не принадлежавших.</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46473" y="2767912"/>
            <a:ext cx="7512908" cy="3897960"/>
          </a:xfrm>
          <a:prstGeom prst="rect">
            <a:avLst/>
          </a:prstGeom>
        </p:spPr>
      </p:pic>
    </p:spTree>
    <p:extLst>
      <p:ext uri="{BB962C8B-B14F-4D97-AF65-F5344CB8AC3E}">
        <p14:creationId xmlns:p14="http://schemas.microsoft.com/office/powerpoint/2010/main" xmlns="" val="2520936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45127" y="568412"/>
            <a:ext cx="10515600" cy="5611726"/>
          </a:xfrm>
        </p:spPr>
        <p:txBody>
          <a:bodyPr/>
          <a:lstStyle/>
          <a:p>
            <a:pPr marL="0" indent="0" algn="just">
              <a:buNone/>
            </a:pPr>
            <a:r>
              <a:rPr lang="ru-RU" sz="4000" b="1" dirty="0">
                <a:solidFill>
                  <a:srgbClr val="FF0000"/>
                </a:solidFill>
              </a:rPr>
              <a:t>« Кризис семи лет" </a:t>
            </a:r>
            <a:r>
              <a:rPr lang="ru-RU" dirty="0"/>
              <a:t>– название возрастного кризиса, которым заканчивается дошкольный период и открывается новый этап развития ребенка - младший школьный возраст.</a:t>
            </a: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13005" y="2088291"/>
            <a:ext cx="8167817" cy="4361935"/>
          </a:xfrm>
          <a:prstGeom prst="rect">
            <a:avLst/>
          </a:prstGeom>
        </p:spPr>
      </p:pic>
    </p:spTree>
    <p:extLst>
      <p:ext uri="{BB962C8B-B14F-4D97-AF65-F5344CB8AC3E}">
        <p14:creationId xmlns:p14="http://schemas.microsoft.com/office/powerpoint/2010/main" xmlns="" val="3359697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5127" y="106269"/>
            <a:ext cx="10515600" cy="906986"/>
          </a:xfrm>
        </p:spPr>
        <p:txBody>
          <a:bodyPr/>
          <a:lstStyle/>
          <a:p>
            <a:pPr algn="ctr"/>
            <a:r>
              <a:rPr lang="ru-RU" b="1" i="1" u="sng" dirty="0" smtClean="0">
                <a:solidFill>
                  <a:srgbClr val="FF0000"/>
                </a:solidFill>
              </a:rPr>
              <a:t>Школа</a:t>
            </a:r>
            <a:endParaRPr lang="ru-RU" b="1" i="1" u="sng" dirty="0">
              <a:solidFill>
                <a:srgbClr val="FF0000"/>
              </a:solidFill>
            </a:endParaRPr>
          </a:p>
        </p:txBody>
      </p:sp>
      <p:sp>
        <p:nvSpPr>
          <p:cNvPr id="3" name="Объект 2"/>
          <p:cNvSpPr>
            <a:spLocks noGrp="1"/>
          </p:cNvSpPr>
          <p:nvPr>
            <p:ph idx="1"/>
          </p:nvPr>
        </p:nvSpPr>
        <p:spPr>
          <a:xfrm>
            <a:off x="800568" y="1013255"/>
            <a:ext cx="10515600" cy="4351337"/>
          </a:xfrm>
        </p:spPr>
        <p:txBody>
          <a:bodyPr/>
          <a:lstStyle/>
          <a:p>
            <a:pPr marL="0" indent="0" algn="just">
              <a:buNone/>
            </a:pPr>
            <a:r>
              <a:rPr lang="ru-RU" dirty="0" smtClean="0"/>
              <a:t>Ребенок </a:t>
            </a:r>
            <a:r>
              <a:rPr lang="ru-RU" dirty="0"/>
              <a:t>на седьмом году жизни начинает интересоваться школой и беспокоиться относительно своей успешности в ней.</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57849" y="2051221"/>
            <a:ext cx="7278129" cy="4220357"/>
          </a:xfrm>
          <a:prstGeom prst="rect">
            <a:avLst/>
          </a:prstGeom>
        </p:spPr>
      </p:pic>
    </p:spTree>
    <p:extLst>
      <p:ext uri="{BB962C8B-B14F-4D97-AF65-F5344CB8AC3E}">
        <p14:creationId xmlns:p14="http://schemas.microsoft.com/office/powerpoint/2010/main" xmlns="" val="3435807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i="1" u="sng" dirty="0" smtClean="0">
                <a:solidFill>
                  <a:srgbClr val="FF0000"/>
                </a:solidFill>
              </a:rPr>
              <a:t>Рекомендации при кризисе семи лет</a:t>
            </a:r>
            <a:r>
              <a:rPr lang="ru-RU" i="1" dirty="0" smtClean="0"/>
              <a:t/>
            </a:r>
            <a:br>
              <a:rPr lang="ru-RU" i="1" dirty="0" smtClean="0"/>
            </a:br>
            <a:endParaRPr lang="ru-RU" i="1" dirty="0"/>
          </a:p>
        </p:txBody>
      </p:sp>
      <p:sp>
        <p:nvSpPr>
          <p:cNvPr id="3" name="Объект 2"/>
          <p:cNvSpPr>
            <a:spLocks noGrp="1"/>
          </p:cNvSpPr>
          <p:nvPr>
            <p:ph idx="1"/>
          </p:nvPr>
        </p:nvSpPr>
        <p:spPr>
          <a:xfrm>
            <a:off x="753762" y="1334530"/>
            <a:ext cx="10606965" cy="5288692"/>
          </a:xfrm>
        </p:spPr>
        <p:txBody>
          <a:bodyPr>
            <a:normAutofit fontScale="85000" lnSpcReduction="20000"/>
          </a:bodyPr>
          <a:lstStyle/>
          <a:p>
            <a:pPr algn="just"/>
            <a:r>
              <a:rPr lang="ru-RU" b="1" u="sng" dirty="0" smtClean="0">
                <a:solidFill>
                  <a:srgbClr val="FF0000"/>
                </a:solidFill>
              </a:rPr>
              <a:t>Соблюдение режима. </a:t>
            </a:r>
            <a:r>
              <a:rPr lang="ru-RU" dirty="0" smtClean="0"/>
              <a:t>Необходимо за 4-6 месяцев до начала учебы выработать привычку рано ложиться спать и просыпаться. Важно чередовать прогулки, игры, учебные занятия.</a:t>
            </a:r>
          </a:p>
          <a:p>
            <a:pPr algn="just"/>
            <a:r>
              <a:rPr lang="ru-RU" b="1" u="sng" dirty="0" smtClean="0">
                <a:solidFill>
                  <a:srgbClr val="FF0000"/>
                </a:solidFill>
              </a:rPr>
              <a:t>Знакомство со школой. </a:t>
            </a:r>
            <a:r>
              <a:rPr lang="ru-RU" dirty="0" smtClean="0"/>
              <a:t>Рекомендуется посетить здание учебного заведения до первых занятий. Ребенок станет более уверенным, спокойным.</a:t>
            </a:r>
          </a:p>
          <a:p>
            <a:pPr algn="just"/>
            <a:r>
              <a:rPr lang="ru-RU" b="1" u="sng" dirty="0" smtClean="0">
                <a:solidFill>
                  <a:srgbClr val="FF0000"/>
                </a:solidFill>
              </a:rPr>
              <a:t>Обозначение прав, обязанностей. </a:t>
            </a:r>
            <a:r>
              <a:rPr lang="ru-RU" dirty="0" smtClean="0"/>
              <a:t>Непослушному ребенку нужно пояснить – у всех есть обязанности. Будущий школьник должен понять, что требования родителей основаны на доверии, расширяют его права, увеличивают ответственность.</a:t>
            </a:r>
          </a:p>
          <a:p>
            <a:pPr algn="just"/>
            <a:r>
              <a:rPr lang="ru-RU" b="1" u="sng" dirty="0" smtClean="0">
                <a:solidFill>
                  <a:srgbClr val="FF0000"/>
                </a:solidFill>
              </a:rPr>
              <a:t>Предоставление свободы. </a:t>
            </a:r>
            <a:r>
              <a:rPr lang="ru-RU" dirty="0" smtClean="0"/>
              <a:t>Должны существовать способы реализации самостоятельности. Пример: уборка в комнате обязательна, но ребенку разрешено выбрать время, способ.</a:t>
            </a:r>
          </a:p>
          <a:p>
            <a:pPr algn="just"/>
            <a:r>
              <a:rPr lang="ru-RU" b="1" u="sng" dirty="0" smtClean="0">
                <a:solidFill>
                  <a:srgbClr val="FF0000"/>
                </a:solidFill>
              </a:rPr>
              <a:t>Разрешение на ошибку. </a:t>
            </a:r>
            <a:r>
              <a:rPr lang="ru-RU" dirty="0" smtClean="0"/>
              <a:t>Не стоит предотвращать прогнозируемые негативные последствия действий ребенка (при условии безопасности для жизни, здоровья). Анализ результата научит предвидеть проблемы, нести ответственность за собственные поступки (вечером выбрал игры вместо домашнего задания – утром получил двойку).</a:t>
            </a:r>
          </a:p>
        </p:txBody>
      </p:sp>
    </p:spTree>
    <p:extLst>
      <p:ext uri="{BB962C8B-B14F-4D97-AF65-F5344CB8AC3E}">
        <p14:creationId xmlns:p14="http://schemas.microsoft.com/office/powerpoint/2010/main" xmlns="" val="1603611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5127" y="143338"/>
            <a:ext cx="10515600" cy="820489"/>
          </a:xfrm>
        </p:spPr>
        <p:txBody>
          <a:bodyPr/>
          <a:lstStyle/>
          <a:p>
            <a:pPr algn="ctr"/>
            <a:r>
              <a:rPr lang="ru-RU" b="1" i="1" u="sng" dirty="0" smtClean="0">
                <a:solidFill>
                  <a:srgbClr val="FF0000"/>
                </a:solidFill>
              </a:rPr>
              <a:t>Советы родителям</a:t>
            </a:r>
            <a:endParaRPr lang="ru-RU" b="1" i="1" u="sng" dirty="0">
              <a:solidFill>
                <a:srgbClr val="FF0000"/>
              </a:solidFill>
            </a:endParaRPr>
          </a:p>
        </p:txBody>
      </p:sp>
      <p:sp>
        <p:nvSpPr>
          <p:cNvPr id="3" name="Объект 2"/>
          <p:cNvSpPr>
            <a:spLocks noGrp="1"/>
          </p:cNvSpPr>
          <p:nvPr>
            <p:ph idx="1"/>
          </p:nvPr>
        </p:nvSpPr>
        <p:spPr>
          <a:xfrm>
            <a:off x="849995" y="1087395"/>
            <a:ext cx="5180102" cy="5350475"/>
          </a:xfrm>
        </p:spPr>
        <p:txBody>
          <a:bodyPr>
            <a:normAutofit/>
          </a:bodyPr>
          <a:lstStyle/>
          <a:p>
            <a:pPr marL="0" indent="0" algn="just">
              <a:buNone/>
            </a:pPr>
            <a:r>
              <a:rPr lang="ru-RU" b="1" u="sng" dirty="0"/>
              <a:t>Главный совет </a:t>
            </a:r>
            <a:r>
              <a:rPr lang="ru-RU" dirty="0"/>
              <a:t>– будьте внимательны к ребенку, любите его, но не «привязывайте» к себе, пусть у него будут друзья, свой круг общения. Будьте готовы поддержать ребенка, выслушать и ободрить его. Залог успеха – доброжелательные и открытые отношения в семье. Справиться с проблемой легче, когда она только возникла и не привела еще к негативным последствиям.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00800" y="1909118"/>
            <a:ext cx="5189838" cy="3707027"/>
          </a:xfrm>
          <a:prstGeom prst="rect">
            <a:avLst/>
          </a:prstGeom>
        </p:spPr>
      </p:pic>
    </p:spTree>
    <p:extLst>
      <p:ext uri="{BB962C8B-B14F-4D97-AF65-F5344CB8AC3E}">
        <p14:creationId xmlns:p14="http://schemas.microsoft.com/office/powerpoint/2010/main" xmlns="" val="1920054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45127" y="877330"/>
            <a:ext cx="10515600" cy="5302807"/>
          </a:xfrm>
        </p:spPr>
        <p:txBody>
          <a:bodyPr>
            <a:normAutofit fontScale="85000" lnSpcReduction="10000"/>
          </a:bodyPr>
          <a:lstStyle/>
          <a:p>
            <a:pPr algn="just"/>
            <a:r>
              <a:rPr lang="ru-RU" dirty="0"/>
              <a:t>Заранее проверьте у ребенка уровень школьной зрелости </a:t>
            </a:r>
            <a:endParaRPr lang="ru-RU" dirty="0" smtClean="0"/>
          </a:p>
          <a:p>
            <a:pPr algn="just"/>
            <a:r>
              <a:rPr lang="ru-RU" dirty="0"/>
              <a:t>Создайте условия для развития интеллекта (игры, развивающие игры и упражнения, познавательные книги), речи (чтение сказок, стихов, беседы) </a:t>
            </a:r>
            <a:endParaRPr lang="ru-RU" dirty="0" smtClean="0"/>
          </a:p>
          <a:p>
            <a:pPr algn="just"/>
            <a:r>
              <a:rPr lang="ru-RU" dirty="0"/>
              <a:t>Поощряйте общение со сверстниками </a:t>
            </a:r>
            <a:endParaRPr lang="ru-RU" dirty="0" smtClean="0"/>
          </a:p>
          <a:p>
            <a:pPr algn="just"/>
            <a:r>
              <a:rPr lang="ru-RU" dirty="0"/>
              <a:t>Учите ребенка управлять эмоциями (на примере своего поведения) </a:t>
            </a:r>
            <a:endParaRPr lang="ru-RU" dirty="0" smtClean="0"/>
          </a:p>
          <a:p>
            <a:pPr algn="just"/>
            <a:r>
              <a:rPr lang="ru-RU" dirty="0" smtClean="0"/>
              <a:t>Следите </a:t>
            </a:r>
            <a:r>
              <a:rPr lang="ru-RU" dirty="0"/>
              <a:t>за состоянием здоровья (больной, ослабленный ребенок хуже воспринимает новую информацию, не идет на контакт с окружающими) </a:t>
            </a:r>
            <a:endParaRPr lang="ru-RU" dirty="0" smtClean="0"/>
          </a:p>
          <a:p>
            <a:pPr algn="just"/>
            <a:r>
              <a:rPr lang="ru-RU" dirty="0" smtClean="0"/>
              <a:t>Психологически </a:t>
            </a:r>
            <a:r>
              <a:rPr lang="ru-RU" dirty="0"/>
              <a:t>готовьте к школе: расскажите, что ему предстоит (с положительной окраской), какие могут быть сложности и как можно с ними справиться, проведите экскурсию по школе) </a:t>
            </a:r>
            <a:endParaRPr lang="ru-RU" dirty="0" smtClean="0"/>
          </a:p>
          <a:p>
            <a:pPr algn="just"/>
            <a:r>
              <a:rPr lang="ru-RU" dirty="0"/>
              <a:t>Реально оцените возможности ребенка. При среднем уровне интеллекта, при наличии тяжелых родовых травм, </a:t>
            </a:r>
            <a:r>
              <a:rPr lang="ru-RU" dirty="0" err="1"/>
              <a:t>ослабленности</a:t>
            </a:r>
            <a:r>
              <a:rPr lang="ru-RU" dirty="0"/>
              <a:t> не стоит записывать малыша в специальный класс с повышенной нагрузкой; параллельно со школой водить в секции (повремените полгода) </a:t>
            </a:r>
            <a:endParaRPr lang="ru-RU" dirty="0" smtClean="0"/>
          </a:p>
          <a:p>
            <a:endParaRPr lang="ru-RU" dirty="0"/>
          </a:p>
        </p:txBody>
      </p:sp>
    </p:spTree>
    <p:extLst>
      <p:ext uri="{BB962C8B-B14F-4D97-AF65-F5344CB8AC3E}">
        <p14:creationId xmlns:p14="http://schemas.microsoft.com/office/powerpoint/2010/main" xmlns="" val="94559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i="1" u="sng" dirty="0" smtClean="0">
                <a:solidFill>
                  <a:srgbClr val="FF0000"/>
                </a:solidFill>
              </a:rPr>
              <a:t>Советы психологов «Как прожить хотя бы один день без нервотрепки»</a:t>
            </a:r>
            <a:endParaRPr lang="ru-RU" b="1" i="1" u="sng" dirty="0">
              <a:solidFill>
                <a:srgbClr val="FF0000"/>
              </a:solidFill>
            </a:endParaRPr>
          </a:p>
        </p:txBody>
      </p:sp>
      <p:sp>
        <p:nvSpPr>
          <p:cNvPr id="3" name="Объект 2"/>
          <p:cNvSpPr>
            <a:spLocks noGrp="1"/>
          </p:cNvSpPr>
          <p:nvPr>
            <p:ph idx="1"/>
          </p:nvPr>
        </p:nvSpPr>
        <p:spPr/>
        <p:txBody>
          <a:bodyPr>
            <a:normAutofit/>
          </a:bodyPr>
          <a:lstStyle/>
          <a:p>
            <a:pPr marL="0" indent="0">
              <a:buNone/>
            </a:pPr>
            <a:r>
              <a:rPr lang="ru-RU" dirty="0" smtClean="0"/>
              <a:t>1. Не торопитесь. Умение рассчитать время - Ваша задача. Если Вам это плохо удается, вины ребенка в этом нет. </a:t>
            </a:r>
          </a:p>
          <a:p>
            <a:pPr marL="0" indent="0">
              <a:buNone/>
            </a:pPr>
            <a:r>
              <a:rPr lang="ru-RU" dirty="0" smtClean="0"/>
              <a:t>2. Будите ребенка спокойно. Проснувшись, он должен увидеть Вашу улыбку услышать Ваш голос. </a:t>
            </a:r>
          </a:p>
          <a:p>
            <a:pPr marL="0" indent="0">
              <a:buNone/>
            </a:pPr>
            <a:r>
              <a:rPr lang="ru-RU" dirty="0" smtClean="0"/>
              <a:t>3. Не отправляйте ребенка в школу без завтрака. До школьного завтрака ему придется много поработать. (Положите в рюкзак «перекус», если это необходимо.) Деньги!!! Нет!!! </a:t>
            </a:r>
          </a:p>
          <a:p>
            <a:pPr marL="0" indent="0">
              <a:buNone/>
            </a:pPr>
            <a:r>
              <a:rPr lang="ru-RU" dirty="0" smtClean="0"/>
              <a:t>4. Не прощайтесь, предупреждая и направляя: «Смотри, не балуйся!», «Чтобы сегодня не было замечаний, плохих отметок!». Пожелайте удачи, найдите несколько ласковых слов. </a:t>
            </a:r>
          </a:p>
        </p:txBody>
      </p:sp>
    </p:spTree>
    <p:extLst>
      <p:ext uri="{BB962C8B-B14F-4D97-AF65-F5344CB8AC3E}">
        <p14:creationId xmlns:p14="http://schemas.microsoft.com/office/powerpoint/2010/main" xmlns="" val="3631181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951469" y="432486"/>
            <a:ext cx="10409257" cy="5747651"/>
          </a:xfrm>
        </p:spPr>
        <p:txBody>
          <a:bodyPr>
            <a:normAutofit/>
          </a:bodyPr>
          <a:lstStyle/>
          <a:p>
            <a:pPr marL="0" indent="0" algn="just">
              <a:buNone/>
            </a:pPr>
            <a:r>
              <a:rPr lang="ru-RU" dirty="0"/>
              <a:t>5. Встречая ребенка после школы, забудьте фразу: «Что ты сегодня получил?» Не обрушивайте на него тысячу вопросов, дайте немного расслабиться, вспомните, как Вы сами чувствуете себя после рабочего дня. </a:t>
            </a:r>
          </a:p>
          <a:p>
            <a:pPr marL="0" indent="0" algn="just">
              <a:buNone/>
            </a:pPr>
            <a:r>
              <a:rPr lang="ru-RU" dirty="0"/>
              <a:t>6. Если Вы видите, что ребенок огорчен, молчит – не допытывайтесь; пусть успокоится и тогда расскажет все сам. </a:t>
            </a:r>
          </a:p>
          <a:p>
            <a:pPr marL="0" indent="0" algn="just">
              <a:buNone/>
            </a:pPr>
            <a:r>
              <a:rPr lang="ru-RU" dirty="0"/>
              <a:t>7. Выслушав замечания учителя, не торопитесь устраивать взбучку. Постарайтесь, чтобы Ваш разговор с учителем проходил без ребенка. </a:t>
            </a:r>
          </a:p>
          <a:p>
            <a:pPr marL="0" indent="0" algn="just">
              <a:buNone/>
            </a:pPr>
            <a:r>
              <a:rPr lang="ru-RU" dirty="0"/>
              <a:t>8. После школы не торопите садиться за уроки. Ребенку необходимо 2 часа отдыха ( в первом классе не повредит час сна). Лучшее время для приготовления уроков – с 16 до 18 часов, занятия вечерами бесполезны.</a:t>
            </a:r>
          </a:p>
          <a:p>
            <a:endParaRPr lang="ru-RU" dirty="0"/>
          </a:p>
        </p:txBody>
      </p:sp>
    </p:spTree>
    <p:extLst>
      <p:ext uri="{BB962C8B-B14F-4D97-AF65-F5344CB8AC3E}">
        <p14:creationId xmlns:p14="http://schemas.microsoft.com/office/powerpoint/2010/main" xmlns="" val="3090296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u="sng" dirty="0">
                <a:solidFill>
                  <a:srgbClr val="FF0000"/>
                </a:solidFill>
              </a:rPr>
              <a:t>Психологи рекомендуют не употреблять выражения: </a:t>
            </a:r>
          </a:p>
        </p:txBody>
      </p:sp>
      <p:sp>
        <p:nvSpPr>
          <p:cNvPr id="3" name="Объект 2"/>
          <p:cNvSpPr>
            <a:spLocks noGrp="1"/>
          </p:cNvSpPr>
          <p:nvPr>
            <p:ph idx="1"/>
          </p:nvPr>
        </p:nvSpPr>
        <p:spPr/>
        <p:txBody>
          <a:bodyPr/>
          <a:lstStyle/>
          <a:p>
            <a:pPr marL="0" indent="0">
              <a:buNone/>
            </a:pPr>
            <a:r>
              <a:rPr lang="ru-RU" dirty="0" smtClean="0"/>
              <a:t>- Я тысячу раз говорил тебе… </a:t>
            </a:r>
          </a:p>
          <a:p>
            <a:pPr marL="0" indent="0">
              <a:buNone/>
            </a:pPr>
            <a:r>
              <a:rPr lang="ru-RU" dirty="0" smtClean="0"/>
              <a:t>- Сколько раз надо повторять… </a:t>
            </a:r>
          </a:p>
          <a:p>
            <a:pPr marL="0" indent="0">
              <a:buNone/>
            </a:pPr>
            <a:r>
              <a:rPr lang="ru-RU" dirty="0" smtClean="0"/>
              <a:t>- О чём ты только думаешь… </a:t>
            </a:r>
          </a:p>
          <a:p>
            <a:pPr marL="0" indent="0">
              <a:buNone/>
            </a:pPr>
            <a:r>
              <a:rPr lang="ru-RU" dirty="0" smtClean="0"/>
              <a:t>- Неужели трудно запомнить… </a:t>
            </a:r>
          </a:p>
          <a:p>
            <a:pPr marL="0" indent="0">
              <a:buNone/>
            </a:pPr>
            <a:r>
              <a:rPr lang="ru-RU" dirty="0" smtClean="0"/>
              <a:t>- Ты такой же, как… </a:t>
            </a:r>
          </a:p>
          <a:p>
            <a:pPr marL="0" indent="0">
              <a:buNone/>
            </a:pPr>
            <a:r>
              <a:rPr lang="ru-RU" dirty="0" smtClean="0"/>
              <a:t>- Ты становишься… </a:t>
            </a:r>
          </a:p>
          <a:p>
            <a:pPr marL="0" indent="0">
              <a:buNone/>
            </a:pPr>
            <a:r>
              <a:rPr lang="ru-RU" dirty="0" smtClean="0"/>
              <a:t>- Почему Лена (Катя, Вова и т.д.) такая, а ты – нет…</a:t>
            </a:r>
            <a:endParaRPr lang="ru-RU" dirty="0"/>
          </a:p>
        </p:txBody>
      </p:sp>
    </p:spTree>
    <p:extLst>
      <p:ext uri="{BB962C8B-B14F-4D97-AF65-F5344CB8AC3E}">
        <p14:creationId xmlns:p14="http://schemas.microsoft.com/office/powerpoint/2010/main" xmlns="" val="36114287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i="1" u="sng" dirty="0">
                <a:solidFill>
                  <a:srgbClr val="FF0000"/>
                </a:solidFill>
              </a:rPr>
              <a:t>Психологи рекомендуют чаще употреблять выражения:</a:t>
            </a:r>
            <a:r>
              <a:rPr lang="ru-RU" dirty="0"/>
              <a:t/>
            </a:r>
            <a:br>
              <a:rPr lang="ru-RU" dirty="0"/>
            </a:br>
            <a:endParaRPr lang="ru-RU" dirty="0"/>
          </a:p>
        </p:txBody>
      </p:sp>
      <p:sp>
        <p:nvSpPr>
          <p:cNvPr id="3" name="Объект 2"/>
          <p:cNvSpPr>
            <a:spLocks noGrp="1"/>
          </p:cNvSpPr>
          <p:nvPr>
            <p:ph idx="1"/>
          </p:nvPr>
        </p:nvSpPr>
        <p:spPr/>
        <p:txBody>
          <a:bodyPr/>
          <a:lstStyle/>
          <a:p>
            <a:pPr>
              <a:buFontTx/>
              <a:buChar char="-"/>
            </a:pPr>
            <a:r>
              <a:rPr lang="ru-RU" dirty="0" smtClean="0"/>
              <a:t>Ты у меня самый умный (красивый…) </a:t>
            </a:r>
          </a:p>
          <a:p>
            <a:pPr marL="0" indent="0">
              <a:buNone/>
            </a:pPr>
            <a:r>
              <a:rPr lang="ru-RU" dirty="0" smtClean="0"/>
              <a:t>- Как хорошо, что у меня есть ты… </a:t>
            </a:r>
          </a:p>
          <a:p>
            <a:pPr marL="0" indent="0">
              <a:buNone/>
            </a:pPr>
            <a:r>
              <a:rPr lang="ru-RU" dirty="0" smtClean="0"/>
              <a:t>- Ты у меня молодец… </a:t>
            </a:r>
          </a:p>
          <a:p>
            <a:pPr marL="0" indent="0">
              <a:buNone/>
            </a:pPr>
            <a:r>
              <a:rPr lang="ru-RU" dirty="0" smtClean="0"/>
              <a:t>- Спасибо тебе… </a:t>
            </a:r>
          </a:p>
          <a:p>
            <a:pPr marL="0" indent="0">
              <a:buNone/>
            </a:pPr>
            <a:r>
              <a:rPr lang="ru-RU" dirty="0" smtClean="0"/>
              <a:t>- Без тебя я бы не справился… </a:t>
            </a:r>
          </a:p>
          <a:p>
            <a:pPr marL="0" indent="0">
              <a:buNone/>
            </a:pPr>
            <a:r>
              <a:rPr lang="ru-RU" dirty="0" smtClean="0"/>
              <a:t>- Я тебя очень люблю…</a:t>
            </a:r>
            <a:endParaRPr lang="ru-RU" dirty="0"/>
          </a:p>
        </p:txBody>
      </p:sp>
    </p:spTree>
    <p:extLst>
      <p:ext uri="{BB962C8B-B14F-4D97-AF65-F5344CB8AC3E}">
        <p14:creationId xmlns:p14="http://schemas.microsoft.com/office/powerpoint/2010/main" xmlns="" val="2011303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5127" y="197708"/>
            <a:ext cx="10515600" cy="914400"/>
          </a:xfrm>
        </p:spPr>
        <p:txBody>
          <a:bodyPr/>
          <a:lstStyle/>
          <a:p>
            <a:pPr algn="ctr"/>
            <a:r>
              <a:rPr lang="ru-RU" b="1" i="1" u="sng" dirty="0" smtClean="0">
                <a:solidFill>
                  <a:srgbClr val="FF0000"/>
                </a:solidFill>
              </a:rPr>
              <a:t>Вывод</a:t>
            </a:r>
            <a:endParaRPr lang="ru-RU" b="1" i="1" u="sng" dirty="0">
              <a:solidFill>
                <a:srgbClr val="FF0000"/>
              </a:solidFill>
            </a:endParaRPr>
          </a:p>
        </p:txBody>
      </p:sp>
      <p:sp>
        <p:nvSpPr>
          <p:cNvPr id="3" name="Объект 2"/>
          <p:cNvSpPr>
            <a:spLocks noGrp="1"/>
          </p:cNvSpPr>
          <p:nvPr>
            <p:ph idx="1"/>
          </p:nvPr>
        </p:nvSpPr>
        <p:spPr>
          <a:xfrm>
            <a:off x="313786" y="1112108"/>
            <a:ext cx="5543317" cy="5068029"/>
          </a:xfrm>
        </p:spPr>
        <p:txBody>
          <a:bodyPr/>
          <a:lstStyle/>
          <a:p>
            <a:pPr marL="0" indent="0" algn="just">
              <a:buNone/>
            </a:pPr>
            <a:r>
              <a:rPr lang="ru-RU" dirty="0"/>
              <a:t>Таким образом, в период кризиса 7 лет у детей формируются новые социальные потребности, главная из которых– это потребность в признание сверстников и взрослых. Ребенок усваивает определенные формы социальных ценностей, моральных норм и правил поведения. Перестают быть непосредственными, как раньше и становятся менее предсказуемым для окружающих.</a:t>
            </a:r>
          </a:p>
          <a:p>
            <a:endParaRPr lang="ru-RU" dirty="0"/>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02927" y="1482811"/>
            <a:ext cx="5473384" cy="3954161"/>
          </a:xfrm>
          <a:prstGeom prst="rect">
            <a:avLst/>
          </a:prstGeom>
        </p:spPr>
      </p:pic>
    </p:spTree>
    <p:extLst>
      <p:ext uri="{BB962C8B-B14F-4D97-AF65-F5344CB8AC3E}">
        <p14:creationId xmlns:p14="http://schemas.microsoft.com/office/powerpoint/2010/main" xmlns="" val="3914729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5127" y="197708"/>
            <a:ext cx="10515600" cy="951470"/>
          </a:xfrm>
        </p:spPr>
        <p:txBody>
          <a:bodyPr/>
          <a:lstStyle/>
          <a:p>
            <a:r>
              <a:rPr lang="ru-RU" b="1" i="1" u="sng" dirty="0">
                <a:solidFill>
                  <a:srgbClr val="FF0000"/>
                </a:solidFill>
              </a:rPr>
              <a:t>Когда начинается кризис и сколько длится</a:t>
            </a:r>
          </a:p>
        </p:txBody>
      </p:sp>
      <p:sp>
        <p:nvSpPr>
          <p:cNvPr id="3" name="Объект 2"/>
          <p:cNvSpPr>
            <a:spLocks noGrp="1"/>
          </p:cNvSpPr>
          <p:nvPr>
            <p:ph idx="1"/>
          </p:nvPr>
        </p:nvSpPr>
        <p:spPr>
          <a:xfrm>
            <a:off x="825281" y="1383958"/>
            <a:ext cx="10515600" cy="4635542"/>
          </a:xfrm>
        </p:spPr>
        <p:txBody>
          <a:bodyPr>
            <a:normAutofit fontScale="92500" lnSpcReduction="10000"/>
          </a:bodyPr>
          <a:lstStyle/>
          <a:p>
            <a:pPr marL="0" indent="0" algn="just">
              <a:buNone/>
            </a:pPr>
            <a:r>
              <a:rPr lang="ru-RU" dirty="0" smtClean="0"/>
              <a:t>Начало </a:t>
            </a:r>
            <a:r>
              <a:rPr lang="ru-RU" dirty="0"/>
              <a:t>кризиса 7 лет связывают именно с приобретением дошкольником нового для него статуса «школьника», который влечет за собой полную смену привычного образа жизни: появление нового окружения, новых обязанностей, новых навыков. Длится такое явление возрастной психологии, как правило, </a:t>
            </a:r>
            <a:r>
              <a:rPr lang="ru-RU" b="1" dirty="0"/>
              <a:t>несколько месяцев </a:t>
            </a:r>
            <a:r>
              <a:rPr lang="ru-RU" dirty="0"/>
              <a:t>(его длительность зависит как от особенностей характера самого малыша, так и от поведения родителей) и имеет несколько определенных этапов</a:t>
            </a:r>
            <a:r>
              <a:rPr lang="ru-RU" dirty="0" smtClean="0"/>
              <a:t>:</a:t>
            </a:r>
            <a:endParaRPr lang="ru-RU" dirty="0"/>
          </a:p>
          <a:p>
            <a:pPr marL="0" indent="0" algn="just">
              <a:buNone/>
            </a:pPr>
            <a:r>
              <a:rPr lang="ru-RU" dirty="0" smtClean="0"/>
              <a:t>   </a:t>
            </a:r>
            <a:r>
              <a:rPr lang="ru-RU" b="1" dirty="0" smtClean="0"/>
              <a:t>1 этап </a:t>
            </a:r>
            <a:r>
              <a:rPr lang="ru-RU" dirty="0" smtClean="0"/>
              <a:t>- осознание </a:t>
            </a:r>
            <a:r>
              <a:rPr lang="ru-RU" dirty="0"/>
              <a:t>ребенком того, что в скором времени он станет школьником, а значит, станет еще более взрослым и важным;</a:t>
            </a:r>
          </a:p>
          <a:p>
            <a:pPr marL="0" indent="0" algn="just">
              <a:buNone/>
            </a:pPr>
            <a:r>
              <a:rPr lang="ru-RU" dirty="0" smtClean="0"/>
              <a:t>   </a:t>
            </a:r>
            <a:r>
              <a:rPr lang="ru-RU" b="1" dirty="0" smtClean="0"/>
              <a:t>2 этап </a:t>
            </a:r>
            <a:r>
              <a:rPr lang="ru-RU" dirty="0" smtClean="0"/>
              <a:t>- овладение </a:t>
            </a:r>
            <a:r>
              <a:rPr lang="ru-RU" dirty="0"/>
              <a:t>своими эмоциями, которые он начинает выражать нормальным языком, а не плачем и истериками;</a:t>
            </a:r>
          </a:p>
          <a:p>
            <a:pPr marL="0" indent="0" algn="just">
              <a:buNone/>
            </a:pPr>
            <a:r>
              <a:rPr lang="ru-RU" dirty="0" smtClean="0"/>
              <a:t>   </a:t>
            </a:r>
            <a:r>
              <a:rPr lang="ru-RU" b="1" dirty="0" smtClean="0"/>
              <a:t>3 этап </a:t>
            </a:r>
            <a:r>
              <a:rPr lang="ru-RU" dirty="0" smtClean="0"/>
              <a:t>- полное </a:t>
            </a:r>
            <a:r>
              <a:rPr lang="ru-RU" dirty="0"/>
              <a:t>принятие нового статуса «школьника».</a:t>
            </a:r>
          </a:p>
        </p:txBody>
      </p:sp>
    </p:spTree>
    <p:extLst>
      <p:ext uri="{BB962C8B-B14F-4D97-AF65-F5344CB8AC3E}">
        <p14:creationId xmlns:p14="http://schemas.microsoft.com/office/powerpoint/2010/main" xmlns="" val="3791313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5127" y="135924"/>
            <a:ext cx="10515600" cy="1124465"/>
          </a:xfrm>
        </p:spPr>
        <p:txBody>
          <a:bodyPr/>
          <a:lstStyle/>
          <a:p>
            <a:pPr algn="ctr"/>
            <a:r>
              <a:rPr lang="ru-RU" b="1" i="1" u="sng" dirty="0">
                <a:solidFill>
                  <a:srgbClr val="FF0000"/>
                </a:solidFill>
              </a:rPr>
              <a:t>Главная причина – смена деятельности </a:t>
            </a:r>
          </a:p>
        </p:txBody>
      </p:sp>
      <p:sp>
        <p:nvSpPr>
          <p:cNvPr id="3" name="Объект 2"/>
          <p:cNvSpPr>
            <a:spLocks noGrp="1"/>
          </p:cNvSpPr>
          <p:nvPr>
            <p:ph idx="1"/>
          </p:nvPr>
        </p:nvSpPr>
        <p:spPr>
          <a:xfrm>
            <a:off x="845127" y="1606379"/>
            <a:ext cx="4505349" cy="4979772"/>
          </a:xfrm>
        </p:spPr>
        <p:txBody>
          <a:bodyPr/>
          <a:lstStyle/>
          <a:p>
            <a:pPr marL="0" indent="0" algn="just">
              <a:buNone/>
            </a:pPr>
            <a:r>
              <a:rPr lang="ru-RU" dirty="0"/>
              <a:t>На смену игровой деятельности пришла познавательная, </a:t>
            </a:r>
            <a:r>
              <a:rPr lang="ru-RU" dirty="0" smtClean="0"/>
              <a:t>учебная. </a:t>
            </a:r>
            <a:r>
              <a:rPr lang="ru-RU" dirty="0"/>
              <a:t>Учиться – это не только учиться в школе, это получать знания, развивать свои способности, приобретать практические навыки, учиться мастерству; в общем, заниматься осмысленной работой. </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07677" y="1828799"/>
            <a:ext cx="5726046" cy="3892379"/>
          </a:xfrm>
          <a:prstGeom prst="rect">
            <a:avLst/>
          </a:prstGeom>
        </p:spPr>
      </p:pic>
    </p:spTree>
    <p:extLst>
      <p:ext uri="{BB962C8B-B14F-4D97-AF65-F5344CB8AC3E}">
        <p14:creationId xmlns:p14="http://schemas.microsoft.com/office/powerpoint/2010/main" xmlns="" val="2753586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i="1" u="sng" dirty="0" smtClean="0">
                <a:solidFill>
                  <a:srgbClr val="FF0000"/>
                </a:solidFill>
              </a:rPr>
              <a:t>Девиз кризиса 7 лет</a:t>
            </a:r>
            <a:r>
              <a:rPr lang="ru-RU" b="1" u="sng" dirty="0" smtClean="0">
                <a:solidFill>
                  <a:srgbClr val="FF0000"/>
                </a:solidFill>
              </a:rPr>
              <a:t/>
            </a:r>
            <a:br>
              <a:rPr lang="ru-RU" b="1" u="sng" dirty="0" smtClean="0">
                <a:solidFill>
                  <a:srgbClr val="FF0000"/>
                </a:solidFill>
              </a:rPr>
            </a:br>
            <a:endParaRPr lang="ru-RU" b="1" u="sng" dirty="0">
              <a:solidFill>
                <a:srgbClr val="FF0000"/>
              </a:solidFill>
            </a:endParaRPr>
          </a:p>
        </p:txBody>
      </p:sp>
      <p:sp>
        <p:nvSpPr>
          <p:cNvPr id="3" name="Объект 2"/>
          <p:cNvSpPr>
            <a:spLocks noGrp="1"/>
          </p:cNvSpPr>
          <p:nvPr>
            <p:ph idx="1"/>
          </p:nvPr>
        </p:nvSpPr>
        <p:spPr>
          <a:xfrm>
            <a:off x="845127" y="1470454"/>
            <a:ext cx="10515600" cy="4709683"/>
          </a:xfrm>
        </p:spPr>
        <p:txBody>
          <a:bodyPr>
            <a:normAutofit/>
          </a:bodyPr>
          <a:lstStyle/>
          <a:p>
            <a:pPr marL="0" indent="0" algn="ctr">
              <a:buNone/>
            </a:pPr>
            <a:r>
              <a:rPr lang="ru-RU" sz="3600" dirty="0" smtClean="0"/>
              <a:t>КАКОЙ Я ЕСТЬ?</a:t>
            </a:r>
            <a:endParaRPr lang="ru-RU" sz="3600"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39149" y="2100647"/>
            <a:ext cx="7797114" cy="4316370"/>
          </a:xfrm>
          <a:prstGeom prst="rect">
            <a:avLst/>
          </a:prstGeom>
        </p:spPr>
      </p:pic>
    </p:spTree>
    <p:extLst>
      <p:ext uri="{BB962C8B-B14F-4D97-AF65-F5344CB8AC3E}">
        <p14:creationId xmlns:p14="http://schemas.microsoft.com/office/powerpoint/2010/main" xmlns="" val="1668254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5127" y="160638"/>
            <a:ext cx="10515600" cy="753762"/>
          </a:xfrm>
        </p:spPr>
        <p:txBody>
          <a:bodyPr/>
          <a:lstStyle/>
          <a:p>
            <a:pPr algn="ctr"/>
            <a:r>
              <a:rPr lang="ru-RU" b="1" i="1" u="sng" dirty="0" smtClean="0">
                <a:solidFill>
                  <a:srgbClr val="FF0000"/>
                </a:solidFill>
              </a:rPr>
              <a:t>В чём суть кризиса?</a:t>
            </a:r>
            <a:endParaRPr lang="ru-RU" b="1" i="1" u="sng" dirty="0">
              <a:solidFill>
                <a:srgbClr val="FF0000"/>
              </a:solidFill>
            </a:endParaRPr>
          </a:p>
        </p:txBody>
      </p:sp>
      <p:sp>
        <p:nvSpPr>
          <p:cNvPr id="3" name="Объект 2"/>
          <p:cNvSpPr>
            <a:spLocks noGrp="1"/>
          </p:cNvSpPr>
          <p:nvPr>
            <p:ph idx="1"/>
          </p:nvPr>
        </p:nvSpPr>
        <p:spPr>
          <a:xfrm>
            <a:off x="845127" y="1470454"/>
            <a:ext cx="5320895" cy="4709683"/>
          </a:xfrm>
        </p:spPr>
        <p:txBody>
          <a:bodyPr/>
          <a:lstStyle/>
          <a:p>
            <a:pPr marL="0" indent="0" algn="just">
              <a:buNone/>
            </a:pPr>
            <a:r>
              <a:rPr lang="ru-RU" dirty="0" smtClean="0"/>
              <a:t>К 6-7 годам ребенок уже ощущает себя личностью, анализирует свое поведение, осознает свои чувства. Это время его социальной адаптации, проверка его способности завоевать уважение других. Ребенок стремится поменять свой статус на более значимый, в частности, стать школьником.</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99654" y="1569307"/>
            <a:ext cx="5214551" cy="4164227"/>
          </a:xfrm>
          <a:prstGeom prst="rect">
            <a:avLst/>
          </a:prstGeom>
        </p:spPr>
      </p:pic>
    </p:spTree>
    <p:extLst>
      <p:ext uri="{BB962C8B-B14F-4D97-AF65-F5344CB8AC3E}">
        <p14:creationId xmlns:p14="http://schemas.microsoft.com/office/powerpoint/2010/main" xmlns="" val="3184976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45127" y="457200"/>
            <a:ext cx="10515600" cy="5722938"/>
          </a:xfrm>
        </p:spPr>
        <p:txBody>
          <a:bodyPr>
            <a:normAutofit/>
          </a:bodyPr>
          <a:lstStyle/>
          <a:p>
            <a:pPr marL="0" indent="0" algn="ctr">
              <a:buNone/>
            </a:pPr>
            <a:r>
              <a:rPr lang="ru-RU" sz="5400" b="1" i="1" u="sng" dirty="0">
                <a:solidFill>
                  <a:srgbClr val="FF0000"/>
                </a:solidFill>
              </a:rPr>
              <a:t>Характерные поведенческие реакции детей семи лет</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95900" y="2286000"/>
            <a:ext cx="7414053" cy="4003589"/>
          </a:xfrm>
          <a:prstGeom prst="rect">
            <a:avLst/>
          </a:prstGeom>
        </p:spPr>
      </p:pic>
    </p:spTree>
    <p:extLst>
      <p:ext uri="{BB962C8B-B14F-4D97-AF65-F5344CB8AC3E}">
        <p14:creationId xmlns:p14="http://schemas.microsoft.com/office/powerpoint/2010/main" xmlns="" val="797060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924" y="345988"/>
            <a:ext cx="10515600" cy="679622"/>
          </a:xfrm>
        </p:spPr>
        <p:txBody>
          <a:bodyPr>
            <a:noAutofit/>
          </a:bodyPr>
          <a:lstStyle/>
          <a:p>
            <a:pPr algn="ctr"/>
            <a:r>
              <a:rPr lang="ru-RU" b="1" i="1" u="sng" dirty="0" smtClean="0">
                <a:solidFill>
                  <a:srgbClr val="FF0000"/>
                </a:solidFill>
              </a:rPr>
              <a:t>Пауза</a:t>
            </a:r>
            <a:endParaRPr lang="ru-RU" b="1" i="1" u="sng" dirty="0">
              <a:solidFill>
                <a:srgbClr val="FF0000"/>
              </a:solidFill>
            </a:endParaRPr>
          </a:p>
        </p:txBody>
      </p:sp>
      <p:sp>
        <p:nvSpPr>
          <p:cNvPr id="3" name="Объект 2"/>
          <p:cNvSpPr>
            <a:spLocks noGrp="1"/>
          </p:cNvSpPr>
          <p:nvPr>
            <p:ph idx="1"/>
          </p:nvPr>
        </p:nvSpPr>
        <p:spPr>
          <a:xfrm>
            <a:off x="748518" y="1025610"/>
            <a:ext cx="4639028" cy="5572898"/>
          </a:xfrm>
        </p:spPr>
        <p:txBody>
          <a:bodyPr>
            <a:normAutofit/>
          </a:bodyPr>
          <a:lstStyle/>
          <a:p>
            <a:pPr marL="0" indent="0" algn="just">
              <a:buNone/>
            </a:pPr>
            <a:r>
              <a:rPr lang="ru-RU" dirty="0" smtClean="0"/>
              <a:t>Это </a:t>
            </a:r>
            <a:r>
              <a:rPr lang="ru-RU" dirty="0"/>
              <a:t>промежуток времени между обращением к ребенку (указанием, требованиями, приказами, напоминаниями о соблюдении режима, об иных необходимых действиях, просьбами) и реакцией ребенка. Реакция выражается как собственно в невыполнении действия, так и в отказе от выполнения или оттягивании его.</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96465" y="1210962"/>
            <a:ext cx="5733534" cy="4683212"/>
          </a:xfrm>
          <a:prstGeom prst="rect">
            <a:avLst/>
          </a:prstGeom>
        </p:spPr>
      </p:pic>
    </p:spTree>
    <p:extLst>
      <p:ext uri="{BB962C8B-B14F-4D97-AF65-F5344CB8AC3E}">
        <p14:creationId xmlns:p14="http://schemas.microsoft.com/office/powerpoint/2010/main" xmlns="" val="312368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4ECE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489" y="168052"/>
            <a:ext cx="10515600" cy="832845"/>
          </a:xfrm>
        </p:spPr>
        <p:txBody>
          <a:bodyPr/>
          <a:lstStyle/>
          <a:p>
            <a:pPr algn="ctr"/>
            <a:r>
              <a:rPr lang="ru-RU" b="1" i="1" u="sng" dirty="0" smtClean="0">
                <a:solidFill>
                  <a:srgbClr val="FF0000"/>
                </a:solidFill>
              </a:rPr>
              <a:t>Спор</a:t>
            </a:r>
            <a:endParaRPr lang="ru-RU" b="1" i="1" u="sng" dirty="0">
              <a:solidFill>
                <a:srgbClr val="FF0000"/>
              </a:solidFill>
            </a:endParaRPr>
          </a:p>
        </p:txBody>
      </p:sp>
      <p:sp>
        <p:nvSpPr>
          <p:cNvPr id="3" name="Объект 2"/>
          <p:cNvSpPr>
            <a:spLocks noGrp="1"/>
          </p:cNvSpPr>
          <p:nvPr>
            <p:ph idx="1"/>
          </p:nvPr>
        </p:nvSpPr>
        <p:spPr>
          <a:xfrm>
            <a:off x="795700" y="1000897"/>
            <a:ext cx="10515600" cy="4351337"/>
          </a:xfrm>
        </p:spPr>
        <p:txBody>
          <a:bodyPr/>
          <a:lstStyle/>
          <a:p>
            <a:pPr marL="0" indent="0" algn="just">
              <a:buNone/>
            </a:pPr>
            <a:r>
              <a:rPr lang="ru-RU" dirty="0" smtClean="0"/>
              <a:t>Реакция</a:t>
            </a:r>
            <a:r>
              <a:rPr lang="ru-RU" dirty="0"/>
              <a:t>, при которой ребенок в ответ на просьбу, приказ, требование начинает оспаривать необходимость требуемого или время выполнения (чаще всего ссылаясь на занятость), возражать.</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63329" y="2557849"/>
            <a:ext cx="6635579" cy="3728401"/>
          </a:xfrm>
          <a:prstGeom prst="rect">
            <a:avLst/>
          </a:prstGeom>
        </p:spPr>
      </p:pic>
    </p:spTree>
    <p:extLst>
      <p:ext uri="{BB962C8B-B14F-4D97-AF65-F5344CB8AC3E}">
        <p14:creationId xmlns:p14="http://schemas.microsoft.com/office/powerpoint/2010/main" xmlns="" val="1882523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TM02892315[[fn=Легкий дым]]</Template>
  <TotalTime>142</TotalTime>
  <Words>1402</Words>
  <Application>Microsoft Office PowerPoint</Application>
  <PresentationFormat>Произвольный</PresentationFormat>
  <Paragraphs>81</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HDOfficeLightV0</vt:lpstr>
      <vt:lpstr>Слайд 1</vt:lpstr>
      <vt:lpstr>Слайд 2</vt:lpstr>
      <vt:lpstr>Когда начинается кризис и сколько длится</vt:lpstr>
      <vt:lpstr>Главная причина – смена деятельности </vt:lpstr>
      <vt:lpstr>Девиз кризиса 7 лет </vt:lpstr>
      <vt:lpstr>В чём суть кризиса?</vt:lpstr>
      <vt:lpstr>Слайд 7</vt:lpstr>
      <vt:lpstr>Пауза</vt:lpstr>
      <vt:lpstr>Спор</vt:lpstr>
      <vt:lpstr>Непослушание</vt:lpstr>
      <vt:lpstr>Хитрость</vt:lpstr>
      <vt:lpstr>«Взрослое поведение»</vt:lpstr>
      <vt:lpstr>Внешний вид</vt:lpstr>
      <vt:lpstr>Упрямство</vt:lpstr>
      <vt:lpstr>Требовательность</vt:lpstr>
      <vt:lpstr>Капризы</vt:lpstr>
      <vt:lpstr>Реакция на критику</vt:lpstr>
      <vt:lpstr>Общие вопросы</vt:lpstr>
      <vt:lpstr>Самостоятельность</vt:lpstr>
      <vt:lpstr>Школа</vt:lpstr>
      <vt:lpstr>Рекомендации при кризисе семи лет </vt:lpstr>
      <vt:lpstr>Советы родителям</vt:lpstr>
      <vt:lpstr>Слайд 23</vt:lpstr>
      <vt:lpstr>Советы психологов «Как прожить хотя бы один день без нервотрепки»</vt:lpstr>
      <vt:lpstr>Слайд 25</vt:lpstr>
      <vt:lpstr>Психологи рекомендуют не употреблять выражения: </vt:lpstr>
      <vt:lpstr>Психологи рекомендуют чаще употреблять выражения: </vt:lpstr>
      <vt:lpstr>Вывод</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Windows User</dc:creator>
  <cp:lastModifiedBy>User</cp:lastModifiedBy>
  <cp:revision>15</cp:revision>
  <dcterms:created xsi:type="dcterms:W3CDTF">2019-02-21T15:38:42Z</dcterms:created>
  <dcterms:modified xsi:type="dcterms:W3CDTF">2023-09-11T05:16:27Z</dcterms:modified>
</cp:coreProperties>
</file>