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1"/>
  </p:notesMasterIdLst>
  <p:handoutMasterIdLst>
    <p:handoutMasterId r:id="rId22"/>
  </p:handoutMasterIdLst>
  <p:sldIdLst>
    <p:sldId id="837" r:id="rId2"/>
    <p:sldId id="892" r:id="rId3"/>
    <p:sldId id="838" r:id="rId4"/>
    <p:sldId id="897" r:id="rId5"/>
    <p:sldId id="881" r:id="rId6"/>
    <p:sldId id="888" r:id="rId7"/>
    <p:sldId id="889" r:id="rId8"/>
    <p:sldId id="895" r:id="rId9"/>
    <p:sldId id="896" r:id="rId10"/>
    <p:sldId id="893" r:id="rId11"/>
    <p:sldId id="885" r:id="rId12"/>
    <p:sldId id="876" r:id="rId13"/>
    <p:sldId id="848" r:id="rId14"/>
    <p:sldId id="845" r:id="rId15"/>
    <p:sldId id="840" r:id="rId16"/>
    <p:sldId id="890" r:id="rId17"/>
    <p:sldId id="894" r:id="rId18"/>
    <p:sldId id="899" r:id="rId19"/>
    <p:sldId id="898" r:id="rId20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812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6256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4384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2510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40639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8766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6893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5021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2AA5C"/>
    <a:srgbClr val="339966"/>
    <a:srgbClr val="5B6377"/>
    <a:srgbClr val="2D66A5"/>
    <a:srgbClr val="805F72"/>
    <a:srgbClr val="64BDE1"/>
    <a:srgbClr val="BFBE9F"/>
    <a:srgbClr val="68BE5E"/>
    <a:srgbClr val="51B0E0"/>
    <a:srgbClr val="4774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2" autoAdjust="0"/>
    <p:restoredTop sz="96947" autoAdjust="0"/>
  </p:normalViewPr>
  <p:slideViewPr>
    <p:cSldViewPr>
      <p:cViewPr varScale="1">
        <p:scale>
          <a:sx n="89" d="100"/>
          <a:sy n="89" d="100"/>
        </p:scale>
        <p:origin x="-77" y="-408"/>
      </p:cViewPr>
      <p:guideLst>
        <p:guide orient="horz" pos="2161"/>
        <p:guide orient="horz" pos="1620"/>
        <p:guide pos="3841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8" y="0"/>
            <a:ext cx="4302493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8" y="6456218"/>
            <a:ext cx="4302493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8" y="0"/>
            <a:ext cx="4302493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39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8" y="6456218"/>
            <a:ext cx="4302493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0812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81625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22438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6325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040639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8766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6893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5021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38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6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7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68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02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28" indent="0">
              <a:buNone/>
              <a:defRPr sz="1800" b="1"/>
            </a:lvl2pPr>
            <a:lvl3pPr marL="816256" indent="0">
              <a:buNone/>
              <a:defRPr sz="1600" b="1"/>
            </a:lvl3pPr>
            <a:lvl4pPr marL="1224384" indent="0">
              <a:buNone/>
              <a:defRPr sz="1400" b="1"/>
            </a:lvl4pPr>
            <a:lvl5pPr marL="1632510" indent="0">
              <a:buNone/>
              <a:defRPr sz="1400" b="1"/>
            </a:lvl5pPr>
            <a:lvl6pPr marL="2040639" indent="0">
              <a:buNone/>
              <a:defRPr sz="1400" b="1"/>
            </a:lvl6pPr>
            <a:lvl7pPr marL="2448766" indent="0">
              <a:buNone/>
              <a:defRPr sz="1400" b="1"/>
            </a:lvl7pPr>
            <a:lvl8pPr marL="2856893" indent="0">
              <a:buNone/>
              <a:defRPr sz="1400" b="1"/>
            </a:lvl8pPr>
            <a:lvl9pPr marL="326502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8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7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28" indent="0">
              <a:buNone/>
              <a:defRPr sz="1800" b="1"/>
            </a:lvl2pPr>
            <a:lvl3pPr marL="816256" indent="0">
              <a:buNone/>
              <a:defRPr sz="1600" b="1"/>
            </a:lvl3pPr>
            <a:lvl4pPr marL="1224384" indent="0">
              <a:buNone/>
              <a:defRPr sz="1400" b="1"/>
            </a:lvl4pPr>
            <a:lvl5pPr marL="1632510" indent="0">
              <a:buNone/>
              <a:defRPr sz="1400" b="1"/>
            </a:lvl5pPr>
            <a:lvl6pPr marL="2040639" indent="0">
              <a:buNone/>
              <a:defRPr sz="1400" b="1"/>
            </a:lvl6pPr>
            <a:lvl7pPr marL="2448766" indent="0">
              <a:buNone/>
              <a:defRPr sz="1400" b="1"/>
            </a:lvl7pPr>
            <a:lvl8pPr marL="2856893" indent="0">
              <a:buNone/>
              <a:defRPr sz="1400" b="1"/>
            </a:lvl8pPr>
            <a:lvl9pPr marL="326502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8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9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28" indent="0">
              <a:buNone/>
              <a:defRPr sz="1000"/>
            </a:lvl2pPr>
            <a:lvl3pPr marL="816256" indent="0">
              <a:buNone/>
              <a:defRPr sz="900"/>
            </a:lvl3pPr>
            <a:lvl4pPr marL="1224384" indent="0">
              <a:buNone/>
              <a:defRPr sz="800"/>
            </a:lvl4pPr>
            <a:lvl5pPr marL="1632510" indent="0">
              <a:buNone/>
              <a:defRPr sz="800"/>
            </a:lvl5pPr>
            <a:lvl6pPr marL="2040639" indent="0">
              <a:buNone/>
              <a:defRPr sz="800"/>
            </a:lvl6pPr>
            <a:lvl7pPr marL="2448766" indent="0">
              <a:buNone/>
              <a:defRPr sz="800"/>
            </a:lvl7pPr>
            <a:lvl8pPr marL="2856893" indent="0">
              <a:buNone/>
              <a:defRPr sz="800"/>
            </a:lvl8pPr>
            <a:lvl9pPr marL="32650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3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3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28" indent="0">
              <a:buNone/>
              <a:defRPr sz="2500"/>
            </a:lvl2pPr>
            <a:lvl3pPr marL="816256" indent="0">
              <a:buNone/>
              <a:defRPr sz="2200"/>
            </a:lvl3pPr>
            <a:lvl4pPr marL="1224384" indent="0">
              <a:buNone/>
              <a:defRPr sz="1800"/>
            </a:lvl4pPr>
            <a:lvl5pPr marL="1632510" indent="0">
              <a:buNone/>
              <a:defRPr sz="1800"/>
            </a:lvl5pPr>
            <a:lvl6pPr marL="2040639" indent="0">
              <a:buNone/>
              <a:defRPr sz="1800"/>
            </a:lvl6pPr>
            <a:lvl7pPr marL="2448766" indent="0">
              <a:buNone/>
              <a:defRPr sz="1800"/>
            </a:lvl7pPr>
            <a:lvl8pPr marL="2856893" indent="0">
              <a:buNone/>
              <a:defRPr sz="1800"/>
            </a:lvl8pPr>
            <a:lvl9pPr marL="3265021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28" indent="0">
              <a:buNone/>
              <a:defRPr sz="1000"/>
            </a:lvl2pPr>
            <a:lvl3pPr marL="816256" indent="0">
              <a:buNone/>
              <a:defRPr sz="900"/>
            </a:lvl3pPr>
            <a:lvl4pPr marL="1224384" indent="0">
              <a:buNone/>
              <a:defRPr sz="800"/>
            </a:lvl4pPr>
            <a:lvl5pPr marL="1632510" indent="0">
              <a:buNone/>
              <a:defRPr sz="800"/>
            </a:lvl5pPr>
            <a:lvl6pPr marL="2040639" indent="0">
              <a:buNone/>
              <a:defRPr sz="800"/>
            </a:lvl6pPr>
            <a:lvl7pPr marL="2448766" indent="0">
              <a:buNone/>
              <a:defRPr sz="800"/>
            </a:lvl7pPr>
            <a:lvl8pPr marL="2856893" indent="0">
              <a:buNone/>
              <a:defRPr sz="800"/>
            </a:lvl8pPr>
            <a:lvl9pPr marL="326502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5" tIns="40812" rIns="81625" bIns="408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5" tIns="40812" rIns="81625" bIns="408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19.08.2021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2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256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384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51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095" indent="-30609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208" indent="-2550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319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445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574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703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830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958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085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28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56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384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10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639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766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893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021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instrao.ru/primer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fioco.ru/%D0%BF%D1%80%D0%B8%D0%BC%D0%B5%D1%80%D1%8B-%D0%B7%D0%B0%D0%B4%D0%B0%D1%87-pis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92564" y="771550"/>
            <a:ext cx="7558872" cy="70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1" tIns="34276" rIns="68551" bIns="3427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РЕСПУБЛИКАНСКОЕ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АВГУСТОВСКОЕ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СОВЕЩАНИЕ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 ОБРАЗОВАНИЮ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92564" y="3863247"/>
            <a:ext cx="7558872" cy="36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1" tIns="34276" rIns="68551" bIns="3427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ДИСКУССИОННАЯ ПЛОЩАДКА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№8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1851670"/>
            <a:ext cx="8640960" cy="154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1" tIns="34276" rIns="68551" bIns="3427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008FD3"/>
                </a:solidFill>
                <a:latin typeface="Arial" charset="0"/>
              </a:rPr>
              <a:t>ВВЕДЕНИЕ В ОБРАЗОВАТЕЛЬНЫЙ ПРОЦЕСС ОБНОВЛЕННЫХ ФГОС НАЧАЛЬНОГО ОБЩЕГО И ОСНОВНОГО ОБЩЕГО ОБРАЗОВАНИЯ В ШКОЛАХ РЕСПУБЛИКИ БАШКОРТОСТАН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672" y="771857"/>
            <a:ext cx="540000" cy="70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943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95" y="281819"/>
            <a:ext cx="2928605" cy="159217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Проекты примерных рабочих программ учебных предметов:</a:t>
            </a:r>
            <a:br>
              <a:rPr lang="ru-RU" sz="18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8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8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200" b="1" dirty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http://</a:t>
            </a:r>
            <a:r>
              <a:rPr lang="en-US" sz="12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www.instrao.ru/primer</a:t>
            </a:r>
            <a:r>
              <a:rPr lang="ru-RU" sz="12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b="1" dirty="0" smtClean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200" b="1" dirty="0">
              <a:solidFill>
                <a:srgbClr val="20377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00801" y="1950243"/>
            <a:ext cx="2393156" cy="871538"/>
          </a:xfrm>
          <a:prstGeom prst="rect">
            <a:avLst/>
          </a:prstGeom>
          <a:solidFill>
            <a:srgbClr val="919191"/>
          </a:solidFill>
          <a:ln/>
          <a:effectLst>
            <a:outerShdw blurRad="381000" dist="165100" dir="540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Текст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7563" y="1950243"/>
            <a:ext cx="2393156" cy="871538"/>
          </a:xfrm>
          <a:prstGeom prst="rect">
            <a:avLst/>
          </a:prstGeom>
          <a:solidFill>
            <a:srgbClr val="919191"/>
          </a:solidFill>
          <a:ln/>
          <a:effectLst>
            <a:outerShdw blurRad="381000" dist="165100" dir="540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Текст</a:t>
            </a:r>
          </a:p>
        </p:txBody>
      </p:sp>
      <p:sp>
        <p:nvSpPr>
          <p:cNvPr id="12" name="Объект 5"/>
          <p:cNvSpPr txBox="1">
            <a:spLocks/>
          </p:cNvSpPr>
          <p:nvPr/>
        </p:nvSpPr>
        <p:spPr>
          <a:xfrm>
            <a:off x="6400801" y="3021806"/>
            <a:ext cx="2393156" cy="18788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+mj-lt"/>
              </a:rPr>
              <a:t>Текст слайда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29" t="6297" r="19063" b="10370"/>
          <a:stretch/>
        </p:blipFill>
        <p:spPr bwMode="auto">
          <a:xfrm>
            <a:off x="3117997" y="0"/>
            <a:ext cx="5986463" cy="447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372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19622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Новый стандарт позволяет обновить содержание программ,  расширить знания школьников о здоровом образе жизни, экологии, задействовать интерактивные программы, формирующие нравственно-патриотическое воспитание.  </a:t>
            </a:r>
          </a:p>
          <a:p>
            <a:pPr lvl="0" indent="450000"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обновленном стандарте в разделе 43.5. предметные результаты по учебному предмету «Окружающий мир» предметной области «Обществознание и естествознание (окружающий мир)» обновились и сформулированы более подробно и конкретно.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9819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75606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процессе реализации обновлённого ФГОС НОО предметные результаты по учебному предмету «Окружающий мир» предметной области «Обществознание и естествознание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(окружающий мир)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 должны быть направлены на практическое применение знаний и обеспечивать первоначальные представления о традициях и обычаях, достопримечательностях культурного и природного наследия России и родного края; приобретение опыта положительного эмоционально-ценностного отношения к природе; стремления действовать в окружающей среде в соответствии с экологическими нормами поведения.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275606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Образовательный стандарт обновлённого формата ориентирует педагогическое сообщество на развитие у обучающихся мотивации к творческому труду, формированию проектно-исследовательской культуры. </a:t>
            </a:r>
          </a:p>
          <a:p>
            <a:pPr indent="450850"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учебному предмету «Окружающий мир» упор сделан на то, как ребёнок может применять полученные знания на практике, заниматься наукой, проводить несложные групповые и индивидуальные исследования природных объектов и явлений, получать опыт выступления на научно-практических конференциях и т. д.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indent="45085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связи с этим особого внимания заслуживает образовательная среда, которая должна быть направлена на становление исследовательской культуры и проектного мышления у школьников.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31590"/>
            <a:ext cx="82089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обновлённом ФГОС НОО особое внимание уделяется использованию в педагогическом процессе краеведческого принципа, основанного на стимулировании любознательности и познавательного интереса к родному краю, на воспитании гордости за свой народ и его земли. При изучении процессов и явлений окружающего мира учащиеся знакомятся с компонентами природы (неживой и живой), изучают взаимосвязь среды, индивида и результатов его деятельности.     </a:t>
            </a:r>
          </a:p>
          <a:p>
            <a:pPr lvl="0" indent="45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Далее изучаются особенности родного края, что позволяет организовать постепенное накопление знаний о природе и окружающей среде, воссоздавая целостность картины мира.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450000" algn="just"/>
            <a:endParaRPr lang="ru-RU" sz="20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87574"/>
            <a:ext cx="82809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обновлённом ФГОС НОО впервые прописаны требования к разработке рабочей программы воспитания, которая должна предусматривать приобщение обучающихся к российским традиционным духовным  ценностям, включая культурные ценности своей этнической группы, правилам и нормам поведения.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45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Рабочая программа воспитания обеспечивает личностное развитие учащихся, включая: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гражданско-патриотическое воспитание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духовно-нравственное воспитание;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эстетическое воспитание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физическое воспитание;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трудовое воспитание; 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экологическое воспитание.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2liski.detkin-club.ru/images/custom_1/iawpxy0qm_6026f6b0910d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67694"/>
            <a:ext cx="331236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498" y="202147"/>
            <a:ext cx="9065502" cy="1826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Рабочая </a:t>
            </a:r>
            <a:r>
              <a:rPr lang="ru-RU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программа воспитания</a:t>
            </a:r>
            <a:r>
              <a:rPr lang="ru-RU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может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иметь модульную структуру и включать: анализ воспитательного процесса в Организации; цель и задачи воспитания обучающихся; виды, формы и содержание воспитательной деятельности с учетом специфики Организации, интересов субъектов воспитания, тематики учебных модулей; систему поощрения социальной успешности и проявлений активной жизненной позиции обучающихся. </a:t>
            </a:r>
            <a:endParaRPr lang="ru-RU" sz="1600" dirty="0"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828" y="2086390"/>
            <a:ext cx="5839324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Рабочая программа воспитания реализуется в единстве урочной и внеурочной деятельности, осуществляемой Организацией </a:t>
            </a:r>
            <a:r>
              <a:rPr lang="ru-RU" sz="1600" b="1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совместно с семьей</a:t>
            </a:r>
            <a:r>
              <a:rPr lang="ru-RU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 другими институтами воспитания. Рабочая программа воспитания должна </a:t>
            </a:r>
            <a:r>
              <a:rPr lang="ru-RU" sz="16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предусматривать приобщение обучающихся</a:t>
            </a:r>
            <a:r>
              <a:rPr lang="ru-RU" sz="16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к российским традиционным духовным ценностям, включая культурные ценности своей этнической группы, правилам и нормам поведения в российском обществе.</a:t>
            </a:r>
          </a:p>
        </p:txBody>
      </p:sp>
    </p:spTree>
    <p:extLst>
      <p:ext uri="{BB962C8B-B14F-4D97-AF65-F5344CB8AC3E}">
        <p14:creationId xmlns:p14="http://schemas.microsoft.com/office/powerpoint/2010/main" xmlns="" val="25283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455" y="2043113"/>
            <a:ext cx="3343277" cy="28146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Международная программа по оценке образовательных достижений учащихся PISA (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Programme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for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International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Student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Assessment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ru-RU" sz="1800" b="1" dirty="0" smtClean="0">
              <a:solidFill>
                <a:schemeClr val="bg2">
                  <a:lumMod val="25000"/>
                </a:schemeClr>
              </a:solidFill>
              <a:latin typeface="+mj-lt"/>
              <a:hlinkClick r:id="rId2"/>
            </a:endParaRPr>
          </a:p>
          <a:p>
            <a:pPr marL="0" indent="0">
              <a:buNone/>
            </a:pPr>
            <a:r>
              <a:rPr lang="en-US" sz="1800" dirty="0" smtClean="0">
                <a:latin typeface="+mj-lt"/>
                <a:hlinkClick r:id="rId2"/>
              </a:rPr>
              <a:t>https</a:t>
            </a:r>
            <a:r>
              <a:rPr lang="en-US" sz="1800" dirty="0">
                <a:latin typeface="+mj-lt"/>
                <a:hlinkClick r:id="rId2"/>
              </a:rPr>
              <a:t>://fioco.ru/%D0%BF%D1%80%D0%B8%D0%BC%D0%B5%D1%80%D1%8B-%</a:t>
            </a:r>
            <a:r>
              <a:rPr lang="en-US" sz="1800" dirty="0" smtClean="0">
                <a:latin typeface="+mj-lt"/>
                <a:hlinkClick r:id="rId2"/>
              </a:rPr>
              <a:t>D0%B7%D0%B0%D0%B4%D0%B0%D1%87-pisa</a:t>
            </a:r>
            <a:endParaRPr lang="ru-RU" sz="1800" dirty="0" smtClean="0">
              <a:latin typeface="+mj-lt"/>
            </a:endParaRPr>
          </a:p>
          <a:p>
            <a:pPr marL="0" indent="0">
              <a:buNone/>
            </a:pPr>
            <a:endParaRPr lang="ru-RU" sz="1800" dirty="0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6" y="142875"/>
            <a:ext cx="3343275" cy="1564481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Федеральный институт оценки качества образования</a:t>
            </a:r>
            <a:endParaRPr lang="ru-RU" sz="27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86237" y="273843"/>
            <a:ext cx="4722019" cy="458390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+mj-lt"/>
              </a:rPr>
              <a:t>Текст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90" t="6590" r="33333" b="41150"/>
          <a:stretch/>
        </p:blipFill>
        <p:spPr bwMode="auto">
          <a:xfrm>
            <a:off x="3788877" y="71438"/>
            <a:ext cx="5355121" cy="294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46" t="6666" r="19375" b="8518"/>
          <a:stretch/>
        </p:blipFill>
        <p:spPr bwMode="auto">
          <a:xfrm>
            <a:off x="5880668" y="2631558"/>
            <a:ext cx="3263331" cy="251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6136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67544" y="771550"/>
            <a:ext cx="8280920" cy="351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1" tIns="34276" rIns="68551" bIns="3427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Создание активной мотивации, целеполагание, развивающее обучение, увеличение доли самостоятельной работы обучающихся, поиск самостоятельных решений.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Применение дифференцированных заданий, индивидуального подхода через разноуровневые задания.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Широкое применение современных технологий обучения, в том числе инновационных компьютерных технологий. Использование материалов, подготовленных с помощью интерактивной доски, презентаций, квестов,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квизов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др.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Изменение стиля взаимодействия: от авторитарности и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единоправной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оценочности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перешли к взаимодействию, демократичности, к рефлективности на уроке</a:t>
            </a:r>
            <a:r>
              <a:rPr lang="ru-RU" sz="1600" b="1" dirty="0">
                <a:solidFill>
                  <a:srgbClr val="33996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195486"/>
            <a:ext cx="540000" cy="70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1465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52EE67E-2AB2-4911-B34D-D6EFE39C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0800000" flipV="1">
            <a:off x="755576" y="555526"/>
            <a:ext cx="7632848" cy="1624508"/>
          </a:xfrm>
        </p:spPr>
        <p:txBody>
          <a:bodyPr vert="horz"/>
          <a:lstStyle/>
          <a:p>
            <a:pPr algn="just"/>
            <a:endParaRPr lang="ru-RU" sz="1800" dirty="0">
              <a:solidFill>
                <a:srgbClr val="33996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33996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ru-RU" sz="1800" dirty="0">
              <a:solidFill>
                <a:srgbClr val="33996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Обновленные ФГОС, основанные на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деятельностном подходе, ставят четкие цели формирования предметных и общекультурных компетентностей и развития личностных качеств, необходимых для решения повседневных и нетиповых задач,  для адекватной </a:t>
            </a:r>
            <a:r>
              <a:rPr lang="ru-RU"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ориентации человека в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окружающем мире</a:t>
            </a:r>
          </a:p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0424EDE-B5A1-4A9E-8B2A-A507B40171F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211710"/>
            <a:ext cx="2755007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7736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6" y="273844"/>
            <a:ext cx="3043238" cy="1354931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20377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30" t="11869" r="29682" b="31991"/>
          <a:stretch/>
        </p:blipFill>
        <p:spPr bwMode="auto">
          <a:xfrm>
            <a:off x="195942" y="185377"/>
            <a:ext cx="4219899" cy="235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05" t="22077" r="22053" b="13595"/>
          <a:stretch/>
        </p:blipFill>
        <p:spPr bwMode="auto">
          <a:xfrm>
            <a:off x="4415841" y="0"/>
            <a:ext cx="4625412" cy="241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998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31590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обновлённом федеральном государственном образовательном стандарте начального общего образования (ФГОС НОО), Приказ Министерства просвещения Российской Федерации от 31.05.2021 № 286 «Об утверждении федерального государственного образовательного стандарта начального общего образования», сформулированы максимально конкретные требования к предметам школьной программы соответствующего уровня.</a:t>
            </a: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45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Стандарт разработан  с учётом региональных, национальных и этнокультурных особенностей народов Российской Федерации, ориентирован на ознакомление обучающихся с доступными для них сторонами многообразного цивилизованного наследия России и своей республики, на расширение представлений об историческом и социальном опыте разных поколений россиян, об основах светской этики и духовно-нравственных культур разных народов.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42713"/>
            <a:ext cx="9144001" cy="5155806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691680" y="2164551"/>
            <a:ext cx="7200799" cy="37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6" tIns="34278" rIns="68556" bIns="34278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691680" y="3017624"/>
            <a:ext cx="7200799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275606"/>
            <a:ext cx="8208911" cy="77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1" tIns="34276" rIns="68551" bIns="34276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33996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Отличие обновленных ФГОС от прежних стандартов</a:t>
            </a:r>
          </a:p>
          <a:p>
            <a:pPr algn="ctr"/>
            <a:r>
              <a:rPr lang="ru-RU" sz="2000" b="1" dirty="0">
                <a:solidFill>
                  <a:srgbClr val="02AA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Рисунок 11" descr="Отличия ФГОС первого и второго поколения">
            <a:extLst>
              <a:ext uri="{FF2B5EF4-FFF2-40B4-BE49-F238E27FC236}">
                <a16:creationId xmlns="" xmlns:a16="http://schemas.microsoft.com/office/drawing/2014/main" id="{6256CC4B-DCFB-4C69-A8E8-41FA93C0FCA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86" t="14270" r="5453" b="697"/>
          <a:stretch>
            <a:fillRect/>
          </a:stretch>
        </p:blipFill>
        <p:spPr bwMode="auto">
          <a:xfrm>
            <a:off x="706544" y="1779662"/>
            <a:ext cx="3708919" cy="2470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8AA945A-33DE-493E-9CDB-0C672EEA35A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421"/>
          <a:stretch>
            <a:fillRect/>
          </a:stretch>
        </p:blipFill>
        <p:spPr bwMode="auto">
          <a:xfrm>
            <a:off x="4507495" y="1779662"/>
            <a:ext cx="4202236" cy="2470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61688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555526"/>
            <a:ext cx="8568952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Согласно ФГОС НОО, предметные результаты освоения программы НОО должны обеспечивать следующие новые положения: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первоначальные представления о природных и социальных объектах как компонентах единого мира, о многообразии объектов и явлений природы; связи мира живой и неживой природы;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сформированность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основ рационального поведения и обоснованного принятия решений;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первоначальные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представления о традициях и обычаях, хозяйственных занятиях населения и массовых профессиях родного края, достопримечательностях столицы России и родного края, наиболее значимых объектах Всемирного культурного и природного наследия в России; важнейших для страны и личности событиях и фактах прошлого и настоящего России; основных правах и обязанностях гражданина Российской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Федерации;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умение решать в рамках изученного материала познавательные, в том числе практические задачи;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базовых умений работы с доступной информацией (текстовой, графической, аудиовизуальной) о природе и обществе, безопасного использования электронных ресурсов Организации и сети Интернет, получения информации из источников в современной информационной среде;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опыта положительного эмоционально-ценностного отношения к природе; стремления действовать в окружающей среде в соответствии с экологическими нормами поведения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2836" y="590201"/>
            <a:ext cx="7093296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Изменился объем часов (минимум/максимум/</a:t>
            </a:r>
            <a:r>
              <a:rPr lang="ru-RU" sz="1600" b="1" dirty="0" err="1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внеурочка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0772" y="1370204"/>
            <a:ext cx="767282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Изменился перечень предметов обязательной части </a:t>
            </a:r>
            <a:endParaRPr lang="ru-RU" sz="16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272" y="1755069"/>
            <a:ext cx="8710256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Предметы математика, информатика, физика, химия,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биология могут изучаться 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базовом и углубленном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уровнях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(ФГОС ООО).</a:t>
            </a:r>
            <a:endParaRPr lang="ru-RU" sz="1600" dirty="0"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748" y="2436853"/>
            <a:ext cx="8619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предмет «Математика» включает в себя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Алгебра, Геометрия,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Вероятность и статистика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Всеобщая история, история России.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2836" y="987832"/>
            <a:ext cx="7672824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Финансовая грамотность как отдельные модули в НОО и ООО</a:t>
            </a:r>
            <a:endParaRPr lang="ru-RU" sz="1600" dirty="0">
              <a:solidFill>
                <a:schemeClr val="tx2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488" y="675545"/>
            <a:ext cx="5238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https://ostr.pskov.muzkult.ru/media/2020/01/14/1251759461/Uch.pl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5200" y="3248392"/>
            <a:ext cx="7339583" cy="151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999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catherineasquithgallery.com/uploads/posts/2021-02/1613462696_21-p-fon-dlya-prezentatsii-pro-biblioteku-dlya-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6816" y="1995686"/>
            <a:ext cx="7164288" cy="324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272" y="195486"/>
            <a:ext cx="88972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5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РАБОЧИЕ ПРОГРАММЫ</a:t>
            </a:r>
            <a:endParaRPr lang="ru-RU" sz="15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содержание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учебного предмета, учебного курса</a:t>
            </a: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(в том числе внеурочной деятельности), учебного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модуля</a:t>
            </a: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 </a:t>
            </a:r>
            <a:endParaRPr lang="ru-RU" sz="1500" dirty="0" smtClean="0">
              <a:solidFill>
                <a:schemeClr val="tx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планируемые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результаты освоения</a:t>
            </a: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учебного предмета, учебного курса (в том числе внеурочной деятельности), учебного модуля; </a:t>
            </a:r>
            <a:endParaRPr lang="ru-RU" sz="1500" dirty="0" smtClean="0">
              <a:solidFill>
                <a:schemeClr val="tx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тематическое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планирование с указанием количества академических часов,</a:t>
            </a: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отводимых на освоение каждой темы учебного предмета, учебного курса (в том числе внеурочной деятельности), учебного модуля и</a:t>
            </a:r>
            <a:r>
              <a:rPr lang="ru-RU" sz="1500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5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возможность использования по этой теме электронных (цифровых) образовательных </a:t>
            </a:r>
            <a:r>
              <a:rPr lang="ru-RU" sz="15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ресурсов</a:t>
            </a:r>
            <a:endParaRPr lang="ru-RU" sz="15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Рабочие </a:t>
            </a: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программы учебных курсов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внеурочной деятельности </a:t>
            </a:r>
            <a:endParaRPr lang="ru-RU" sz="1500" b="1" dirty="0" smtClean="0">
              <a:solidFill>
                <a:schemeClr val="tx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также </a:t>
            </a:r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должны содержать указание на </a:t>
            </a:r>
            <a:r>
              <a:rPr lang="ru-RU" sz="15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форму проведения </a:t>
            </a:r>
            <a:r>
              <a:rPr lang="ru-RU" sz="15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занятий</a:t>
            </a:r>
          </a:p>
          <a:p>
            <a:pPr algn="just">
              <a:spcAft>
                <a:spcPts val="0"/>
              </a:spcAft>
            </a:pP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Рабочие программы учебных предметов, учебных курсов </a:t>
            </a:r>
            <a:endParaRPr lang="ru-RU" sz="1500" dirty="0" smtClean="0">
              <a:solidFill>
                <a:schemeClr val="tx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</a:t>
            </a:r>
            <a:r>
              <a:rPr lang="ru-RU" sz="1500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том числе внеурочной деятельности), учебных модулей формируются </a:t>
            </a:r>
            <a:endParaRPr lang="ru-RU" sz="1500" dirty="0" smtClean="0">
              <a:solidFill>
                <a:schemeClr val="tx2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5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 </a:t>
            </a:r>
            <a:r>
              <a:rPr lang="ru-RU" sz="15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учетом рабочей программы воспитания</a:t>
            </a:r>
            <a:r>
              <a:rPr lang="ru-RU" sz="1500" b="1" dirty="0">
                <a:solidFill>
                  <a:schemeClr val="tx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961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455" y="2041451"/>
            <a:ext cx="3536158" cy="2816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hlinkClick r:id="rId2"/>
              </a:rPr>
              <a:t>https://edsoo.ru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  <a:hlinkClick r:id="rId2"/>
              </a:rPr>
              <a:t>/#</a:t>
            </a:r>
            <a:endParaRPr lang="ru-RU" sz="2400" b="1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ru-RU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7" y="95693"/>
            <a:ext cx="3536156" cy="189791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Единое содержание общего образования</a:t>
            </a:r>
            <a:endParaRPr lang="ru-RU" sz="27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14812" y="273843"/>
            <a:ext cx="4693444" cy="458390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+mj-lt"/>
              </a:rPr>
              <a:t>Текст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04" t="6481" r="20313" b="13148"/>
          <a:stretch/>
        </p:blipFill>
        <p:spPr bwMode="auto">
          <a:xfrm>
            <a:off x="3988027" y="273844"/>
            <a:ext cx="5147012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23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реугольник 18">
            <a:extLst>
              <a:ext uri="{FF2B5EF4-FFF2-40B4-BE49-F238E27FC236}">
                <a16:creationId xmlns:a16="http://schemas.microsoft.com/office/drawing/2014/main" xmlns="" id="{ED635E89-D809-534F-BA05-CC2050AF043E}"/>
              </a:ext>
            </a:extLst>
          </p:cNvPr>
          <p:cNvSpPr/>
          <p:nvPr/>
        </p:nvSpPr>
        <p:spPr>
          <a:xfrm rot="10800000">
            <a:off x="6678234" y="1329612"/>
            <a:ext cx="2106235" cy="3186354"/>
          </a:xfrm>
          <a:prstGeom prst="triangle">
            <a:avLst>
              <a:gd name="adj" fmla="val 0"/>
            </a:avLst>
          </a:prstGeom>
          <a:solidFill>
            <a:srgbClr val="ECDFF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600950" y="4838700"/>
            <a:ext cx="1543050" cy="273844"/>
          </a:xfrm>
        </p:spPr>
        <p:txBody>
          <a:bodyPr/>
          <a:lstStyle/>
          <a:p>
            <a:fld id="{A4193B10-D779-4ADC-9156-ADC21C4AA330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E3C7ED-0209-4B63-B23B-AFC019DD3DDB}"/>
              </a:ext>
            </a:extLst>
          </p:cNvPr>
          <p:cNvSpPr txBox="1"/>
          <p:nvPr/>
        </p:nvSpPr>
        <p:spPr>
          <a:xfrm>
            <a:off x="1007605" y="99887"/>
            <a:ext cx="3132348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 dirty="0">
                <a:solidFill>
                  <a:srgbClr val="6D27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 </a:t>
            </a:r>
          </a:p>
          <a:p>
            <a:r>
              <a:rPr lang="ru-RU" b="1" dirty="0">
                <a:solidFill>
                  <a:srgbClr val="6D276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ФГОС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C7456423-BBAE-554F-AB27-D37C4CEE6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03" y="37727"/>
            <a:ext cx="558437" cy="74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9118A6F-CC8D-8F4A-BBC9-317495F23B34}"/>
              </a:ext>
            </a:extLst>
          </p:cNvPr>
          <p:cNvCxnSpPr/>
          <p:nvPr/>
        </p:nvCxnSpPr>
        <p:spPr>
          <a:xfrm>
            <a:off x="0" y="897564"/>
            <a:ext cx="3977934" cy="0"/>
          </a:xfrm>
          <a:prstGeom prst="line">
            <a:avLst/>
          </a:prstGeom>
          <a:ln w="15875">
            <a:solidFill>
              <a:srgbClr val="3A6E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0A5F637-A5B1-3F4F-B301-5193C9E559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526" y="2193708"/>
            <a:ext cx="655403" cy="6554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2B1B732-3D81-E04C-A15C-6F398057AA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526" y="3219823"/>
            <a:ext cx="655403" cy="6612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8C86334-52E5-6245-9441-A8E826B03339}"/>
              </a:ext>
            </a:extLst>
          </p:cNvPr>
          <p:cNvSpPr txBox="1"/>
          <p:nvPr/>
        </p:nvSpPr>
        <p:spPr>
          <a:xfrm>
            <a:off x="1061610" y="2193709"/>
            <a:ext cx="2319827" cy="715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августа </a:t>
            </a:r>
            <a:endParaRPr lang="en-US" sz="21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61B4A80-E11A-844E-89F1-A15688B7D501}"/>
              </a:ext>
            </a:extLst>
          </p:cNvPr>
          <p:cNvSpPr/>
          <p:nvPr/>
        </p:nvSpPr>
        <p:spPr>
          <a:xfrm>
            <a:off x="1061610" y="3165816"/>
            <a:ext cx="3024336" cy="162018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tIns="34290" rIns="68580" bIns="34290" rtlCol="0" anchor="ctr"/>
          <a:lstStyle/>
          <a:p>
            <a:r>
              <a:rPr lang="ru-RU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Единый информационный ресурс </a:t>
            </a:r>
            <a:r>
              <a:rPr lang="en-US" b="1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edsoo.ru</a:t>
            </a:r>
            <a:r>
              <a:rPr lang="ru-RU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размещение методических материалов,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3A6E8E"/>
                </a:solidFill>
                <a:latin typeface="Times New Roman" pitchFamily="18" charset="0"/>
                <a:cs typeface="Times New Roman" pitchFamily="18" charset="0"/>
              </a:rPr>
              <a:t> конструктор рабочих программ</a:t>
            </a:r>
            <a:endParaRPr lang="en-US" dirty="0">
              <a:solidFill>
                <a:srgbClr val="3A6E8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951570"/>
            <a:ext cx="7992888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34018" y="1923678"/>
            <a:ext cx="3747816" cy="29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366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10587</TotalTime>
  <Words>1129</Words>
  <Application>Microsoft Office PowerPoint</Application>
  <PresentationFormat>Экран (16:9)</PresentationFormat>
  <Paragraphs>81</Paragraphs>
  <Slides>19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Z_1_Оперативка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Единое содержание общего образования</vt:lpstr>
      <vt:lpstr>Слайд 9</vt:lpstr>
      <vt:lpstr>Проекты примерных рабочих программ учебных предметов:  http://www.instrao.ru/primer </vt:lpstr>
      <vt:lpstr>Слайд 11</vt:lpstr>
      <vt:lpstr>Слайд 12</vt:lpstr>
      <vt:lpstr>Слайд 13</vt:lpstr>
      <vt:lpstr>Слайд 14</vt:lpstr>
      <vt:lpstr>Слайд 15</vt:lpstr>
      <vt:lpstr>Слайд 16</vt:lpstr>
      <vt:lpstr>Федеральный институт оценки качества образования</vt:lpstr>
      <vt:lpstr>Слайд 18</vt:lpstr>
      <vt:lpstr>Слайд 19</vt:lpstr>
    </vt:vector>
  </TitlesOfParts>
  <Company>Управление делами Президента РБ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Elena</cp:lastModifiedBy>
  <cp:revision>1084</cp:revision>
  <cp:lastPrinted>2019-08-15T16:05:33Z</cp:lastPrinted>
  <dcterms:created xsi:type="dcterms:W3CDTF">2019-01-16T12:04:58Z</dcterms:created>
  <dcterms:modified xsi:type="dcterms:W3CDTF">2021-08-19T12:13:14Z</dcterms:modified>
</cp:coreProperties>
</file>