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6" r:id="rId3"/>
    <p:sldId id="288" r:id="rId4"/>
    <p:sldId id="282" r:id="rId5"/>
    <p:sldId id="283" r:id="rId6"/>
    <p:sldId id="258" r:id="rId7"/>
    <p:sldId id="259" r:id="rId8"/>
    <p:sldId id="260" r:id="rId9"/>
    <p:sldId id="274" r:id="rId10"/>
    <p:sldId id="262" r:id="rId11"/>
    <p:sldId id="267" r:id="rId12"/>
    <p:sldId id="276" r:id="rId13"/>
    <p:sldId id="275" r:id="rId14"/>
    <p:sldId id="273" r:id="rId15"/>
    <p:sldId id="264" r:id="rId16"/>
    <p:sldId id="271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FF"/>
    <a:srgbClr val="FFFFCC"/>
    <a:srgbClr val="FFFF99"/>
    <a:srgbClr val="000066"/>
    <a:srgbClr val="FF9900"/>
    <a:srgbClr val="FF9933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7" autoAdjust="0"/>
    <p:restoredTop sz="94660"/>
  </p:normalViewPr>
  <p:slideViewPr>
    <p:cSldViewPr>
      <p:cViewPr varScale="1">
        <p:scale>
          <a:sx n="75" d="100"/>
          <a:sy n="75" d="100"/>
        </p:scale>
        <p:origin x="-37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541DA6-4282-4A13-9B96-EBCA4126B0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95F109-29A2-4980-8875-F910F91B04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9E3D60-C8DC-43D3-A44C-041752C735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B7E693-4DC1-489C-9BA6-85C4CA98AF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0CAAEB-CC3D-4E2B-8C10-8B8B2DB67B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D7593E-0B18-4B04-B3EA-1C75F16B98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5D07A1-FDDF-4252-AB89-A42878FAD6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1C81AC-437B-4564-8C5E-BD2839D732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D2D8BA-C00E-48EA-AF7A-FAD1037AF3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8D50A9-F655-4DB6-A7AB-4B70AB5C74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2B19E6-7593-4561-8D38-7410F34848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CF74923-7672-4E5A-9773-F9A2933CDF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250825" y="188913"/>
            <a:ext cx="8642350" cy="6408737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50000">
                <a:schemeClr val="bg1"/>
              </a:gs>
              <a:gs pos="100000">
                <a:srgbClr val="3366FF"/>
              </a:gs>
            </a:gsLst>
            <a:lin ang="5400000" scaled="1"/>
          </a:gradFill>
          <a:ln w="76200" cmpd="tri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grpSp>
        <p:nvGrpSpPr>
          <p:cNvPr id="13314" name="Group 11"/>
          <p:cNvGrpSpPr>
            <a:grpSpLocks/>
          </p:cNvGrpSpPr>
          <p:nvPr/>
        </p:nvGrpSpPr>
        <p:grpSpPr bwMode="auto">
          <a:xfrm>
            <a:off x="323850" y="188913"/>
            <a:ext cx="8496300" cy="6335712"/>
            <a:chOff x="1927" y="1706"/>
            <a:chExt cx="1814" cy="1815"/>
          </a:xfrm>
        </p:grpSpPr>
        <p:sp>
          <p:nvSpPr>
            <p:cNvPr id="13319" name="Rectangle 10"/>
            <p:cNvSpPr>
              <a:spLocks noChangeArrowheads="1"/>
            </p:cNvSpPr>
            <p:nvPr/>
          </p:nvSpPr>
          <p:spPr bwMode="auto">
            <a:xfrm>
              <a:off x="1927" y="1706"/>
              <a:ext cx="1814" cy="1815"/>
            </a:xfrm>
            <a:prstGeom prst="rect">
              <a:avLst/>
            </a:prstGeom>
            <a:solidFill>
              <a:schemeClr val="bg1"/>
            </a:solidFill>
            <a:ln w="76200" cmpd="tri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55" name="AutoShape 7"/>
            <p:cNvSpPr>
              <a:spLocks noChangeArrowheads="1"/>
            </p:cNvSpPr>
            <p:nvPr/>
          </p:nvSpPr>
          <p:spPr bwMode="auto">
            <a:xfrm>
              <a:off x="2200" y="1797"/>
              <a:ext cx="1270" cy="1043"/>
            </a:xfrm>
            <a:prstGeom prst="triangle">
              <a:avLst>
                <a:gd name="adj" fmla="val 50000"/>
              </a:avLst>
            </a:prstGeom>
            <a:solidFill>
              <a:srgbClr val="FF9900"/>
            </a:solidFill>
            <a:ln w="76200">
              <a:solidFill>
                <a:srgbClr val="FF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FF9900">
                  <a:alpha val="50000"/>
                </a:srgbClr>
              </a:outerShdw>
            </a:effectLst>
          </p:spPr>
          <p:txBody>
            <a:bodyPr wrap="none" lIns="18000" tIns="0" rIns="18000" bIns="0" anchor="ctr"/>
            <a:lstStyle/>
            <a:p>
              <a:pPr algn="ctr"/>
              <a:r>
                <a:rPr lang="ru-RU" sz="16000" b="1">
                  <a:solidFill>
                    <a:srgbClr val="FF0000"/>
                  </a:solidFill>
                </a:rPr>
                <a:t>!</a:t>
              </a:r>
            </a:p>
          </p:txBody>
        </p:sp>
        <p:sp>
          <p:nvSpPr>
            <p:cNvPr id="13321" name="WordArt 9"/>
            <p:cNvSpPr>
              <a:spLocks noChangeArrowheads="1" noChangeShapeType="1" noTextEdit="1"/>
            </p:cNvSpPr>
            <p:nvPr/>
          </p:nvSpPr>
          <p:spPr bwMode="auto">
            <a:xfrm>
              <a:off x="2200" y="2886"/>
              <a:ext cx="1315" cy="52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kern="10"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Impact"/>
                </a:rPr>
                <a:t>ОСТОРОЖНО!</a:t>
              </a:r>
            </a:p>
            <a:p>
              <a:pPr algn="ctr"/>
              <a:r>
                <a:rPr lang="ru-RU" kern="10"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Impact"/>
                </a:rPr>
                <a:t>СОСУЛЬКИ!</a:t>
              </a:r>
            </a:p>
          </p:txBody>
        </p:sp>
      </p:grpSp>
      <p:sp>
        <p:nvSpPr>
          <p:cNvPr id="13315" name="Text Box 13"/>
          <p:cNvSpPr txBox="1">
            <a:spLocks noChangeArrowheads="1"/>
          </p:cNvSpPr>
          <p:nvPr/>
        </p:nvSpPr>
        <p:spPr bwMode="auto">
          <a:xfrm>
            <a:off x="1692275" y="404813"/>
            <a:ext cx="5543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250825" y="188913"/>
            <a:ext cx="8642350" cy="6408737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50000">
                <a:schemeClr val="bg1"/>
              </a:gs>
              <a:gs pos="100000">
                <a:srgbClr val="3366FF"/>
              </a:gs>
            </a:gsLst>
            <a:lin ang="5400000" scaled="1"/>
          </a:gradFill>
          <a:ln w="76200" cmpd="tri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 b="2216"/>
          <a:stretch>
            <a:fillRect/>
          </a:stretch>
        </p:blipFill>
        <p:spPr bwMode="auto">
          <a:xfrm>
            <a:off x="1692275" y="333375"/>
            <a:ext cx="5688013" cy="568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Rectangle 5"/>
          <p:cNvSpPr>
            <a:spLocks noChangeArrowheads="1"/>
          </p:cNvSpPr>
          <p:nvPr/>
        </p:nvSpPr>
        <p:spPr bwMode="auto">
          <a:xfrm>
            <a:off x="1908175" y="6021388"/>
            <a:ext cx="53292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ru-RU" sz="2000" b="1"/>
              <a:t>старайся обходить опасные места;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250825" y="260350"/>
            <a:ext cx="8642350" cy="6408738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50000">
                <a:schemeClr val="bg1"/>
              </a:gs>
              <a:gs pos="100000">
                <a:srgbClr val="3366FF"/>
              </a:gs>
            </a:gsLst>
            <a:lin ang="5400000" scaled="1"/>
          </a:gradFill>
          <a:ln w="76200" cmpd="tri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b="1"/>
          </a:p>
          <a:p>
            <a:pPr algn="ctr">
              <a:defRPr/>
            </a:pPr>
            <a:endParaRPr lang="ru-RU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549275"/>
            <a:ext cx="7200900" cy="496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993775" y="5805488"/>
            <a:ext cx="69945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buFontTx/>
              <a:buChar char="•"/>
            </a:pPr>
            <a:r>
              <a:rPr lang="ru-RU" sz="2000" b="1"/>
              <a:t>будь осторожен, держись подальше</a:t>
            </a:r>
          </a:p>
          <a:p>
            <a:pPr algn="ctr"/>
            <a:r>
              <a:rPr lang="ru-RU" sz="2000" b="1"/>
              <a:t> от крыш с нацелившимися на прохожих сосульками;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250825" y="188913"/>
            <a:ext cx="8642350" cy="6408737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50000">
                <a:schemeClr val="bg1"/>
              </a:gs>
              <a:gs pos="100000">
                <a:srgbClr val="3366FF"/>
              </a:gs>
            </a:gsLst>
            <a:lin ang="5400000" scaled="1"/>
          </a:gradFill>
          <a:ln w="76200" cmpd="tri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buFontTx/>
              <a:buChar char="•"/>
              <a:defRPr/>
            </a:pPr>
            <a:r>
              <a:rPr lang="ru-RU" b="1"/>
              <a:t>при</a:t>
            </a:r>
            <a:endParaRPr lang="ru-RU"/>
          </a:p>
        </p:txBody>
      </p:sp>
      <p:pic>
        <p:nvPicPr>
          <p:cNvPr id="2457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549275"/>
            <a:ext cx="7272338" cy="511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Rectangle 6"/>
          <p:cNvSpPr>
            <a:spLocks noChangeArrowheads="1"/>
          </p:cNvSpPr>
          <p:nvPr/>
        </p:nvSpPr>
        <p:spPr bwMode="auto">
          <a:xfrm>
            <a:off x="1116013" y="5734050"/>
            <a:ext cx="70564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ru-RU" sz="2000" b="1"/>
              <a:t> при получении травмы обязательно обратись к врачу за оказанием медицинской помощи.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250825" y="260350"/>
            <a:ext cx="8642350" cy="6408738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50000">
                <a:schemeClr val="bg1"/>
              </a:gs>
              <a:gs pos="100000">
                <a:srgbClr val="3366FF"/>
              </a:gs>
            </a:gsLst>
            <a:lin ang="5400000" scaled="1"/>
          </a:gradFill>
          <a:ln w="76200" cmpd="tri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 b="21567"/>
          <a:stretch>
            <a:fillRect/>
          </a:stretch>
        </p:blipFill>
        <p:spPr bwMode="auto">
          <a:xfrm>
            <a:off x="2484438" y="620713"/>
            <a:ext cx="4176712" cy="417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827088" y="4941888"/>
            <a:ext cx="7632700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/>
              <a:t>Но если ты все-таки стал жертвой сосульки, </a:t>
            </a:r>
          </a:p>
          <a:p>
            <a:pPr algn="ctr"/>
            <a:r>
              <a:rPr lang="ru-RU" b="1"/>
              <a:t>то собирай  медицинские справки </a:t>
            </a:r>
          </a:p>
          <a:p>
            <a:pPr algn="ctr"/>
            <a:r>
              <a:rPr lang="ru-RU" b="1"/>
              <a:t>о причиненном  тебе вреде и смело обращайся в </a:t>
            </a:r>
          </a:p>
          <a:p>
            <a:pPr algn="ctr"/>
            <a:r>
              <a:rPr lang="ru-RU" b="1"/>
              <a:t>суд, внутренние органы или прокуратуру.</a:t>
            </a:r>
          </a:p>
          <a:p>
            <a:pPr algn="ctr"/>
            <a:r>
              <a:rPr lang="ru-RU" b="1"/>
              <a:t> Выше голову и будь осторожен!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250825" y="260350"/>
            <a:ext cx="8642350" cy="6408738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50000">
                <a:schemeClr val="bg1"/>
              </a:gs>
              <a:gs pos="100000">
                <a:srgbClr val="3366FF"/>
              </a:gs>
            </a:gsLst>
            <a:lin ang="5400000" scaled="1"/>
          </a:gradFill>
          <a:ln w="76200" cmpd="tri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358775"/>
            <a:ext cx="7400925" cy="616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250825" y="260350"/>
            <a:ext cx="8642350" cy="6408738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50000">
                <a:schemeClr val="bg1"/>
              </a:gs>
              <a:gs pos="100000">
                <a:srgbClr val="3366FF"/>
              </a:gs>
            </a:gsLst>
            <a:lin ang="5400000" scaled="1"/>
          </a:gradFill>
          <a:ln w="76200" cmpd="tri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250825" y="260350"/>
            <a:ext cx="8642350" cy="6408738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50000">
                <a:schemeClr val="bg1"/>
              </a:gs>
              <a:gs pos="100000">
                <a:srgbClr val="3366FF"/>
              </a:gs>
            </a:gsLst>
            <a:lin ang="5400000" scaled="1"/>
          </a:gradFill>
          <a:ln w="76200" cmpd="tri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476250"/>
            <a:ext cx="7200900" cy="482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179388" y="5300663"/>
            <a:ext cx="8532812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/>
              <a:t>Людей, которые ходят по крыше дома с лопатами и скидывают снег вниз, мы видим каждый день, но как-то не задумываемся о важности их профессии. </a:t>
            </a:r>
          </a:p>
          <a:p>
            <a:pPr algn="ctr"/>
            <a:r>
              <a:rPr lang="ru-RU" sz="2000" b="1"/>
              <a:t>Важная профессия: снегоуборщик.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250825" y="188913"/>
            <a:ext cx="8642350" cy="6408737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50000">
                <a:schemeClr val="bg1"/>
              </a:gs>
              <a:gs pos="100000">
                <a:srgbClr val="3366FF"/>
              </a:gs>
            </a:gsLst>
            <a:lin ang="5400000" scaled="1"/>
          </a:gradFill>
          <a:ln w="76200" cmpd="tri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468313" y="908050"/>
            <a:ext cx="4537075" cy="527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/>
              <a:t>Сосу́лька — это ледяной сталактит (реже — висячая наледь), который образуется у краёв нависающих предметов, на скальных выступах, береговых обрывах, проводах, ветвях деревьев и т. д., а также в подземных полостях горных пород при послойном намораживании медленно стекающей или капающей воды.  Сосульки обычно имеют конусообразную форму с вершиной диаметром несколько миллиметров внизу. Строение сосулек сходно со строением градин.</a:t>
            </a:r>
          </a:p>
        </p:txBody>
      </p:sp>
      <p:sp>
        <p:nvSpPr>
          <p:cNvPr id="14339" name="Text Box 5"/>
          <p:cNvSpPr txBox="1">
            <a:spLocks noChangeArrowheads="1"/>
          </p:cNvSpPr>
          <p:nvPr/>
        </p:nvSpPr>
        <p:spPr bwMode="auto">
          <a:xfrm>
            <a:off x="323850" y="260350"/>
            <a:ext cx="75612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chemeClr val="bg1"/>
                </a:solidFill>
              </a:rPr>
              <a:t>Что такое сосулька?</a:t>
            </a:r>
          </a:p>
        </p:txBody>
      </p:sp>
      <p:pic>
        <p:nvPicPr>
          <p:cNvPr id="14340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64163" y="333375"/>
            <a:ext cx="3316287" cy="577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250825" y="188913"/>
            <a:ext cx="8642350" cy="6408737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50000">
                <a:schemeClr val="bg1"/>
              </a:gs>
              <a:gs pos="100000">
                <a:srgbClr val="3366FF"/>
              </a:gs>
            </a:gsLst>
            <a:lin ang="5400000" scaled="1"/>
          </a:gradFill>
          <a:ln w="76200" cmpd="tri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611188" y="1125538"/>
            <a:ext cx="5329237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/>
              <a:t>Снег на склоне крыши тает, потому что солнечные лучи нагревают его до температуры выше нуля, а стекающие капли воды у края крыши замерзают, потому что здесь температура ниже нуля. Оттаявшая вода по крыше стекает и каплями свисает с края крыши. Но под крышей температура ниже нуля, и капля, охлаждаемая к тому же испарением, замерзает.</a:t>
            </a:r>
          </a:p>
          <a:p>
            <a:endParaRPr lang="ru-RU" sz="2000" b="1"/>
          </a:p>
          <a:p>
            <a:r>
              <a:rPr lang="ru-RU" sz="2000" b="1"/>
              <a:t>На замерзшую каплю натекает следующая, также замерзающая; затем третья капля, и так далее; постепенно образуется маленький ледяной бугорок. </a:t>
            </a:r>
          </a:p>
        </p:txBody>
      </p:sp>
      <p:sp>
        <p:nvSpPr>
          <p:cNvPr id="15363" name="Text Box 6"/>
          <p:cNvSpPr txBox="1">
            <a:spLocks noChangeArrowheads="1"/>
          </p:cNvSpPr>
          <p:nvPr/>
        </p:nvSpPr>
        <p:spPr bwMode="auto">
          <a:xfrm>
            <a:off x="323850" y="260350"/>
            <a:ext cx="75612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chemeClr val="bg1"/>
                </a:solidFill>
              </a:rPr>
              <a:t>Как образуются сосульки?</a:t>
            </a:r>
          </a:p>
        </p:txBody>
      </p:sp>
      <p:pic>
        <p:nvPicPr>
          <p:cNvPr id="15364" name="Picture 10" descr="post-15968-1198601486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56325" y="1412875"/>
            <a:ext cx="2374900" cy="367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250825" y="188913"/>
            <a:ext cx="8642350" cy="6408737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50000">
                <a:schemeClr val="bg1"/>
              </a:gs>
              <a:gs pos="100000">
                <a:srgbClr val="3366FF"/>
              </a:gs>
            </a:gsLst>
            <a:lin ang="5400000" scaled="1"/>
          </a:gradFill>
          <a:ln w="76200" cmpd="tri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323850" y="333375"/>
            <a:ext cx="4681538" cy="613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Теплая погода, как ни печально, приносит не только весеннее настроение. В это время люди страдают от схода снега с крыш.</a:t>
            </a:r>
          </a:p>
          <a:p>
            <a:r>
              <a:rPr lang="ru-RU" b="1"/>
              <a:t>Во время оттепели вероятность стать жертвой ледяной глыбы или гигантской сосульки очень высока. </a:t>
            </a:r>
          </a:p>
          <a:p>
            <a:r>
              <a:rPr lang="ru-RU" b="1"/>
              <a:t>Специалисты поясняют: слежавшийся снежный покров под воздействием влажности становится в три раза тяжелее, а значит, и опаснее.</a:t>
            </a:r>
          </a:p>
          <a:p>
            <a:r>
              <a:rPr lang="ru-RU" b="1"/>
              <a:t>Чтобы избежать серьезных ЧП,  власти города принимают  необходимые меры по выявлению и экстренной ликвидации снежных заносов кровель.</a:t>
            </a:r>
          </a:p>
          <a:p>
            <a:r>
              <a:rPr lang="ru-RU" b="1"/>
              <a:t>Специалисты МЧС проверяют  городские здания.</a:t>
            </a:r>
          </a:p>
          <a:p>
            <a:r>
              <a:rPr lang="ru-RU" b="1"/>
              <a:t> Особое внимание уделяется школам, детским садам, рынкам, больницам, крупным магазинам и предприятиям.</a:t>
            </a:r>
          </a:p>
          <a:p>
            <a:endParaRPr lang="ru-RU" b="1"/>
          </a:p>
        </p:txBody>
      </p:sp>
      <p:pic>
        <p:nvPicPr>
          <p:cNvPr id="16387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8263" y="404813"/>
            <a:ext cx="3605212" cy="595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250825" y="188913"/>
            <a:ext cx="8642350" cy="6408737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50000">
                <a:schemeClr val="bg1"/>
              </a:gs>
              <a:gs pos="100000">
                <a:srgbClr val="3366FF"/>
              </a:gs>
            </a:gsLst>
            <a:lin ang="5400000" scaled="1"/>
          </a:gradFill>
          <a:ln w="76200" cmpd="tri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468313" y="1196975"/>
            <a:ext cx="8208962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/>
              <a:t>Как только температура поднимется выше нуля, ледяная красота превратится в ледяную опасность.</a:t>
            </a:r>
          </a:p>
          <a:p>
            <a:pPr algn="ctr"/>
            <a:endParaRPr lang="ru-RU" sz="2000" b="1"/>
          </a:p>
          <a:p>
            <a:pPr algn="ctr"/>
            <a:endParaRPr lang="ru-RU" sz="2000" b="1"/>
          </a:p>
          <a:p>
            <a:pPr algn="ctr"/>
            <a:endParaRPr lang="ru-RU" sz="2000" b="1"/>
          </a:p>
          <a:p>
            <a:pPr algn="ctr"/>
            <a:endParaRPr lang="ru-RU" sz="2000" b="1"/>
          </a:p>
          <a:p>
            <a:pPr algn="ctr"/>
            <a:r>
              <a:rPr lang="ru-RU" sz="2000" b="1"/>
              <a:t>Береги свою жизнь</a:t>
            </a:r>
          </a:p>
          <a:p>
            <a:pPr algn="ctr"/>
            <a:r>
              <a:rPr lang="ru-RU" sz="2000" b="1"/>
              <a:t> и не стань жертвой «сосулькопада»</a:t>
            </a:r>
          </a:p>
          <a:p>
            <a:pPr algn="ctr">
              <a:buFontTx/>
              <a:buChar char="•"/>
            </a:pPr>
            <a:endParaRPr lang="ru-RU" sz="2000" b="1"/>
          </a:p>
        </p:txBody>
      </p:sp>
      <p:pic>
        <p:nvPicPr>
          <p:cNvPr id="17411" name="Picture 4" descr="j034682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95738" y="1844675"/>
            <a:ext cx="955675" cy="115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Text Box 5"/>
          <p:cNvSpPr txBox="1">
            <a:spLocks noChangeArrowheads="1"/>
          </p:cNvSpPr>
          <p:nvPr/>
        </p:nvSpPr>
        <p:spPr bwMode="auto">
          <a:xfrm>
            <a:off x="323850" y="260350"/>
            <a:ext cx="75612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chemeClr val="bg1"/>
                </a:solidFill>
              </a:rPr>
              <a:t>Правила безопасности</a:t>
            </a:r>
          </a:p>
        </p:txBody>
      </p:sp>
      <p:grpSp>
        <p:nvGrpSpPr>
          <p:cNvPr id="17413" name="Group 7"/>
          <p:cNvGrpSpPr>
            <a:grpSpLocks/>
          </p:cNvGrpSpPr>
          <p:nvPr/>
        </p:nvGrpSpPr>
        <p:grpSpPr bwMode="auto">
          <a:xfrm>
            <a:off x="3348038" y="4076700"/>
            <a:ext cx="2303462" cy="1873250"/>
            <a:chOff x="1927" y="1706"/>
            <a:chExt cx="1814" cy="1815"/>
          </a:xfrm>
        </p:grpSpPr>
        <p:sp>
          <p:nvSpPr>
            <p:cNvPr id="17414" name="Rectangle 8"/>
            <p:cNvSpPr>
              <a:spLocks noChangeArrowheads="1"/>
            </p:cNvSpPr>
            <p:nvPr/>
          </p:nvSpPr>
          <p:spPr bwMode="auto">
            <a:xfrm>
              <a:off x="1927" y="1706"/>
              <a:ext cx="1814" cy="1815"/>
            </a:xfrm>
            <a:prstGeom prst="rect">
              <a:avLst/>
            </a:prstGeom>
            <a:solidFill>
              <a:schemeClr val="bg1"/>
            </a:solidFill>
            <a:ln w="76200" cmpd="tri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9705" name="AutoShape 9"/>
            <p:cNvSpPr>
              <a:spLocks noChangeArrowheads="1"/>
            </p:cNvSpPr>
            <p:nvPr/>
          </p:nvSpPr>
          <p:spPr bwMode="auto">
            <a:xfrm>
              <a:off x="2200" y="1797"/>
              <a:ext cx="1270" cy="1043"/>
            </a:xfrm>
            <a:prstGeom prst="triangle">
              <a:avLst>
                <a:gd name="adj" fmla="val 50000"/>
              </a:avLst>
            </a:prstGeom>
            <a:solidFill>
              <a:srgbClr val="FF9900"/>
            </a:solidFill>
            <a:ln w="76200">
              <a:solidFill>
                <a:srgbClr val="FF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FF99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6000" b="1">
                  <a:solidFill>
                    <a:srgbClr val="FF0000"/>
                  </a:solidFill>
                </a:rPr>
                <a:t>!</a:t>
              </a:r>
            </a:p>
          </p:txBody>
        </p:sp>
        <p:sp>
          <p:nvSpPr>
            <p:cNvPr id="17416" name="WordArt 10"/>
            <p:cNvSpPr>
              <a:spLocks noChangeArrowheads="1" noChangeShapeType="1" noTextEdit="1"/>
            </p:cNvSpPr>
            <p:nvPr/>
          </p:nvSpPr>
          <p:spPr bwMode="auto">
            <a:xfrm>
              <a:off x="2200" y="2886"/>
              <a:ext cx="1315" cy="52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kern="10"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Impact"/>
                </a:rPr>
                <a:t>ОСТОРОЖНО!</a:t>
              </a:r>
            </a:p>
            <a:p>
              <a:pPr algn="ctr"/>
              <a:r>
                <a:rPr lang="ru-RU" kern="10"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Impact"/>
                </a:rPr>
                <a:t>СОСУЛЬКИ!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50825" y="188913"/>
            <a:ext cx="8642350" cy="6408737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50000">
                <a:schemeClr val="bg1"/>
              </a:gs>
              <a:gs pos="100000">
                <a:srgbClr val="3366FF"/>
              </a:gs>
            </a:gsLst>
            <a:lin ang="5400000" scaled="1"/>
          </a:gradFill>
          <a:ln w="76200" cmpd="tri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1843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404813"/>
            <a:ext cx="7416800" cy="564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Rectangle 5"/>
          <p:cNvSpPr>
            <a:spLocks noChangeArrowheads="1"/>
          </p:cNvSpPr>
          <p:nvPr/>
        </p:nvSpPr>
        <p:spPr bwMode="auto">
          <a:xfrm>
            <a:off x="1187450" y="6092825"/>
            <a:ext cx="73612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ru-RU" sz="2000" b="1"/>
              <a:t>при движении по улицам, держись подальше от домов;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250825" y="188913"/>
            <a:ext cx="8642350" cy="6408737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50000">
                <a:schemeClr val="bg1"/>
              </a:gs>
              <a:gs pos="100000">
                <a:srgbClr val="3366FF"/>
              </a:gs>
            </a:gsLst>
            <a:lin ang="5400000" scaled="1"/>
          </a:gradFill>
          <a:ln w="76200" cmpd="tri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476250"/>
            <a:ext cx="7343775" cy="547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827088" y="6092825"/>
            <a:ext cx="78533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ru-RU" sz="2000" b="1"/>
              <a:t>остерегайся маршрутов под крышами и балконами зданий;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250825" y="188913"/>
            <a:ext cx="8642350" cy="6408737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50000">
                <a:schemeClr val="bg1"/>
              </a:gs>
              <a:gs pos="100000">
                <a:srgbClr val="3366FF"/>
              </a:gs>
            </a:gsLst>
            <a:lin ang="5400000" scaled="1"/>
          </a:gradFill>
          <a:ln w="76200" cmpd="tri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buFontTx/>
              <a:buChar char="•"/>
              <a:defRPr/>
            </a:pPr>
            <a:r>
              <a:rPr lang="ru-RU" b="1"/>
              <a:t>;</a:t>
            </a:r>
          </a:p>
          <a:p>
            <a:pPr algn="ctr">
              <a:defRPr/>
            </a:pPr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549275"/>
            <a:ext cx="7416800" cy="532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Rectangle 4"/>
          <p:cNvSpPr>
            <a:spLocks noChangeArrowheads="1"/>
          </p:cNvSpPr>
          <p:nvPr/>
        </p:nvSpPr>
        <p:spPr bwMode="auto">
          <a:xfrm>
            <a:off x="611188" y="5949950"/>
            <a:ext cx="81899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ru-RU" sz="2000" b="1"/>
              <a:t>обращай  внимание на предупреждающие знаки, объявления;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250825" y="188913"/>
            <a:ext cx="8642350" cy="6408737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50000">
                <a:schemeClr val="bg1"/>
              </a:gs>
              <a:gs pos="100000">
                <a:srgbClr val="3366FF"/>
              </a:gs>
            </a:gsLst>
            <a:lin ang="5400000" scaled="1"/>
          </a:gradFill>
          <a:ln w="76200" cmpd="tri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buFontTx/>
              <a:buChar char="•"/>
              <a:defRPr/>
            </a:pPr>
            <a:r>
              <a:rPr lang="ru-RU" b="1"/>
              <a:t>;</a:t>
            </a:r>
          </a:p>
          <a:p>
            <a:pPr algn="ctr">
              <a:defRPr/>
            </a:pPr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 b="4320"/>
          <a:stretch>
            <a:fillRect/>
          </a:stretch>
        </p:blipFill>
        <p:spPr bwMode="auto">
          <a:xfrm>
            <a:off x="1763713" y="333375"/>
            <a:ext cx="5976937" cy="475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Rectangle 4"/>
          <p:cNvSpPr>
            <a:spLocks noChangeArrowheads="1"/>
          </p:cNvSpPr>
          <p:nvPr/>
        </p:nvSpPr>
        <p:spPr bwMode="auto">
          <a:xfrm>
            <a:off x="539750" y="5013325"/>
            <a:ext cx="8208963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ru-RU" sz="2000" b="1"/>
              <a:t>чаще всего сосульки образуются над водостоками, поэтому эти места фасадов домов бывают особенно опасны. </a:t>
            </a:r>
          </a:p>
          <a:p>
            <a:r>
              <a:rPr lang="ru-RU" sz="2000" b="1"/>
              <a:t>Возможно, здесь  сход снега или ледяной глыбы. Бежать от здания тоже нельзя. Нужно как можно быстрее прижаться к стене;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377</Words>
  <Application>Microsoft Office PowerPoint</Application>
  <PresentationFormat>Экран (4:3)</PresentationFormat>
  <Paragraphs>41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Оформление по умолчанию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Организация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ЦПСО</cp:lastModifiedBy>
  <cp:revision>19</cp:revision>
  <dcterms:created xsi:type="dcterms:W3CDTF">2011-02-04T16:52:17Z</dcterms:created>
  <dcterms:modified xsi:type="dcterms:W3CDTF">2014-12-01T10:51:52Z</dcterms:modified>
</cp:coreProperties>
</file>