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3" r:id="rId5"/>
    <p:sldId id="258" r:id="rId6"/>
    <p:sldId id="259" r:id="rId7"/>
    <p:sldId id="274" r:id="rId8"/>
    <p:sldId id="275" r:id="rId9"/>
    <p:sldId id="261" r:id="rId10"/>
    <p:sldId id="262" r:id="rId11"/>
    <p:sldId id="264" r:id="rId12"/>
    <p:sldId id="266" r:id="rId13"/>
    <p:sldId id="267" r:id="rId14"/>
    <p:sldId id="268" r:id="rId15"/>
    <p:sldId id="269" r:id="rId16"/>
    <p:sldId id="270" r:id="rId17"/>
    <p:sldId id="265" r:id="rId18"/>
    <p:sldId id="276" r:id="rId19"/>
    <p:sldId id="277" r:id="rId20"/>
    <p:sldId id="278" r:id="rId21"/>
    <p:sldId id="272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2856-06DD-4ED1-BDF2-28AB1CF11603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51B5D-F4D5-4A20-84B6-AAE022458B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2856-06DD-4ED1-BDF2-28AB1CF11603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51B5D-F4D5-4A20-84B6-AAE022458B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2856-06DD-4ED1-BDF2-28AB1CF11603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51B5D-F4D5-4A20-84B6-AAE022458B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2856-06DD-4ED1-BDF2-28AB1CF11603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51B5D-F4D5-4A20-84B6-AAE022458B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2856-06DD-4ED1-BDF2-28AB1CF11603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51B5D-F4D5-4A20-84B6-AAE022458B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2856-06DD-4ED1-BDF2-28AB1CF11603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51B5D-F4D5-4A20-84B6-AAE022458B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2856-06DD-4ED1-BDF2-28AB1CF11603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51B5D-F4D5-4A20-84B6-AAE022458B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2856-06DD-4ED1-BDF2-28AB1CF11603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51B5D-F4D5-4A20-84B6-AAE022458B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2856-06DD-4ED1-BDF2-28AB1CF11603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51B5D-F4D5-4A20-84B6-AAE022458B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2856-06DD-4ED1-BDF2-28AB1CF11603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51B5D-F4D5-4A20-84B6-AAE022458B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2856-06DD-4ED1-BDF2-28AB1CF11603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51B5D-F4D5-4A20-84B6-AAE022458B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72856-06DD-4ED1-BDF2-28AB1CF11603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51B5D-F4D5-4A20-84B6-AAE022458B6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14311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chemeClr val="tx2"/>
                </a:solidFill>
              </a:rPr>
              <a:t>Профориентационное</a:t>
            </a:r>
            <a:r>
              <a:rPr lang="ru-RU" b="1" dirty="0">
                <a:solidFill>
                  <a:schemeClr val="tx2"/>
                </a:solidFill>
              </a:rPr>
              <a:t> воспитание школьников в МБОУ СОШ№2 с.Аскино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43174" y="5072074"/>
            <a:ext cx="5643602" cy="1257312"/>
          </a:xfrm>
        </p:spPr>
        <p:txBody>
          <a:bodyPr>
            <a:normAutofit/>
          </a:bodyPr>
          <a:lstStyle/>
          <a:p>
            <a:r>
              <a:rPr lang="ba-RU" dirty="0" smtClean="0">
                <a:solidFill>
                  <a:schemeClr val="tx2"/>
                </a:solidFill>
              </a:rPr>
              <a:t>Каюмова Раиля Мазгатовна, заместитель директора пр ВР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2"/>
                </a:solidFill>
              </a:rPr>
              <a:t> "Профессия повар - это престижно".</a:t>
            </a:r>
          </a:p>
        </p:txBody>
      </p:sp>
      <p:pic>
        <p:nvPicPr>
          <p:cNvPr id="6146" name="Picture 2" descr="C:\Users\Эльмир\Desktop\камера 01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6842" y="3786190"/>
            <a:ext cx="4572032" cy="2571768"/>
          </a:xfrm>
          <a:prstGeom prst="rect">
            <a:avLst/>
          </a:prstGeom>
          <a:noFill/>
        </p:spPr>
      </p:pic>
      <p:pic>
        <p:nvPicPr>
          <p:cNvPr id="6147" name="Picture 3" descr="C:\Users\Эльмир\Desktop\EwGTN5eIoi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214422"/>
            <a:ext cx="3324208" cy="2493156"/>
          </a:xfrm>
          <a:prstGeom prst="rect">
            <a:avLst/>
          </a:prstGeom>
          <a:noFill/>
        </p:spPr>
      </p:pic>
      <p:pic>
        <p:nvPicPr>
          <p:cNvPr id="6148" name="Picture 4" descr="C:\Users\Эльмир\Desktop\tFZ2Uxg5qI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1285860"/>
            <a:ext cx="4710364" cy="3119446"/>
          </a:xfrm>
          <a:prstGeom prst="rect">
            <a:avLst/>
          </a:prstGeom>
          <a:noFill/>
        </p:spPr>
      </p:pic>
      <p:pic>
        <p:nvPicPr>
          <p:cNvPr id="6149" name="Picture 5" descr="C:\Users\Эльмир\Desktop\PRGkG8nbGC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3804049"/>
            <a:ext cx="4071934" cy="30539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a-RU" sz="4000" dirty="0" smtClean="0">
                <a:solidFill>
                  <a:schemeClr val="tx2"/>
                </a:solidFill>
              </a:rPr>
              <a:t>Профессия “Телеведущий, писатель, художник”.</a:t>
            </a:r>
            <a:endParaRPr lang="ru-RU" sz="4000" dirty="0">
              <a:solidFill>
                <a:schemeClr val="tx2"/>
              </a:solidFill>
            </a:endParaRPr>
          </a:p>
        </p:txBody>
      </p:sp>
      <p:pic>
        <p:nvPicPr>
          <p:cNvPr id="4" name="Picture 3" descr="C:\Users\Эльмир\Desktop\Ghs_mmRVvj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425599"/>
            <a:ext cx="3857652" cy="2574889"/>
          </a:xfrm>
          <a:prstGeom prst="rect">
            <a:avLst/>
          </a:prstGeom>
          <a:noFill/>
        </p:spPr>
      </p:pic>
      <p:pic>
        <p:nvPicPr>
          <p:cNvPr id="5" name="Picture 5" descr="C:\Users\Эльмир\Desktop\xLeTqpYpS8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3500438"/>
            <a:ext cx="4643470" cy="3141596"/>
          </a:xfrm>
          <a:prstGeom prst="rect">
            <a:avLst/>
          </a:prstGeom>
          <a:noFill/>
        </p:spPr>
      </p:pic>
      <p:pic>
        <p:nvPicPr>
          <p:cNvPr id="6" name="Picture 4" descr="C:\Users\Эльмир\Desktop\YMGipNHbau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1" y="1500174"/>
            <a:ext cx="3280423" cy="22065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Эльмир\Desktop\3af2bc05-8442-486b-bf6e-94bf7044fd9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57686" y="2643182"/>
            <a:ext cx="4452578" cy="3328998"/>
          </a:xfrm>
          <a:prstGeom prst="rect">
            <a:avLst/>
          </a:prstGeom>
          <a:noFill/>
        </p:spPr>
      </p:pic>
      <p:pic>
        <p:nvPicPr>
          <p:cNvPr id="8195" name="Picture 3" descr="C:\Users\Эльмир\Desktop\47213d96-e577-4cf8-878a-13515857066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500174"/>
            <a:ext cx="3714736" cy="49529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a-RU" sz="4000" dirty="0" smtClean="0">
                <a:solidFill>
                  <a:schemeClr val="tx2"/>
                </a:solidFill>
              </a:rPr>
              <a:t>Профессия “Учитель”</a:t>
            </a:r>
            <a:endParaRPr lang="ru-RU" sz="4000" dirty="0">
              <a:solidFill>
                <a:schemeClr val="tx2"/>
              </a:solidFill>
            </a:endParaRPr>
          </a:p>
        </p:txBody>
      </p:sp>
      <p:pic>
        <p:nvPicPr>
          <p:cNvPr id="9218" name="Picture 2" descr="C:\Users\Эльмир\Downloads\WhatsApp Image 2023-08-23 at 17.36.40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239412"/>
            <a:ext cx="3929090" cy="2946818"/>
          </a:xfrm>
          <a:prstGeom prst="rect">
            <a:avLst/>
          </a:prstGeom>
          <a:noFill/>
        </p:spPr>
      </p:pic>
      <p:pic>
        <p:nvPicPr>
          <p:cNvPr id="9219" name="Picture 3" descr="C:\Users\Эльмир\Desktop\35abc563-9223-494f-b322-d0348a37adc3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2482446"/>
            <a:ext cx="4786346" cy="35897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/>
          </a:bodyPr>
          <a:lstStyle/>
          <a:p>
            <a:r>
              <a:rPr lang="ba-RU" sz="2800" dirty="0" smtClean="0">
                <a:solidFill>
                  <a:schemeClr val="tx2"/>
                </a:solidFill>
              </a:rPr>
              <a:t>Профессия “Электрик”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dirty="0" err="1" smtClean="0">
                <a:solidFill>
                  <a:schemeClr val="tx2"/>
                </a:solidFill>
              </a:rPr>
              <a:t>Аскинская</a:t>
            </a:r>
            <a:r>
              <a:rPr lang="ru-RU" sz="2800" dirty="0" smtClean="0">
                <a:solidFill>
                  <a:schemeClr val="tx2"/>
                </a:solidFill>
              </a:rPr>
              <a:t> Группа </a:t>
            </a:r>
            <a:r>
              <a:rPr lang="ru-RU" sz="2800" dirty="0" err="1" smtClean="0">
                <a:solidFill>
                  <a:schemeClr val="tx2"/>
                </a:solidFill>
              </a:rPr>
              <a:t>прстанций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dirty="0" err="1" smtClean="0">
                <a:solidFill>
                  <a:schemeClr val="tx2"/>
                </a:solidFill>
              </a:rPr>
              <a:t>БашРЭС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800" dirty="0" err="1" smtClean="0">
                <a:solidFill>
                  <a:schemeClr val="tx2"/>
                </a:solidFill>
              </a:rPr>
              <a:t>Нефтекамск</a:t>
            </a:r>
            <a:endParaRPr lang="ru-RU" sz="2800" dirty="0">
              <a:solidFill>
                <a:schemeClr val="tx2"/>
              </a:solidFill>
            </a:endParaRPr>
          </a:p>
        </p:txBody>
      </p:sp>
      <p:pic>
        <p:nvPicPr>
          <p:cNvPr id="10242" name="Picture 2" descr="C:\Users\Эльмир\Desktop\7eda59e5-e563-492a-87a6-91513b1bf64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43050"/>
            <a:ext cx="3394472" cy="4525963"/>
          </a:xfrm>
          <a:prstGeom prst="rect">
            <a:avLst/>
          </a:prstGeom>
          <a:noFill/>
        </p:spPr>
      </p:pic>
      <p:pic>
        <p:nvPicPr>
          <p:cNvPr id="10243" name="Picture 3" descr="C:\Users\Эльмир\Desktop\391308f2-db2c-4ea4-98a0-3ff0ef73a35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643050"/>
            <a:ext cx="3143272" cy="2357454"/>
          </a:xfrm>
          <a:prstGeom prst="rect">
            <a:avLst/>
          </a:prstGeom>
          <a:noFill/>
        </p:spPr>
      </p:pic>
      <p:pic>
        <p:nvPicPr>
          <p:cNvPr id="10244" name="Picture 4" descr="C:\Users\Эльмир\Desktop\e8156495-9373-425a-81dc-818e7715748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4" y="3429000"/>
            <a:ext cx="4381496" cy="32861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a-RU" sz="4000" dirty="0" smtClean="0">
                <a:solidFill>
                  <a:schemeClr val="tx2"/>
                </a:solidFill>
              </a:rPr>
              <a:t>Знакомство с эколабораторией.</a:t>
            </a:r>
            <a:endParaRPr lang="ru-RU" sz="4000" dirty="0">
              <a:solidFill>
                <a:schemeClr val="tx2"/>
              </a:solidFill>
            </a:endParaRPr>
          </a:p>
        </p:txBody>
      </p:sp>
      <p:pic>
        <p:nvPicPr>
          <p:cNvPr id="11266" name="Picture 2" descr="C:\Users\Эльмир\Desktop\35d69afc-ec4f-4178-b381-ad21022822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3958" r="5729" b="3853"/>
          <a:stretch>
            <a:fillRect/>
          </a:stretch>
        </p:blipFill>
        <p:spPr bwMode="auto">
          <a:xfrm>
            <a:off x="428596" y="1285860"/>
            <a:ext cx="5786478" cy="3560619"/>
          </a:xfrm>
          <a:prstGeom prst="rect">
            <a:avLst/>
          </a:prstGeom>
          <a:noFill/>
        </p:spPr>
      </p:pic>
      <p:pic>
        <p:nvPicPr>
          <p:cNvPr id="11267" name="Picture 3" descr="C:\Users\Эльмир\Desktop\798c8219-fbd5-4bad-a932-dc90b6dc8ab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4000504"/>
            <a:ext cx="5397538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a-RU" dirty="0" smtClean="0">
                <a:solidFill>
                  <a:schemeClr val="tx2"/>
                </a:solidFill>
              </a:rPr>
              <a:t>Профессия “Пожарный” .Экскурсия в ПЧ -64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12290" name="Picture 2" descr="C:\Users\Эльмир\Desktop\камера 260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80178" y="1643050"/>
            <a:ext cx="6719420" cy="4483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>
                <a:solidFill>
                  <a:schemeClr val="tx2"/>
                </a:solidFill>
              </a:rPr>
              <a:t>В апреле </a:t>
            </a:r>
            <a:r>
              <a:rPr lang="ru-RU" sz="2200" dirty="0">
                <a:solidFill>
                  <a:schemeClr val="tx2"/>
                </a:solidFill>
              </a:rPr>
              <a:t>33 обучающихся общеобразовательных школ №1, №2 с.Аскино и с. </a:t>
            </a:r>
            <a:r>
              <a:rPr lang="ru-RU" sz="2200" dirty="0" err="1">
                <a:solidFill>
                  <a:schemeClr val="tx2"/>
                </a:solidFill>
              </a:rPr>
              <a:t>Кубиязы</a:t>
            </a:r>
            <a:r>
              <a:rPr lang="ru-RU" sz="2200" dirty="0">
                <a:solidFill>
                  <a:schemeClr val="tx2"/>
                </a:solidFill>
              </a:rPr>
              <a:t> участвовали в марафоне мероприятий «Город профессий» на площадке Уфимского государственного нефтяного </a:t>
            </a:r>
            <a:r>
              <a:rPr lang="ru-RU" sz="2200" dirty="0" smtClean="0">
                <a:solidFill>
                  <a:schemeClr val="tx2"/>
                </a:solidFill>
              </a:rPr>
              <a:t>технического университета</a:t>
            </a:r>
            <a:r>
              <a:rPr lang="ru-RU" sz="2200" dirty="0">
                <a:solidFill>
                  <a:schemeClr val="tx2"/>
                </a:solidFill>
              </a:rPr>
              <a:t>.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5362" name="Picture 2" descr="C:\Users\Эльмир\Desktop\9pXGsnQatb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28662" y="3714752"/>
            <a:ext cx="4107175" cy="2310604"/>
          </a:xfrm>
          <a:prstGeom prst="rect">
            <a:avLst/>
          </a:prstGeom>
          <a:noFill/>
        </p:spPr>
      </p:pic>
      <p:pic>
        <p:nvPicPr>
          <p:cNvPr id="15363" name="Picture 3" descr="C:\Users\Эльмир\Desktop\c5MQIst8_z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4" y="1657350"/>
            <a:ext cx="5083132" cy="2343154"/>
          </a:xfrm>
          <a:prstGeom prst="rect">
            <a:avLst/>
          </a:prstGeom>
          <a:noFill/>
        </p:spPr>
      </p:pic>
      <p:pic>
        <p:nvPicPr>
          <p:cNvPr id="15364" name="Picture 4" descr="C:\Users\Эльмир\Desktop\jIL6gBO34d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4214818"/>
            <a:ext cx="3637049" cy="20461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>
                <a:solidFill>
                  <a:schemeClr val="tx2"/>
                </a:solidFill>
              </a:rPr>
              <a:t>С 27 февраля по 28 апреля проходил республиканский конкурс по информационным технологиям среди школьников «КРИТ-2023</a:t>
            </a:r>
            <a:r>
              <a:rPr lang="ru-RU" sz="2000" dirty="0" smtClean="0">
                <a:solidFill>
                  <a:schemeClr val="tx2"/>
                </a:solidFill>
              </a:rPr>
              <a:t>».</a:t>
            </a:r>
            <a:r>
              <a:rPr lang="ru-RU" sz="2000" dirty="0">
                <a:solidFill>
                  <a:schemeClr val="tx2"/>
                </a:solidFill>
              </a:rPr>
              <a:t> Обучающиеся МБОУ СОШ № 2 – </a:t>
            </a:r>
            <a:r>
              <a:rPr lang="ru-RU" sz="2000" dirty="0" err="1">
                <a:solidFill>
                  <a:schemeClr val="tx2"/>
                </a:solidFill>
              </a:rPr>
              <a:t>Мухутдинов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Расим</a:t>
            </a:r>
            <a:r>
              <a:rPr lang="ru-RU" sz="2000" dirty="0">
                <a:solidFill>
                  <a:schemeClr val="tx2"/>
                </a:solidFill>
              </a:rPr>
              <a:t> (руководитель –учитель информатики </a:t>
            </a:r>
            <a:r>
              <a:rPr lang="ru-RU" sz="2000" dirty="0" err="1">
                <a:solidFill>
                  <a:schemeClr val="tx2"/>
                </a:solidFill>
              </a:rPr>
              <a:t>Хилязова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Айгуль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Айратовна</a:t>
            </a:r>
            <a:r>
              <a:rPr lang="ru-RU" sz="2000" dirty="0">
                <a:solidFill>
                  <a:schemeClr val="tx2"/>
                </a:solidFill>
              </a:rPr>
              <a:t>) и </a:t>
            </a:r>
            <a:r>
              <a:rPr lang="ru-RU" sz="2000" dirty="0" err="1">
                <a:solidFill>
                  <a:schemeClr val="tx2"/>
                </a:solidFill>
              </a:rPr>
              <a:t>Калимуллин</a:t>
            </a:r>
            <a:r>
              <a:rPr lang="ru-RU" sz="2000" dirty="0">
                <a:solidFill>
                  <a:schemeClr val="tx2"/>
                </a:solidFill>
              </a:rPr>
              <a:t> Тимур стали призерами республиканского конкурса.  </a:t>
            </a:r>
          </a:p>
        </p:txBody>
      </p:sp>
      <p:pic>
        <p:nvPicPr>
          <p:cNvPr id="19458" name="Picture 2" descr="C:\Users\Эльмир\Desktop\zRw0JfTMmy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444" y="1600200"/>
            <a:ext cx="6037111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>
                <a:solidFill>
                  <a:schemeClr val="tx2"/>
                </a:solidFill>
              </a:rPr>
              <a:t>В</a:t>
            </a:r>
            <a:r>
              <a:rPr lang="ru-RU" sz="1800" dirty="0" smtClean="0">
                <a:solidFill>
                  <a:schemeClr val="tx2"/>
                </a:solidFill>
              </a:rPr>
              <a:t> </a:t>
            </a:r>
            <a:r>
              <a:rPr lang="ru-RU" sz="1800" dirty="0">
                <a:solidFill>
                  <a:schemeClr val="tx2"/>
                </a:solidFill>
              </a:rPr>
              <a:t>филиале ГБПОУ Уфимского колледжа индустрии питания и сервиса г. Стерлитамак была организована площадка по компетенции «Кулинарное дело» в рамках регионального этапа Национального чемпионата профессионального мастерства среди людей с инвалидностью и ограниченными возможностями здоровья «</a:t>
            </a:r>
            <a:r>
              <a:rPr lang="ru-RU" sz="1800" dirty="0" err="1">
                <a:solidFill>
                  <a:schemeClr val="tx2"/>
                </a:solidFill>
              </a:rPr>
              <a:t>Абилимпикс</a:t>
            </a:r>
            <a:r>
              <a:rPr lang="ru-RU" sz="1800" dirty="0">
                <a:solidFill>
                  <a:schemeClr val="tx2"/>
                </a:solidFill>
              </a:rPr>
              <a:t>» РБ.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20482" name="Picture 2" descr="C:\Users\Эльмир\Desktop\Esfc3DURef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86446" y="1785926"/>
            <a:ext cx="2547728" cy="4525963"/>
          </a:xfrm>
          <a:prstGeom prst="rect">
            <a:avLst/>
          </a:prstGeom>
          <a:noFill/>
        </p:spPr>
      </p:pic>
      <p:pic>
        <p:nvPicPr>
          <p:cNvPr id="20483" name="Picture 3" descr="C:\Users\Эльмир\Desktop\6ygqqlOD7qE.jpg"/>
          <p:cNvPicPr>
            <a:picLocks noChangeAspect="1" noChangeArrowheads="1"/>
          </p:cNvPicPr>
          <p:nvPr/>
        </p:nvPicPr>
        <p:blipFill>
          <a:blip r:embed="rId3"/>
          <a:srcRect t="8112" r="5146"/>
          <a:stretch>
            <a:fillRect/>
          </a:stretch>
        </p:blipFill>
        <p:spPr bwMode="auto">
          <a:xfrm>
            <a:off x="1142976" y="1571612"/>
            <a:ext cx="3071834" cy="5286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a-RU" sz="4000" dirty="0" smtClean="0">
                <a:solidFill>
                  <a:schemeClr val="tx2"/>
                </a:solidFill>
              </a:rPr>
              <a:t>Ярмарка вакансий, г.Бирск.</a:t>
            </a:r>
            <a:endParaRPr lang="ru-RU" sz="4000" dirty="0">
              <a:solidFill>
                <a:schemeClr val="tx2"/>
              </a:solidFill>
            </a:endParaRPr>
          </a:p>
        </p:txBody>
      </p:sp>
      <p:pic>
        <p:nvPicPr>
          <p:cNvPr id="1026" name="Picture 2" descr="C:\Users\Эльмир\Desktop\s0NEUg8jVoU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812" y="1857364"/>
            <a:ext cx="7143088" cy="40120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dirty="0">
                <a:solidFill>
                  <a:schemeClr val="tx2"/>
                </a:solidFill>
              </a:rPr>
              <a:t>С 6 по 24 апреля на площадках в городах Уфа, Салават, Стерлитамак, Благовещенск, Кумертау, Мелеуз, </a:t>
            </a:r>
            <a:r>
              <a:rPr lang="ru-RU" sz="1600" dirty="0" err="1">
                <a:solidFill>
                  <a:schemeClr val="tx2"/>
                </a:solidFill>
              </a:rPr>
              <a:t>Нефтекамск</a:t>
            </a:r>
            <a:r>
              <a:rPr lang="ru-RU" sz="1600" dirty="0">
                <a:solidFill>
                  <a:schemeClr val="tx2"/>
                </a:solidFill>
              </a:rPr>
              <a:t> стартует IХ Региональный чемпионат по профессиональному мастерству среди инвалидов и лиц с ограниченными возможностями здоровья «</a:t>
            </a:r>
            <a:r>
              <a:rPr lang="ru-RU" sz="1600" dirty="0" err="1">
                <a:solidFill>
                  <a:schemeClr val="tx2"/>
                </a:solidFill>
              </a:rPr>
              <a:t>Абилимпикс</a:t>
            </a:r>
            <a:r>
              <a:rPr lang="ru-RU" sz="1600" dirty="0">
                <a:solidFill>
                  <a:schemeClr val="tx2"/>
                </a:solidFill>
              </a:rPr>
              <a:t>».</a:t>
            </a:r>
            <a:r>
              <a:rPr lang="ru-RU" sz="1600" dirty="0" smtClean="0">
                <a:solidFill>
                  <a:schemeClr val="tx2"/>
                </a:solidFill>
              </a:rPr>
              <a:t/>
            </a:r>
            <a:br>
              <a:rPr lang="ru-RU" sz="1600" dirty="0" smtClean="0">
                <a:solidFill>
                  <a:schemeClr val="tx2"/>
                </a:solidFill>
              </a:rPr>
            </a:br>
            <a:r>
              <a:rPr lang="ru-RU" sz="1600" dirty="0" smtClean="0">
                <a:solidFill>
                  <a:schemeClr val="tx2"/>
                </a:solidFill>
              </a:rPr>
              <a:t>10 </a:t>
            </a:r>
            <a:r>
              <a:rPr lang="ru-RU" sz="1600" dirty="0">
                <a:solidFill>
                  <a:schemeClr val="tx2"/>
                </a:solidFill>
              </a:rPr>
              <a:t>апреля в ГБПОУ Уфимском автотранспортном колледже была организована площадка по компетенции «</a:t>
            </a:r>
            <a:r>
              <a:rPr lang="ru-RU" sz="1600" dirty="0" err="1">
                <a:solidFill>
                  <a:schemeClr val="tx2"/>
                </a:solidFill>
              </a:rPr>
              <a:t>Веломеханика</a:t>
            </a:r>
            <a:r>
              <a:rPr lang="ru-RU" sz="1600" dirty="0">
                <a:solidFill>
                  <a:schemeClr val="tx2"/>
                </a:solidFill>
              </a:rPr>
              <a:t>».</a:t>
            </a:r>
          </a:p>
        </p:txBody>
      </p:sp>
      <p:pic>
        <p:nvPicPr>
          <p:cNvPr id="21506" name="Picture 2" descr="C:\Users\Эльмир\Desktop\_zlnlg8vIp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71612"/>
            <a:ext cx="2402069" cy="3214710"/>
          </a:xfrm>
          <a:prstGeom prst="rect">
            <a:avLst/>
          </a:prstGeom>
          <a:noFill/>
        </p:spPr>
      </p:pic>
      <p:pic>
        <p:nvPicPr>
          <p:cNvPr id="21507" name="Picture 3" descr="C:\Users\Эльмир\Desktop\dEUux_pES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2285992"/>
            <a:ext cx="2896824" cy="3857652"/>
          </a:xfrm>
          <a:prstGeom prst="rect">
            <a:avLst/>
          </a:prstGeom>
          <a:noFill/>
        </p:spPr>
      </p:pic>
      <p:pic>
        <p:nvPicPr>
          <p:cNvPr id="21508" name="Picture 4" descr="C:\Users\Эльмир\Desktop\YbbiNxHioKU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3000372"/>
            <a:ext cx="2682245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2"/>
                </a:solidFill>
              </a:rPr>
              <a:t>В БГПУ участвовали в </a:t>
            </a:r>
            <a:r>
              <a:rPr lang="ru-RU" sz="3200" dirty="0" err="1" smtClean="0">
                <a:solidFill>
                  <a:schemeClr val="tx2"/>
                </a:solidFill>
              </a:rPr>
              <a:t>профориентационном</a:t>
            </a:r>
            <a:r>
              <a:rPr lang="ru-RU" sz="3200" dirty="0" smtClean="0">
                <a:solidFill>
                  <a:schemeClr val="tx2"/>
                </a:solidFill>
              </a:rPr>
              <a:t> мероприятии наши учителя Зубова Т.Е., </a:t>
            </a:r>
            <a:r>
              <a:rPr lang="ru-RU" sz="3200" dirty="0" err="1" smtClean="0">
                <a:solidFill>
                  <a:schemeClr val="tx2"/>
                </a:solidFill>
              </a:rPr>
              <a:t>Валинурова</a:t>
            </a:r>
            <a:r>
              <a:rPr lang="ru-RU" sz="3200" dirty="0" smtClean="0">
                <a:solidFill>
                  <a:schemeClr val="tx2"/>
                </a:solidFill>
              </a:rPr>
              <a:t> Л.К., </a:t>
            </a:r>
            <a:r>
              <a:rPr lang="ru-RU" sz="3200" dirty="0" err="1" smtClean="0">
                <a:solidFill>
                  <a:schemeClr val="tx2"/>
                </a:solidFill>
              </a:rPr>
              <a:t>Чабина</a:t>
            </a:r>
            <a:r>
              <a:rPr lang="ru-RU" sz="3200" dirty="0" smtClean="0">
                <a:solidFill>
                  <a:schemeClr val="tx2"/>
                </a:solidFill>
              </a:rPr>
              <a:t> М.Г.</a:t>
            </a:r>
            <a:endParaRPr lang="ru-RU" sz="3200" dirty="0">
              <a:solidFill>
                <a:schemeClr val="tx2"/>
              </a:solidFill>
            </a:endParaRPr>
          </a:p>
        </p:txBody>
      </p:sp>
      <p:pic>
        <p:nvPicPr>
          <p:cNvPr id="14338" name="Picture 2" descr="C:\Users\Эльмир\Downloads\WhatsApp Image 2023-08-23 at 17.39.38 (1)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3962410" cy="2971808"/>
          </a:xfrm>
          <a:prstGeom prst="rect">
            <a:avLst/>
          </a:prstGeom>
          <a:noFill/>
        </p:spPr>
      </p:pic>
      <p:pic>
        <p:nvPicPr>
          <p:cNvPr id="14339" name="Picture 3" descr="C:\Users\Эльмир\Downloads\WhatsApp Image 2023-08-23 at 17.39.38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3607546"/>
            <a:ext cx="4333938" cy="3250454"/>
          </a:xfrm>
          <a:prstGeom prst="rect">
            <a:avLst/>
          </a:prstGeom>
          <a:noFill/>
        </p:spPr>
      </p:pic>
      <p:pic>
        <p:nvPicPr>
          <p:cNvPr id="14340" name="Picture 4" descr="C:\Users\Эльмир\Downloads\WhatsApp Image 2023-08-23 at 17.39.37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1571612"/>
            <a:ext cx="3905235" cy="2928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a-RU" dirty="0" smtClean="0">
                <a:solidFill>
                  <a:schemeClr val="tx2"/>
                </a:solidFill>
              </a:rPr>
              <a:t>“День поля-2023”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22530" name="Picture 2" descr="C:\Users\Эльмир\Downloads\WhatsApp Image 2023-08-04 at 09.15.49 (1)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1571612"/>
            <a:ext cx="3786213" cy="2839660"/>
          </a:xfrm>
          <a:prstGeom prst="rect">
            <a:avLst/>
          </a:prstGeom>
          <a:noFill/>
        </p:spPr>
      </p:pic>
      <p:pic>
        <p:nvPicPr>
          <p:cNvPr id="22531" name="Picture 3" descr="C:\Users\Эльмир\Downloads\WhatsApp Image 2023-08-04 at 09.15.49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571612"/>
            <a:ext cx="3905277" cy="2928958"/>
          </a:xfrm>
          <a:prstGeom prst="rect">
            <a:avLst/>
          </a:prstGeom>
          <a:noFill/>
        </p:spPr>
      </p:pic>
      <p:pic>
        <p:nvPicPr>
          <p:cNvPr id="22532" name="Picture 4" descr="C:\Users\Эльмир\Downloads\WhatsApp Image 2023-08-04 at 10.04.27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4000504"/>
            <a:ext cx="3524254" cy="2643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a-RU" sz="3200" dirty="0" smtClean="0">
                <a:solidFill>
                  <a:schemeClr val="tx2"/>
                </a:solidFill>
              </a:rPr>
              <a:t>Экскурсия на </a:t>
            </a:r>
            <a:r>
              <a:rPr lang="ru-RU" sz="3200" dirty="0" err="1" smtClean="0">
                <a:solidFill>
                  <a:schemeClr val="tx2"/>
                </a:solidFill>
              </a:rPr>
              <a:t>мультимидийный</a:t>
            </a:r>
            <a:r>
              <a:rPr lang="ru-RU" sz="3200" dirty="0" smtClean="0">
                <a:solidFill>
                  <a:schemeClr val="tx2"/>
                </a:solidFill>
              </a:rPr>
              <a:t> исторический парк </a:t>
            </a:r>
            <a:r>
              <a:rPr lang="ba-RU" sz="3200" dirty="0" smtClean="0">
                <a:solidFill>
                  <a:schemeClr val="tx2"/>
                </a:solidFill>
              </a:rPr>
              <a:t> “Россия-моя история”</a:t>
            </a:r>
            <a:endParaRPr lang="ru-RU" sz="3200" dirty="0">
              <a:solidFill>
                <a:schemeClr val="tx2"/>
              </a:solidFill>
            </a:endParaRPr>
          </a:p>
        </p:txBody>
      </p:sp>
      <p:pic>
        <p:nvPicPr>
          <p:cNvPr id="13314" name="Picture 2" descr="C:\Users\Эльмир\Desktop\IMG_223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785926"/>
            <a:ext cx="6215106" cy="4661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Экскурсионный  тур </a:t>
            </a:r>
            <a:r>
              <a:rPr lang="ru-RU" sz="2400" dirty="0">
                <a:solidFill>
                  <a:schemeClr val="tx2"/>
                </a:solidFill>
              </a:rPr>
              <a:t>"Эх, Уфа город мой!"</a:t>
            </a:r>
            <a:r>
              <a:rPr lang="ru-RU" sz="2400" dirty="0" smtClean="0">
                <a:solidFill>
                  <a:schemeClr val="tx2"/>
                </a:solidFill>
              </a:rPr>
              <a:t/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Поездка </a:t>
            </a:r>
            <a:r>
              <a:rPr lang="ru-RU" sz="2400" dirty="0">
                <a:solidFill>
                  <a:schemeClr val="tx2"/>
                </a:solidFill>
              </a:rPr>
              <a:t>двухдневная, для школьников они бесплатные.</a:t>
            </a:r>
          </a:p>
        </p:txBody>
      </p:sp>
      <p:pic>
        <p:nvPicPr>
          <p:cNvPr id="16386" name="Picture 2" descr="C:\Users\Эльмир\Desktop\b0DIr2nBjx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643306" y="4171944"/>
            <a:ext cx="3582888" cy="2686056"/>
          </a:xfrm>
          <a:prstGeom prst="rect">
            <a:avLst/>
          </a:prstGeom>
          <a:noFill/>
        </p:spPr>
      </p:pic>
      <p:pic>
        <p:nvPicPr>
          <p:cNvPr id="16387" name="Picture 3" descr="C:\Users\Эльмир\Desktop\-Fa028rD4S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606" y="1500174"/>
            <a:ext cx="4002181" cy="3000396"/>
          </a:xfrm>
          <a:prstGeom prst="rect">
            <a:avLst/>
          </a:prstGeom>
          <a:noFill/>
        </p:spPr>
      </p:pic>
      <p:pic>
        <p:nvPicPr>
          <p:cNvPr id="16388" name="Picture 4" descr="C:\Users\Эльмир\Desktop\3nJWHLBjpN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357208"/>
            <a:ext cx="3748165" cy="2809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a-RU" sz="4000" dirty="0" smtClean="0">
                <a:solidFill>
                  <a:schemeClr val="tx2"/>
                </a:solidFill>
              </a:rPr>
              <a:t>Встреча с представителями ВУЗов</a:t>
            </a:r>
            <a:r>
              <a:rPr lang="ba-RU" dirty="0" smtClean="0"/>
              <a:t>.</a:t>
            </a:r>
            <a:endParaRPr lang="ru-RU" dirty="0"/>
          </a:p>
        </p:txBody>
      </p:sp>
      <p:pic>
        <p:nvPicPr>
          <p:cNvPr id="2050" name="Picture 2" descr="C:\Users\Эльмир\Desktop\504f80b1-2f42-4313-8cb0-6baea308db2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a-RU" sz="3600" dirty="0" smtClean="0">
                <a:solidFill>
                  <a:schemeClr val="tx2"/>
                </a:solidFill>
              </a:rPr>
              <a:t>Экскурсия в отдел полиции МВД России по Аскинскому району</a:t>
            </a:r>
            <a:endParaRPr lang="ru-RU" sz="3600" dirty="0">
              <a:solidFill>
                <a:schemeClr val="tx2"/>
              </a:solidFill>
            </a:endParaRPr>
          </a:p>
        </p:txBody>
      </p:sp>
      <p:pic>
        <p:nvPicPr>
          <p:cNvPr id="3074" name="Picture 2" descr="C:\Users\Эльмир\Desktop\eks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57686" y="3169776"/>
            <a:ext cx="4214842" cy="3185800"/>
          </a:xfrm>
          <a:prstGeom prst="rect">
            <a:avLst/>
          </a:prstGeom>
          <a:noFill/>
        </p:spPr>
      </p:pic>
      <p:pic>
        <p:nvPicPr>
          <p:cNvPr id="3076" name="Picture 4" descr="C:\Users\Эльмир\Desktop\ek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3" y="1857364"/>
            <a:ext cx="3780525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a-RU" sz="3200" dirty="0">
                <a:solidFill>
                  <a:schemeClr val="tx2"/>
                </a:solidFill>
              </a:rPr>
              <a:t>Э</a:t>
            </a:r>
            <a:r>
              <a:rPr lang="ba-RU" sz="3200" dirty="0" smtClean="0">
                <a:solidFill>
                  <a:schemeClr val="tx2"/>
                </a:solidFill>
              </a:rPr>
              <a:t>кскурсия </a:t>
            </a:r>
            <a:r>
              <a:rPr lang="ba-RU" sz="3200" dirty="0">
                <a:solidFill>
                  <a:schemeClr val="tx2"/>
                </a:solidFill>
              </a:rPr>
              <a:t>на ИП “</a:t>
            </a:r>
            <a:r>
              <a:rPr lang="ba-RU" sz="3200" dirty="0" smtClean="0">
                <a:solidFill>
                  <a:schemeClr val="tx2"/>
                </a:solidFill>
              </a:rPr>
              <a:t>Ахметов”, в рамках </a:t>
            </a:r>
            <a:r>
              <a:rPr lang="ru-RU" sz="3200" dirty="0" smtClean="0">
                <a:solidFill>
                  <a:schemeClr val="tx2"/>
                </a:solidFill>
              </a:rPr>
              <a:t>Всероссийской </a:t>
            </a:r>
            <a:r>
              <a:rPr lang="ru-RU" sz="3200" dirty="0">
                <a:solidFill>
                  <a:schemeClr val="tx2"/>
                </a:solidFill>
              </a:rPr>
              <a:t>акции «Неделя без турникетов» </a:t>
            </a:r>
          </a:p>
        </p:txBody>
      </p:sp>
      <p:pic>
        <p:nvPicPr>
          <p:cNvPr id="17410" name="Picture 2" descr="C:\Users\Эльмир\Desktop\d2e859a8-a0cb-48ac-bc5f-6e3d90b6338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85926"/>
            <a:ext cx="4152912" cy="3114684"/>
          </a:xfrm>
          <a:prstGeom prst="rect">
            <a:avLst/>
          </a:prstGeom>
          <a:noFill/>
        </p:spPr>
      </p:pic>
      <p:pic>
        <p:nvPicPr>
          <p:cNvPr id="17411" name="Picture 3" descr="C:\Users\Эльмир\Desktop\f76fd326-026a-4544-873a-3a7cb3d840ec.jpg"/>
          <p:cNvPicPr>
            <a:picLocks noChangeAspect="1" noChangeArrowheads="1"/>
          </p:cNvPicPr>
          <p:nvPr/>
        </p:nvPicPr>
        <p:blipFill>
          <a:blip r:embed="rId3"/>
          <a:srcRect l="5488" t="19512"/>
          <a:stretch>
            <a:fillRect/>
          </a:stretch>
        </p:blipFill>
        <p:spPr bwMode="auto">
          <a:xfrm>
            <a:off x="3428992" y="3071810"/>
            <a:ext cx="5368619" cy="3428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a-RU" sz="3600" dirty="0" smtClean="0">
                <a:solidFill>
                  <a:schemeClr val="tx2"/>
                </a:solidFill>
              </a:rPr>
              <a:t>Профориентацонная встреча представителей ВУЗов  РБ с выпускниками северных районов.</a:t>
            </a:r>
            <a:endParaRPr lang="ru-RU" sz="3600" dirty="0">
              <a:solidFill>
                <a:schemeClr val="tx2"/>
              </a:solidFill>
            </a:endParaRPr>
          </a:p>
        </p:txBody>
      </p:sp>
      <p:pic>
        <p:nvPicPr>
          <p:cNvPr id="18435" name="Picture 3" descr="C:\Users\Эльмир\Desktop\0c61ce7c-9098-4456-a1b4-aa151b152581.jpg"/>
          <p:cNvPicPr>
            <a:picLocks noChangeAspect="1" noChangeArrowheads="1"/>
          </p:cNvPicPr>
          <p:nvPr/>
        </p:nvPicPr>
        <p:blipFill>
          <a:blip r:embed="rId2"/>
          <a:srcRect l="3017" t="8621"/>
          <a:stretch>
            <a:fillRect/>
          </a:stretch>
        </p:blipFill>
        <p:spPr bwMode="auto">
          <a:xfrm>
            <a:off x="4000496" y="1714488"/>
            <a:ext cx="4852358" cy="3428984"/>
          </a:xfrm>
          <a:prstGeom prst="rect">
            <a:avLst/>
          </a:prstGeom>
          <a:noFill/>
        </p:spPr>
      </p:pic>
      <p:pic>
        <p:nvPicPr>
          <p:cNvPr id="18436" name="Picture 4" descr="C:\Users\Эльмир\Desktop\a0064ef9-d4d2-42da-8fd9-2234cf2e1e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750446"/>
            <a:ext cx="4143405" cy="3107554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Picture 2" descr="C:\Users\Эльмир\Desktop\8c453ff8-47f0-43a3-91fb-1e5c929f4591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28596" y="1571612"/>
            <a:ext cx="3357587" cy="2518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Видеоконференции </a:t>
            </a:r>
            <a:r>
              <a:rPr lang="ru-RU" sz="3200" dirty="0"/>
              <a:t>по теме </a:t>
            </a:r>
            <a:r>
              <a:rPr lang="ba-RU" sz="3200" dirty="0"/>
              <a:t>“</a:t>
            </a:r>
            <a:r>
              <a:rPr lang="ru-RU" sz="3200" dirty="0"/>
              <a:t> Профориентация. Выбор образовательных учрежден</a:t>
            </a:r>
            <a:r>
              <a:rPr lang="ba-RU" sz="3200" dirty="0"/>
              <a:t>ий” </a:t>
            </a:r>
            <a:endParaRPr lang="ru-RU" sz="3200" dirty="0"/>
          </a:p>
        </p:txBody>
      </p:sp>
      <p:pic>
        <p:nvPicPr>
          <p:cNvPr id="5123" name="Picture 3" descr="C:\Users\Эльмир\Desktop\IMG-20230221-WA003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270</Words>
  <Application>Microsoft Office PowerPoint</Application>
  <PresentationFormat>Экран (4:3)</PresentationFormat>
  <Paragraphs>22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Профориентационное воспитание школьников в МБОУ СОШ№2 с.Аскино</vt:lpstr>
      <vt:lpstr>Ярмарка вакансий, г.Бирск.</vt:lpstr>
      <vt:lpstr>Экскурсия на мультимидийный исторический парк  “Россия-моя история”</vt:lpstr>
      <vt:lpstr>Экскурсионный  тур "Эх, Уфа город мой!" Поездка двухдневная, для школьников они бесплатные.</vt:lpstr>
      <vt:lpstr>Встреча с представителями ВУЗов.</vt:lpstr>
      <vt:lpstr>Экскурсия в отдел полиции МВД России по Аскинскому району</vt:lpstr>
      <vt:lpstr>Экскурсия на ИП “Ахметов”, в рамках Всероссийской акции «Неделя без турникетов» </vt:lpstr>
      <vt:lpstr>Профориентацонная встреча представителей ВУЗов  РБ с выпускниками северных районов.</vt:lpstr>
      <vt:lpstr>Видеоконференции по теме “ Профориентация. Выбор образовательных учреждений” </vt:lpstr>
      <vt:lpstr> "Профессия повар - это престижно".</vt:lpstr>
      <vt:lpstr>Профессия “Телеведущий, писатель, художник”.</vt:lpstr>
      <vt:lpstr>Слайд 12</vt:lpstr>
      <vt:lpstr>Профессия “Учитель”</vt:lpstr>
      <vt:lpstr>Профессия “Электрик” Аскинская Группа прстанций БашРЭС Нефтекамск</vt:lpstr>
      <vt:lpstr>Знакомство с эколабораторией.</vt:lpstr>
      <vt:lpstr>Профессия “Пожарный” .Экскурсия в ПЧ -64</vt:lpstr>
      <vt:lpstr>     В апреле 33 обучающихся общеобразовательных школ №1, №2 с.Аскино и с. Кубиязы участвовали в марафоне мероприятий «Город профессий» на площадке Уфимского государственного нефтяного технического университета.   </vt:lpstr>
      <vt:lpstr>С 27 февраля по 28 апреля проходил республиканский конкурс по информационным технологиям среди школьников «КРИТ-2023». Обучающиеся МБОУ СОШ № 2 – Мухутдинов Расим (руководитель –учитель информатики Хилязова Айгуль Айратовна) и Калимуллин Тимур стали призерами республиканского конкурса.  </vt:lpstr>
      <vt:lpstr>В филиале ГБПОУ Уфимского колледжа индустрии питания и сервиса г. Стерлитамак была организована площадка по компетенции «Кулинарное дело» в рамках регионального этапа Национального чемпионата профессионального мастерства среди людей с инвалидностью и ограниченными возможностями здоровья «Абилимпикс» РБ. </vt:lpstr>
      <vt:lpstr>С 6 по 24 апреля на площадках в городах Уфа, Салават, Стерлитамак, Благовещенск, Кумертау, Мелеуз, Нефтекамск стартует IХ Региональный чемпионат по профессиональному мастерству среди инвалидов и лиц с ограниченными возможностями здоровья «Абилимпикс». 10 апреля в ГБПОУ Уфимском автотранспортном колледже была организована площадка по компетенции «Веломеханика».</vt:lpstr>
      <vt:lpstr>В БГПУ участвовали в профориентационном мероприятии наши учителя Зубова Т.Е., Валинурова Л.К., Чабина М.Г.</vt:lpstr>
      <vt:lpstr>“День поля-2023”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Эльмир</dc:creator>
  <cp:lastModifiedBy>Эльмир</cp:lastModifiedBy>
  <cp:revision>3</cp:revision>
  <dcterms:created xsi:type="dcterms:W3CDTF">2023-08-23T12:15:28Z</dcterms:created>
  <dcterms:modified xsi:type="dcterms:W3CDTF">2023-08-23T16:56:50Z</dcterms:modified>
</cp:coreProperties>
</file>