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4394" r:id="rId2"/>
  </p:sldMasterIdLst>
  <p:notesMasterIdLst>
    <p:notesMasterId r:id="rId13"/>
  </p:notesMasterIdLst>
  <p:handoutMasterIdLst>
    <p:handoutMasterId r:id="rId14"/>
  </p:handoutMasterIdLst>
  <p:sldIdLst>
    <p:sldId id="291" r:id="rId3"/>
    <p:sldId id="297" r:id="rId4"/>
    <p:sldId id="310" r:id="rId5"/>
    <p:sldId id="311" r:id="rId6"/>
    <p:sldId id="312" r:id="rId7"/>
    <p:sldId id="313" r:id="rId8"/>
    <p:sldId id="314" r:id="rId9"/>
    <p:sldId id="315" r:id="rId10"/>
    <p:sldId id="317" r:id="rId11"/>
    <p:sldId id="316" r:id="rId12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FAFBFD"/>
    <a:srgbClr val="BED1BE"/>
    <a:srgbClr val="BCD6BB"/>
    <a:srgbClr val="00CCFF"/>
    <a:srgbClr val="66CCFF"/>
    <a:srgbClr val="FFFFFF"/>
    <a:srgbClr val="006600"/>
    <a:srgbClr val="FF99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44" autoAdjust="0"/>
    <p:restoredTop sz="94664" autoAdjust="0"/>
  </p:normalViewPr>
  <p:slideViewPr>
    <p:cSldViewPr>
      <p:cViewPr varScale="1">
        <p:scale>
          <a:sx n="70" d="100"/>
          <a:sy n="70" d="100"/>
        </p:scale>
        <p:origin x="768" y="90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26A4E-6BAE-4CD4-A349-9B8DD00E58C2}" type="datetimeFigureOut">
              <a:rPr lang="ru-RU" smtClean="0"/>
              <a:pPr/>
              <a:t>08.11.2016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B1A3B4-4593-4355-BB8D-3C289D046D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1295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endParaRPr lang="ru-RU" smtClean="0"/>
          </a:p>
        </p:txBody>
      </p:sp>
      <p:sp>
        <p:nvSpPr>
          <p:cNvPr id="14339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/>
        </p:spPr>
        <p:txBody>
          <a:bodyPr wrap="none" anchor="ctr"/>
          <a:lstStyle>
            <a:lvl1pPr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81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defRPr>
                <a:solidFill>
                  <a:schemeClr val="bg1"/>
                </a:solidFill>
                <a:latin typeface="Arial" panose="020B0604020202020204" pitchFamily="34" charset="0"/>
                <a:ea typeface="Lucida Sans Unicode" panose="020B0602030504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defRPr/>
            </a:pPr>
            <a:endParaRPr lang="ru-RU" smtClean="0"/>
          </a:p>
        </p:txBody>
      </p:sp>
      <p:sp>
        <p:nvSpPr>
          <p:cNvPr id="14340" name="Rectangle 3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22536150" y="-11984038"/>
            <a:ext cx="45072300" cy="2535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076" name="Rectangle 4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</p:spTree>
    <p:extLst>
      <p:ext uri="{BB962C8B-B14F-4D97-AF65-F5344CB8AC3E}">
        <p14:creationId xmlns:p14="http://schemas.microsoft.com/office/powerpoint/2010/main" val="29169137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4" descr="ФОН_флаг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712B6-1093-4108-AC58-DBFCEA7E0B01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916614878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71B91B-369D-4C05-AF90-2C605D1FB38B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923142380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50351" y="311151"/>
            <a:ext cx="2745316" cy="57832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1" y="311151"/>
            <a:ext cx="8032751" cy="5783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B5B2A-E5B8-4B75-862F-0D8880964457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98182783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C1894-DBD4-4418-AB1C-97AD98668979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5CE6D-1088-473C-9B47-53B67121406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3175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F53E4-A2CE-49E6-9A38-78D756F8BB90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2B4CD-B9B4-4B51-8222-553A29A892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8336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F14E9-B77A-4366-8309-62832157343D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BE25C-B8FE-4A1E-BC91-D9FD595C89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5468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6B172-D058-4E2C-84AA-6B523F13F460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BC0B0-505F-42C8-9664-0D9107EE64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92502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385CB-FCE2-4969-AEBE-DEA16E20EB78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77047-E85E-456E-8760-429F97234FE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636171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7E283-0FE5-42B1-8E60-44D41383966B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05EED-25B2-448C-A3A7-45D6E5ACC6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17786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91BAB-1BAB-4B16-A22A-430FCD6A5AD9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83650-6272-40D6-8CA3-1E0EC3EE68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697773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28118A-7DB1-4983-9880-39FDF780A492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0C74D-6502-432B-ACCE-50AC564FCF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46290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E9FD2D-8A31-4F02-B2F2-7647734D806A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085016405"/>
      </p:ext>
    </p:extLst>
  </p:cSld>
  <p:clrMapOvr>
    <a:masterClrMapping/>
  </p:clrMapOvr>
  <p:transition spd="slow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86C42-0813-4528-B30B-3B04D49CE25E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EBF65-F505-4AEB-9D95-07EAE07A0BD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07634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4A17C9-197A-4D39-9186-4457F4C26AA1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B0020-EE6C-4B28-9C16-9C4837D358F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930861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3BE0F-8404-4E7E-A23F-4C981E321AE5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2A8C6-066A-4A94-A9C0-CB7017829B9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82809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EC5D9-D952-4A77-B372-11BA7EF602EB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772373520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24" descr="ФОН_флаг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1" y="1981201"/>
            <a:ext cx="5075767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3367" y="1981201"/>
            <a:ext cx="5077884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91DB4-8FC5-4778-9FC1-4532169905F8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4153658658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175F-A121-49CA-A7E7-0BD953D5F1A7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052390194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357359-3580-4312-A555-28AE0D092921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179102707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B03D2-A407-48AB-9802-29B9E220450E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3236646772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8C421-0069-4F95-9C83-4A6151A2C7FB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4082246572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0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21"/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0AC59-50C0-4DB6-8C87-5D0C61E697CB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</p:spTree>
    <p:extLst>
      <p:ext uri="{BB962C8B-B14F-4D97-AF65-F5344CB8AC3E}">
        <p14:creationId xmlns:p14="http://schemas.microsoft.com/office/powerpoint/2010/main" val="283891364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/>
          <p:cNvGrpSpPr>
            <a:grpSpLocks/>
          </p:cNvGrpSpPr>
          <p:nvPr/>
        </p:nvGrpSpPr>
        <p:grpSpPr bwMode="auto">
          <a:xfrm>
            <a:off x="-50800" y="-646113"/>
            <a:ext cx="12241213" cy="7502526"/>
            <a:chOff x="-24" y="-407"/>
            <a:chExt cx="5783" cy="4726"/>
          </a:xfrm>
        </p:grpSpPr>
        <p:sp>
          <p:nvSpPr>
            <p:cNvPr id="5" name="Rectangle 2"/>
            <p:cNvSpPr>
              <a:spLocks noChangeArrowheads="1"/>
            </p:cNvSpPr>
            <p:nvPr/>
          </p:nvSpPr>
          <p:spPr bwMode="auto">
            <a:xfrm>
              <a:off x="0" y="301"/>
              <a:ext cx="5760" cy="727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/>
          </p:spPr>
          <p:txBody>
            <a:bodyPr wrap="none" anchor="ctr"/>
            <a:lstStyle>
              <a:lvl1pPr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1pPr>
              <a:lvl2pPr marL="742950" indent="-28575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2pPr>
              <a:lvl3pPr marL="11430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3pPr>
              <a:lvl4pPr marL="16002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4pPr>
              <a:lvl5pPr marL="20574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5pPr>
              <a:lvl6pPr marL="25146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6pPr>
              <a:lvl7pPr marL="29718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7pPr>
              <a:lvl8pPr marL="34290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8pPr>
              <a:lvl9pPr marL="38862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/>
            </a:p>
          </p:txBody>
        </p:sp>
        <p:sp>
          <p:nvSpPr>
            <p:cNvPr id="103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19" cy="4320"/>
            </a:xfrm>
            <a:prstGeom prst="rect">
              <a:avLst/>
            </a:prstGeom>
            <a:blipFill dpi="0" rotWithShape="0">
              <a:blip r:embed="rId13" cstate="print"/>
              <a:srcRect/>
              <a:tile tx="0" ty="0" sx="100000" sy="100000" flip="none" algn="tl"/>
            </a:blipFill>
            <a:ln>
              <a:noFill/>
            </a:ln>
            <a:extLst/>
          </p:spPr>
          <p:txBody>
            <a:bodyPr wrap="none" anchor="ctr"/>
            <a:lstStyle>
              <a:lvl1pPr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1pPr>
              <a:lvl2pPr marL="742950" indent="-28575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2pPr>
              <a:lvl3pPr marL="11430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3pPr>
              <a:lvl4pPr marL="16002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4pPr>
              <a:lvl5pPr marL="20574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5pPr>
              <a:lvl6pPr marL="25146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6pPr>
              <a:lvl7pPr marL="29718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7pPr>
              <a:lvl8pPr marL="34290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8pPr>
              <a:lvl9pPr marL="38862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/>
            </a:p>
          </p:txBody>
        </p:sp>
        <p:grpSp>
          <p:nvGrpSpPr>
            <p:cNvPr id="1035" name="Group 4"/>
            <p:cNvGrpSpPr>
              <a:grpSpLocks/>
            </p:cNvGrpSpPr>
            <p:nvPr/>
          </p:nvGrpSpPr>
          <p:grpSpPr bwMode="auto">
            <a:xfrm>
              <a:off x="-24" y="-407"/>
              <a:ext cx="5325" cy="1266"/>
              <a:chOff x="-24" y="-407"/>
              <a:chExt cx="5325" cy="1266"/>
            </a:xfrm>
          </p:grpSpPr>
          <p:sp>
            <p:nvSpPr>
              <p:cNvPr id="1037" name="Freeform 5"/>
              <p:cNvSpPr>
                <a:spLocks noChangeArrowheads="1"/>
              </p:cNvSpPr>
              <p:nvPr/>
            </p:nvSpPr>
            <p:spPr bwMode="auto">
              <a:xfrm rot="-540000">
                <a:off x="-18" y="527"/>
                <a:ext cx="1059" cy="172"/>
              </a:xfrm>
              <a:custGeom>
                <a:avLst/>
                <a:gdLst>
                  <a:gd name="T0" fmla="*/ 1059 w 1059"/>
                  <a:gd name="T1" fmla="*/ 0 h 172"/>
                  <a:gd name="T2" fmla="*/ 147 w 1059"/>
                  <a:gd name="T3" fmla="*/ 144 h 172"/>
                  <a:gd name="T4" fmla="*/ 177 w 1059"/>
                  <a:gd name="T5" fmla="*/ 171 h 172"/>
                  <a:gd name="T6" fmla="*/ 1059 w 1059"/>
                  <a:gd name="T7" fmla="*/ 24 h 172"/>
                  <a:gd name="T8" fmla="*/ 1059 w 1059"/>
                  <a:gd name="T9" fmla="*/ 0 h 1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59" h="172">
                    <a:moveTo>
                      <a:pt x="1059" y="0"/>
                    </a:moveTo>
                    <a:cubicBezTo>
                      <a:pt x="543" y="45"/>
                      <a:pt x="291" y="112"/>
                      <a:pt x="147" y="144"/>
                    </a:cubicBezTo>
                    <a:cubicBezTo>
                      <a:pt x="0" y="172"/>
                      <a:pt x="153" y="147"/>
                      <a:pt x="177" y="171"/>
                    </a:cubicBezTo>
                    <a:cubicBezTo>
                      <a:pt x="329" y="151"/>
                      <a:pt x="339" y="99"/>
                      <a:pt x="1059" y="24"/>
                    </a:cubicBezTo>
                    <a:cubicBezTo>
                      <a:pt x="1059" y="24"/>
                      <a:pt x="1059" y="0"/>
                      <a:pt x="1059" y="0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rgbClr val="006600"/>
                  </a:gs>
                  <a:gs pos="100000">
                    <a:srgbClr val="F5EBC1"/>
                  </a:gs>
                </a:gsLst>
                <a:lin ang="108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8" name="Freeform 6"/>
              <p:cNvSpPr>
                <a:spLocks noChangeArrowheads="1"/>
              </p:cNvSpPr>
              <p:nvPr/>
            </p:nvSpPr>
            <p:spPr bwMode="auto">
              <a:xfrm rot="-540000">
                <a:off x="1155" y="-88"/>
                <a:ext cx="4122" cy="630"/>
              </a:xfrm>
              <a:custGeom>
                <a:avLst/>
                <a:gdLst>
                  <a:gd name="T0" fmla="*/ 0 w 4122"/>
                  <a:gd name="T1" fmla="*/ 204 h 630"/>
                  <a:gd name="T2" fmla="*/ 3544 w 4122"/>
                  <a:gd name="T3" fmla="*/ 348 h 630"/>
                  <a:gd name="T4" fmla="*/ 3680 w 4122"/>
                  <a:gd name="T5" fmla="*/ 630 h 630"/>
                  <a:gd name="T6" fmla="*/ 3616 w 4122"/>
                  <a:gd name="T7" fmla="*/ 624 h 630"/>
                  <a:gd name="T8" fmla="*/ 3534 w 4122"/>
                  <a:gd name="T9" fmla="*/ 368 h 630"/>
                  <a:gd name="T10" fmla="*/ 17 w 4122"/>
                  <a:gd name="T11" fmla="*/ 231 h 630"/>
                  <a:gd name="T12" fmla="*/ 0 w 4122"/>
                  <a:gd name="T13" fmla="*/ 204 h 63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122" h="630">
                    <a:moveTo>
                      <a:pt x="0" y="204"/>
                    </a:moveTo>
                    <a:cubicBezTo>
                      <a:pt x="255" y="198"/>
                      <a:pt x="1686" y="0"/>
                      <a:pt x="3544" y="348"/>
                    </a:cubicBezTo>
                    <a:cubicBezTo>
                      <a:pt x="4122" y="464"/>
                      <a:pt x="3754" y="614"/>
                      <a:pt x="3680" y="630"/>
                    </a:cubicBezTo>
                    <a:cubicBezTo>
                      <a:pt x="3680" y="630"/>
                      <a:pt x="3642" y="626"/>
                      <a:pt x="3616" y="624"/>
                    </a:cubicBezTo>
                    <a:cubicBezTo>
                      <a:pt x="3678" y="612"/>
                      <a:pt x="4118" y="488"/>
                      <a:pt x="3534" y="368"/>
                    </a:cubicBezTo>
                    <a:cubicBezTo>
                      <a:pt x="2029" y="98"/>
                      <a:pt x="696" y="156"/>
                      <a:pt x="17" y="231"/>
                    </a:cubicBezTo>
                    <a:cubicBezTo>
                      <a:pt x="17" y="231"/>
                      <a:pt x="0" y="204"/>
                      <a:pt x="0" y="204"/>
                    </a:cubicBezTo>
                    <a:close/>
                  </a:path>
                </a:pathLst>
              </a:custGeom>
              <a:solidFill>
                <a:srgbClr val="0066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039" name="Group 7"/>
              <p:cNvGrpSpPr>
                <a:grpSpLocks/>
              </p:cNvGrpSpPr>
              <p:nvPr/>
            </p:nvGrpSpPr>
            <p:grpSpPr bwMode="auto">
              <a:xfrm>
                <a:off x="998" y="326"/>
                <a:ext cx="191" cy="191"/>
                <a:chOff x="998" y="326"/>
                <a:chExt cx="191" cy="191"/>
              </a:xfrm>
            </p:grpSpPr>
            <p:sp>
              <p:nvSpPr>
                <p:cNvPr id="6" name="Oval 8"/>
                <p:cNvSpPr>
                  <a:spLocks noChangeArrowheads="1"/>
                </p:cNvSpPr>
                <p:nvPr/>
              </p:nvSpPr>
              <p:spPr bwMode="auto">
                <a:xfrm>
                  <a:off x="998" y="326"/>
                  <a:ext cx="191" cy="192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006600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  <p:sp>
              <p:nvSpPr>
                <p:cNvPr id="1040" name="Oval 9"/>
                <p:cNvSpPr>
                  <a:spLocks noChangeArrowheads="1"/>
                </p:cNvSpPr>
                <p:nvPr/>
              </p:nvSpPr>
              <p:spPr bwMode="auto">
                <a:xfrm>
                  <a:off x="1094" y="377"/>
                  <a:ext cx="46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66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  <p:sp>
              <p:nvSpPr>
                <p:cNvPr id="1041" name="Oval 10"/>
                <p:cNvSpPr>
                  <a:spLocks noChangeArrowheads="1"/>
                </p:cNvSpPr>
                <p:nvPr/>
              </p:nvSpPr>
              <p:spPr bwMode="auto">
                <a:xfrm>
                  <a:off x="1028" y="350"/>
                  <a:ext cx="46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  <p:sp>
              <p:nvSpPr>
                <p:cNvPr id="1042" name="Oval 11"/>
                <p:cNvSpPr>
                  <a:spLocks noChangeArrowheads="1"/>
                </p:cNvSpPr>
                <p:nvPr/>
              </p:nvSpPr>
              <p:spPr bwMode="auto">
                <a:xfrm>
                  <a:off x="1028" y="404"/>
                  <a:ext cx="46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66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  <p:sp>
              <p:nvSpPr>
                <p:cNvPr id="1043" name="Oval 12"/>
                <p:cNvSpPr>
                  <a:spLocks noChangeArrowheads="1"/>
                </p:cNvSpPr>
                <p:nvPr/>
              </p:nvSpPr>
              <p:spPr bwMode="auto">
                <a:xfrm>
                  <a:off x="1073" y="422"/>
                  <a:ext cx="46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66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  <p:sp>
              <p:nvSpPr>
                <p:cNvPr id="2" name="Oval 13"/>
                <p:cNvSpPr>
                  <a:spLocks noChangeArrowheads="1"/>
                </p:cNvSpPr>
                <p:nvPr/>
              </p:nvSpPr>
              <p:spPr bwMode="auto">
                <a:xfrm>
                  <a:off x="1133" y="416"/>
                  <a:ext cx="46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  <p:sp>
              <p:nvSpPr>
                <p:cNvPr id="3" name="Oval 14"/>
                <p:cNvSpPr>
                  <a:spLocks noChangeArrowheads="1"/>
                </p:cNvSpPr>
                <p:nvPr/>
              </p:nvSpPr>
              <p:spPr bwMode="auto">
                <a:xfrm>
                  <a:off x="1085" y="461"/>
                  <a:ext cx="46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  <p:sp>
              <p:nvSpPr>
                <p:cNvPr id="4" name="Oval 15"/>
                <p:cNvSpPr>
                  <a:spLocks noChangeArrowheads="1"/>
                </p:cNvSpPr>
                <p:nvPr/>
              </p:nvSpPr>
              <p:spPr bwMode="auto">
                <a:xfrm>
                  <a:off x="1028" y="452"/>
                  <a:ext cx="46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  <p:sp>
              <p:nvSpPr>
                <p:cNvPr id="1047" name="Oval 16"/>
                <p:cNvSpPr>
                  <a:spLocks noChangeArrowheads="1"/>
                </p:cNvSpPr>
                <p:nvPr/>
              </p:nvSpPr>
              <p:spPr bwMode="auto">
                <a:xfrm>
                  <a:off x="1082" y="329"/>
                  <a:ext cx="46" cy="48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FFFFCC"/>
                    </a:gs>
                    <a:gs pos="100000">
                      <a:srgbClr val="0000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/>
              </p:spPr>
              <p:txBody>
                <a:bodyPr wrap="none" anchor="ctr"/>
                <a:lstStyle>
                  <a:lvl1pPr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1pPr>
                  <a:lvl2pPr marL="742950" indent="-28575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2pPr>
                  <a:lvl3pPr marL="11430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3pPr>
                  <a:lvl4pPr marL="16002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4pPr>
                  <a:lvl5pPr marL="2057400" indent="-228600">
                    <a:lnSpc>
                      <a:spcPct val="81000"/>
                    </a:lnSpc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5pPr>
                  <a:lvl6pPr marL="25146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6pPr>
                  <a:lvl7pPr marL="29718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7pPr>
                  <a:lvl8pPr marL="34290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8pPr>
                  <a:lvl9pPr marL="3886200" indent="-228600" defTabSz="449263" eaLnBrk="0" fontAlgn="base" hangingPunct="0">
                    <a:lnSpc>
                      <a:spcPct val="81000"/>
                    </a:lnSpc>
                    <a:spcBef>
                      <a:spcPct val="0"/>
                    </a:spcBef>
                    <a:spcAft>
                      <a:spcPct val="0"/>
                    </a:spcAft>
                    <a:buClr>
                      <a:srgbClr val="000000"/>
                    </a:buClr>
                    <a:buSzPct val="100000"/>
                    <a:buFont typeface="Arial" panose="020B0604020202020204" pitchFamily="34" charset="0"/>
                    <a:defRPr>
                      <a:solidFill>
                        <a:schemeClr val="bg1"/>
                      </a:solidFill>
                      <a:latin typeface="Arial" panose="020B0604020202020204" pitchFamily="34" charset="0"/>
                      <a:ea typeface="Lucida Sans Unicode" panose="020B0602030504020204" pitchFamily="34" charset="0"/>
                      <a:cs typeface="Lucida Sans Unicode" panose="020B0602030504020204" pitchFamily="34" charset="0"/>
                    </a:defRPr>
                  </a:lvl9pPr>
                </a:lstStyle>
                <a:p>
                  <a:pPr eaLnBrk="1" hangingPunct="1">
                    <a:defRPr/>
                  </a:pPr>
                  <a:endParaRPr lang="ru-RU" smtClean="0"/>
                </a:p>
              </p:txBody>
            </p:sp>
          </p:grpSp>
        </p:grpSp>
        <p:sp>
          <p:nvSpPr>
            <p:cNvPr id="7" name="Rectangle 17"/>
            <p:cNvSpPr>
              <a:spLocks noChangeArrowheads="1"/>
            </p:cNvSpPr>
            <p:nvPr/>
          </p:nvSpPr>
          <p:spPr bwMode="auto">
            <a:xfrm>
              <a:off x="426" y="1185"/>
              <a:ext cx="701" cy="3135"/>
            </a:xfrm>
            <a:prstGeom prst="rect">
              <a:avLst/>
            </a:prstGeom>
            <a:solidFill>
              <a:srgbClr val="FFFFFF">
                <a:alpha val="50195"/>
              </a:srgbClr>
            </a:solidFill>
            <a:ln>
              <a:noFill/>
            </a:ln>
            <a:extLst/>
          </p:spPr>
          <p:txBody>
            <a:bodyPr wrap="none" anchor="ctr"/>
            <a:lstStyle>
              <a:lvl1pPr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1pPr>
              <a:lvl2pPr marL="742950" indent="-28575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2pPr>
              <a:lvl3pPr marL="11430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3pPr>
              <a:lvl4pPr marL="16002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4pPr>
              <a:lvl5pPr marL="2057400" indent="-228600">
                <a:lnSpc>
                  <a:spcPct val="81000"/>
                </a:lnSpc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5pPr>
              <a:lvl6pPr marL="25146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6pPr>
              <a:lvl7pPr marL="29718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7pPr>
              <a:lvl8pPr marL="34290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8pPr>
              <a:lvl9pPr marL="3886200" indent="-228600" defTabSz="449263" eaLnBrk="0" fontAlgn="base" hangingPunct="0">
                <a:lnSpc>
                  <a:spcPct val="81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panose="020B0604020202020204" pitchFamily="34" charset="0"/>
                <a:defRPr>
                  <a:solidFill>
                    <a:schemeClr val="bg1"/>
                  </a:solidFill>
                  <a:latin typeface="Arial" panose="020B0604020202020204" pitchFamily="34" charset="0"/>
                  <a:ea typeface="Lucida Sans Unicode" panose="020B0602030504020204" pitchFamily="34" charset="0"/>
                  <a:cs typeface="Lucida Sans Unicode" panose="020B0602030504020204" pitchFamily="34" charset="0"/>
                </a:defRPr>
              </a:lvl9pPr>
            </a:lstStyle>
            <a:p>
              <a:pPr eaLnBrk="1" hangingPunct="1">
                <a:defRPr/>
              </a:pPr>
              <a:endParaRPr lang="ru-RU" smtClean="0"/>
            </a:p>
          </p:txBody>
        </p:sp>
      </p:grpSp>
      <p:sp>
        <p:nvSpPr>
          <p:cNvPr id="1027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1538288" y="311150"/>
            <a:ext cx="1035685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текста заголовка щелкните мышью</a:t>
            </a:r>
          </a:p>
        </p:txBody>
      </p:sp>
      <p:sp>
        <p:nvSpPr>
          <p:cNvPr id="1028" name="Rectangle 19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56850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Для правки структуры щелкните мышью</a:t>
            </a:r>
          </a:p>
          <a:p>
            <a:pPr lvl="1"/>
            <a:r>
              <a:rPr lang="en-GB" altLang="ru-RU" smtClean="0"/>
              <a:t>Второй уровень структуры</a:t>
            </a:r>
          </a:p>
          <a:p>
            <a:pPr lvl="2"/>
            <a:r>
              <a:rPr lang="en-GB" altLang="ru-RU" smtClean="0"/>
              <a:t>Третий уровень структуры</a:t>
            </a:r>
          </a:p>
          <a:p>
            <a:pPr lvl="3"/>
            <a:r>
              <a:rPr lang="en-GB" altLang="ru-RU" smtClean="0"/>
              <a:t>Четвертый уровень структуры</a:t>
            </a:r>
          </a:p>
          <a:p>
            <a:pPr lvl="4"/>
            <a:r>
              <a:rPr lang="en-GB" altLang="ru-RU" smtClean="0"/>
              <a:t>Пятый уровень структуры</a:t>
            </a:r>
          </a:p>
          <a:p>
            <a:pPr lvl="4"/>
            <a:r>
              <a:rPr lang="en-GB" altLang="ru-RU" smtClean="0"/>
              <a:t>Шестой уровень структуры</a:t>
            </a:r>
          </a:p>
          <a:p>
            <a:pPr lvl="4"/>
            <a:r>
              <a:rPr lang="en-GB" altLang="ru-RU" smtClean="0"/>
              <a:t>Седьмой уровень структуры</a:t>
            </a:r>
          </a:p>
          <a:p>
            <a:pPr lvl="4"/>
            <a:r>
              <a:rPr lang="en-GB" altLang="ru-RU" smtClean="0"/>
              <a:t>Восьмой уровень структуры</a:t>
            </a:r>
          </a:p>
          <a:p>
            <a:pPr lvl="4"/>
            <a:r>
              <a:rPr lang="en-GB" altLang="ru-RU" smtClean="0"/>
              <a:t>Девятый уровень структуры</a:t>
            </a:r>
          </a:p>
        </p:txBody>
      </p:sp>
      <p:sp>
        <p:nvSpPr>
          <p:cNvPr id="1044" name="Rectangle 20"/>
          <p:cNvSpPr>
            <a:spLocks noGrp="1" noChangeArrowheads="1"/>
          </p:cNvSpPr>
          <p:nvPr>
            <p:ph type="dt"/>
          </p:nvPr>
        </p:nvSpPr>
        <p:spPr bwMode="auto">
          <a:xfrm>
            <a:off x="914400" y="6248400"/>
            <a:ext cx="2533650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45" name="Rectangle 21"/>
          <p:cNvSpPr>
            <a:spLocks noGrp="1" noChangeArrowheads="1"/>
          </p:cNvSpPr>
          <p:nvPr>
            <p:ph type="ftr"/>
          </p:nvPr>
        </p:nvSpPr>
        <p:spPr bwMode="auto">
          <a:xfrm>
            <a:off x="4165600" y="6248400"/>
            <a:ext cx="3854450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lnSpc>
                <a:spcPct val="100000"/>
              </a:lnSpc>
              <a:buClr>
                <a:srgbClr val="000000"/>
              </a:buClr>
              <a:buSzPct val="100000"/>
              <a:buFont typeface="Arial Narrow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sldNum"/>
          </p:nvPr>
        </p:nvSpPr>
        <p:spPr bwMode="auto">
          <a:xfrm>
            <a:off x="8737600" y="6248400"/>
            <a:ext cx="2533650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 Narrow" panose="020B0606020202030204" pitchFamily="34" charset="0"/>
              <a:buNone/>
              <a:defRPr sz="1400">
                <a:solidFill>
                  <a:srgbClr val="000000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A656A4A2-EB3D-4BFD-8423-B46678629DDE}" type="slidenum">
              <a:rPr lang="en-GB" altLang="ru-RU"/>
              <a:pPr>
                <a:defRPr/>
              </a:pPr>
              <a:t>‹#›</a:t>
            </a:fld>
            <a:endParaRPr lang="en-GB" altLang="ru-RU"/>
          </a:p>
        </p:txBody>
      </p:sp>
      <p:pic>
        <p:nvPicPr>
          <p:cNvPr id="1032" name="Рисунок 23" descr="ФОН_флаг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0"/>
            <a:ext cx="121824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60" r:id="rId1"/>
    <p:sldLayoutId id="2147484561" r:id="rId2"/>
    <p:sldLayoutId id="2147484562" r:id="rId3"/>
    <p:sldLayoutId id="2147484563" r:id="rId4"/>
    <p:sldLayoutId id="2147484564" r:id="rId5"/>
    <p:sldLayoutId id="2147484565" r:id="rId6"/>
    <p:sldLayoutId id="2147484566" r:id="rId7"/>
    <p:sldLayoutId id="2147484567" r:id="rId8"/>
    <p:sldLayoutId id="2147484568" r:id="rId9"/>
    <p:sldLayoutId id="2147484569" r:id="rId10"/>
    <p:sldLayoutId id="2147484570" r:id="rId11"/>
  </p:sldLayoutIdLst>
  <p:transition spd="slow"/>
  <p:txStyles>
    <p:titleStyle>
      <a:lvl1pPr algn="ctr" defTabSz="449263" rtl="0" eaLnBrk="0" fontAlgn="base" hangingPunct="0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defRPr sz="4400">
          <a:solidFill>
            <a:srgbClr val="000000"/>
          </a:solidFill>
          <a:latin typeface="+mj-lt"/>
          <a:ea typeface="Lucida Sans Unicode" pitchFamily="34" charset="0"/>
          <a:cs typeface="+mj-cs"/>
        </a:defRPr>
      </a:lvl1pPr>
      <a:lvl2pPr algn="ctr" defTabSz="449263" rtl="0" eaLnBrk="0" fontAlgn="base" hangingPunct="0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defRPr sz="4400">
          <a:solidFill>
            <a:srgbClr val="000000"/>
          </a:solidFill>
          <a:latin typeface="Arial Narrow" pitchFamily="34" charset="0"/>
          <a:ea typeface="Lucida Sans Unicode" pitchFamily="34" charset="0"/>
          <a:cs typeface="Lucida Sans Unicode" pitchFamily="34" charset="0"/>
        </a:defRPr>
      </a:lvl2pPr>
      <a:lvl3pPr algn="ctr" defTabSz="449263" rtl="0" eaLnBrk="0" fontAlgn="base" hangingPunct="0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defRPr sz="4400">
          <a:solidFill>
            <a:srgbClr val="000000"/>
          </a:solidFill>
          <a:latin typeface="Arial Narrow" pitchFamily="34" charset="0"/>
          <a:ea typeface="Lucida Sans Unicode" pitchFamily="34" charset="0"/>
          <a:cs typeface="Lucida Sans Unicode" pitchFamily="34" charset="0"/>
        </a:defRPr>
      </a:lvl3pPr>
      <a:lvl4pPr algn="ctr" defTabSz="449263" rtl="0" eaLnBrk="0" fontAlgn="base" hangingPunct="0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defRPr sz="4400">
          <a:solidFill>
            <a:srgbClr val="000000"/>
          </a:solidFill>
          <a:latin typeface="Arial Narrow" pitchFamily="34" charset="0"/>
          <a:ea typeface="Lucida Sans Unicode" pitchFamily="34" charset="0"/>
          <a:cs typeface="Lucida Sans Unicode" pitchFamily="34" charset="0"/>
        </a:defRPr>
      </a:lvl4pPr>
      <a:lvl5pPr algn="ctr" defTabSz="449263" rtl="0" eaLnBrk="0" fontAlgn="base" hangingPunct="0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defRPr sz="4400">
          <a:solidFill>
            <a:srgbClr val="000000"/>
          </a:solidFill>
          <a:latin typeface="Arial Narrow" pitchFamily="34" charset="0"/>
          <a:ea typeface="Lucida Sans Unicode" pitchFamily="34" charset="0"/>
          <a:cs typeface="Lucida Sans Unicode" pitchFamily="34" charset="0"/>
        </a:defRPr>
      </a:lvl5pPr>
      <a:lvl6pPr marL="457200" algn="ctr" defTabSz="449263" rtl="0" fontAlgn="base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itchFamily="34" charset="0"/>
        <a:defRPr sz="4400">
          <a:solidFill>
            <a:srgbClr val="000000"/>
          </a:solidFill>
          <a:latin typeface="Arial Narrow" pitchFamily="34" charset="0"/>
          <a:cs typeface="Lucida Sans Unicode" pitchFamily="34" charset="0"/>
        </a:defRPr>
      </a:lvl6pPr>
      <a:lvl7pPr marL="914400" algn="ctr" defTabSz="449263" rtl="0" fontAlgn="base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itchFamily="34" charset="0"/>
        <a:defRPr sz="4400">
          <a:solidFill>
            <a:srgbClr val="000000"/>
          </a:solidFill>
          <a:latin typeface="Arial Narrow" pitchFamily="34" charset="0"/>
          <a:cs typeface="Lucida Sans Unicode" pitchFamily="34" charset="0"/>
        </a:defRPr>
      </a:lvl7pPr>
      <a:lvl8pPr marL="1371600" algn="ctr" defTabSz="449263" rtl="0" fontAlgn="base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itchFamily="34" charset="0"/>
        <a:defRPr sz="4400">
          <a:solidFill>
            <a:srgbClr val="000000"/>
          </a:solidFill>
          <a:latin typeface="Arial Narrow" pitchFamily="34" charset="0"/>
          <a:cs typeface="Lucida Sans Unicode" pitchFamily="34" charset="0"/>
        </a:defRPr>
      </a:lvl8pPr>
      <a:lvl9pPr marL="1828800" algn="ctr" defTabSz="449263" rtl="0" fontAlgn="base">
        <a:lnSpc>
          <a:spcPct val="91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 Narrow" pitchFamily="34" charset="0"/>
        <a:defRPr sz="4400">
          <a:solidFill>
            <a:srgbClr val="000000"/>
          </a:solidFill>
          <a:latin typeface="Arial Narrow" pitchFamily="34" charset="0"/>
          <a:cs typeface="Lucida Sans Unicode" pitchFamily="34" charset="0"/>
        </a:defRPr>
      </a:lvl9pPr>
    </p:titleStyle>
    <p:bodyStyle>
      <a:lvl1pPr marL="338138" indent="-338138" algn="l" defTabSz="449263" rtl="0" eaLnBrk="0" fontAlgn="base" hangingPunct="0">
        <a:lnSpc>
          <a:spcPct val="91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buBlip>
          <a:blip r:embed="rId15"/>
        </a:buBlip>
        <a:defRPr sz="3200">
          <a:solidFill>
            <a:srgbClr val="000000"/>
          </a:solidFill>
          <a:latin typeface="+mn-lt"/>
          <a:ea typeface="Lucida Sans Unicode" pitchFamily="34" charset="0"/>
          <a:cs typeface="+mn-cs"/>
        </a:defRPr>
      </a:lvl1pPr>
      <a:lvl2pPr marL="738188" indent="-280988" algn="l" defTabSz="449263" rtl="0" eaLnBrk="0" fontAlgn="base" hangingPunct="0">
        <a:lnSpc>
          <a:spcPct val="91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buChar char="–"/>
        <a:defRPr sz="2800">
          <a:solidFill>
            <a:srgbClr val="000000"/>
          </a:solidFill>
          <a:latin typeface="+mn-lt"/>
          <a:ea typeface="Lucida Sans Unicode" pitchFamily="34" charset="0"/>
          <a:cs typeface="+mn-cs"/>
        </a:defRPr>
      </a:lvl2pPr>
      <a:lvl3pPr marL="1143000" indent="-228600" algn="l" defTabSz="449263" rtl="0" eaLnBrk="0" fontAlgn="base" hangingPunct="0">
        <a:lnSpc>
          <a:spcPct val="91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buChar char="•"/>
        <a:defRPr sz="2400">
          <a:solidFill>
            <a:srgbClr val="000000"/>
          </a:solidFill>
          <a:latin typeface="+mn-lt"/>
          <a:ea typeface="Lucida Sans Unicode" pitchFamily="34" charset="0"/>
          <a:cs typeface="+mn-cs"/>
        </a:defRPr>
      </a:lvl3pPr>
      <a:lvl4pPr marL="1600200" indent="-228600" algn="l" defTabSz="449263" rtl="0" eaLnBrk="0" fontAlgn="base" hangingPunct="0">
        <a:lnSpc>
          <a:spcPct val="91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buChar char="–"/>
        <a:defRPr sz="2000">
          <a:solidFill>
            <a:srgbClr val="000000"/>
          </a:solidFill>
          <a:latin typeface="+mn-lt"/>
          <a:ea typeface="Lucida Sans Unicode" pitchFamily="34" charset="0"/>
          <a:cs typeface="+mn-cs"/>
        </a:defRPr>
      </a:lvl4pPr>
      <a:lvl5pPr marL="2057400" indent="-228600" algn="l" defTabSz="449263" rtl="0" eaLnBrk="0" fontAlgn="base" hangingPunct="0">
        <a:lnSpc>
          <a:spcPct val="91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 Narrow" panose="020B0606020202030204" pitchFamily="34" charset="0"/>
        <a:buChar char="»"/>
        <a:defRPr sz="2000">
          <a:solidFill>
            <a:srgbClr val="000000"/>
          </a:solidFill>
          <a:latin typeface="+mn-lt"/>
          <a:ea typeface="Lucida Sans Unicode" pitchFamily="34" charset="0"/>
          <a:cs typeface="+mn-cs"/>
        </a:defRPr>
      </a:lvl5pPr>
      <a:lvl6pPr marL="2514600" indent="-228600" algn="l" defTabSz="449263" rtl="0" fontAlgn="base">
        <a:lnSpc>
          <a:spcPct val="91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 Narrow" pitchFamily="34" charset="0"/>
        <a:buChar char="»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>
        <a:lnSpc>
          <a:spcPct val="91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 Narrow" pitchFamily="34" charset="0"/>
        <a:buChar char="»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>
        <a:lnSpc>
          <a:spcPct val="91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 Narrow" pitchFamily="34" charset="0"/>
        <a:buChar char="»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>
        <a:lnSpc>
          <a:spcPct val="91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 Narrow" pitchFamily="34" charset="0"/>
        <a:buChar char="»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2DD354D-EEBC-4F82-B2CA-96DC616AB7D7}" type="datetimeFigureOut">
              <a:rPr lang="ru-RU"/>
              <a:pPr>
                <a:defRPr/>
              </a:pPr>
              <a:t>08.11.2016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E949FE60-5963-4891-AA03-FF3E62B67C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9" r:id="rId1"/>
    <p:sldLayoutId id="2147484550" r:id="rId2"/>
    <p:sldLayoutId id="2147484551" r:id="rId3"/>
    <p:sldLayoutId id="2147484552" r:id="rId4"/>
    <p:sldLayoutId id="2147484553" r:id="rId5"/>
    <p:sldLayoutId id="2147484554" r:id="rId6"/>
    <p:sldLayoutId id="2147484555" r:id="rId7"/>
    <p:sldLayoutId id="2147484556" r:id="rId8"/>
    <p:sldLayoutId id="2147484557" r:id="rId9"/>
    <p:sldLayoutId id="2147484558" r:id="rId10"/>
    <p:sldLayoutId id="21474845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0400" y="1905001"/>
            <a:ext cx="8534400" cy="3298825"/>
          </a:xfrm>
        </p:spPr>
        <p:txBody>
          <a:bodyPr>
            <a:noAutofit/>
          </a:bodyPr>
          <a:lstStyle/>
          <a:p>
            <a:pPr lvl="0"/>
            <a:r>
              <a:rPr lang="ru-RU" sz="5400" b="1" dirty="0" smtClean="0"/>
              <a:t>Конкурс на получение денежного поощрения лучшими учителями </a:t>
            </a:r>
            <a:br>
              <a:rPr lang="ru-RU" sz="5400" b="1" dirty="0" smtClean="0"/>
            </a:br>
            <a:endParaRPr lang="ru-RU" sz="5400" b="1" dirty="0"/>
          </a:p>
        </p:txBody>
      </p:sp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7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7826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750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Критерий 7: Непрерывность профессионального развития учителя – 10 баллов.</a:t>
            </a:r>
          </a:p>
          <a:p>
            <a:pPr indent="359824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7.1. Своевременное повышение квалификации (последнее – не ранее чем за 3 года до данного конкурса) с указанием количества часов и наименований программ повышения квалификации;</a:t>
            </a:r>
          </a:p>
          <a:p>
            <a:pPr indent="359824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7.2. Профессиональная переподготовка с указанием направления переподготовки;</a:t>
            </a:r>
          </a:p>
          <a:p>
            <a:pPr indent="359824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7.3. Участие в муниципальных, региональных и федеральных профессиональных конкурсах «Учитель года», «Учитель года башкирского языка и литературы», «Учитель года русского языка и литературы», «Учитель года татарского языка и литературы»: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 муниципальном этапе: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призер ; 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победитель;</a:t>
            </a:r>
          </a:p>
          <a:p>
            <a:pPr indent="1435100" algn="just"/>
            <a:endParaRPr lang="ru-RU" sz="12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 республиканском этапе: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участие;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номинант, лауреат;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финалист, победитель;</a:t>
            </a:r>
          </a:p>
          <a:p>
            <a:pPr indent="1435100" algn="just"/>
            <a:endParaRPr lang="ru-RU" sz="12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на всероссийском этапе.</a:t>
            </a:r>
          </a:p>
          <a:p>
            <a:pPr indent="359824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7.4. Участие в иных муниципальных, региональных и федеральных профессиональных конкурсах: </a:t>
            </a:r>
          </a:p>
          <a:p>
            <a:pPr indent="359824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 республиканском этапе: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участие;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номинант, лауреат;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финалист, победитель.</a:t>
            </a:r>
          </a:p>
          <a:p>
            <a:pPr indent="1435100" algn="just"/>
            <a:endParaRPr lang="ru-RU" sz="12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 всероссийском этапе: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участие;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номинант, лауреат;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финалист, победитель.</a:t>
            </a:r>
          </a:p>
          <a:p>
            <a:pPr indent="1435100" algn="just"/>
            <a:endParaRPr lang="ru-RU" sz="12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7.5. Обучение в аспирантуре (или докторантуре) в период проведения конкурса или наличие ученой степени, звания: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обучение в аспирантуре (или докторантуре);</a:t>
            </a:r>
          </a:p>
          <a:p>
            <a:pPr indent="1435100" algn="just"/>
            <a:r>
              <a:rPr lang="ru-RU" sz="12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наличие ученой степени, звания.</a:t>
            </a:r>
          </a:p>
          <a:p>
            <a:pPr indent="359824" algn="just"/>
            <a:endParaRPr lang="ru-RU" sz="12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2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2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2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6217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Регистрация участников конкурса </a:t>
            </a:r>
            <a:r>
              <a:rPr lang="ru-RU" sz="2000" dirty="0" smtClean="0">
                <a:solidFill>
                  <a:srgbClr val="FF0000"/>
                </a:solidFill>
                <a:ea typeface="Times New Roman" pitchFamily="18" charset="0"/>
                <a:cs typeface="Arial" pitchFamily="34" charset="0"/>
              </a:rPr>
              <a:t>проводится на основании:</a:t>
            </a:r>
          </a:p>
          <a:p>
            <a:pPr indent="359824"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- копии решения (выписки из решения) коллегиального органа управления образовательной организации о выдвижении учителя;</a:t>
            </a:r>
          </a:p>
          <a:p>
            <a:pPr indent="359824"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- копии документа о соответствующем уровне профессионального образования, заверенной руководителем образовательной организации;</a:t>
            </a:r>
          </a:p>
          <a:p>
            <a:pPr indent="359824" algn="just">
              <a:lnSpc>
                <a:spcPct val="150000"/>
              </a:lnSpc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копии трудовой книжки, заверенной руководителем образовательной организации;</a:t>
            </a:r>
          </a:p>
          <a:p>
            <a:pPr indent="359824" algn="just">
              <a:lnSpc>
                <a:spcPct val="150000"/>
              </a:lnSpc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- информации о публичной презентации общественности и профессиональному сообществу результатов педагогической деятельности, достоверность которой должна быть документально подтверждена;</a:t>
            </a:r>
          </a:p>
          <a:p>
            <a:pPr indent="359824" algn="just">
              <a:lnSpc>
                <a:spcPct val="150000"/>
              </a:lnSpc>
            </a:pPr>
            <a:r>
              <a:rPr lang="ru-RU" dirty="0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- информации о профессиональных достижениях учителя, заверенной руководителем образовательной организации и сформированной в соответствии с критериями конкурсного отбора на бумажном и </a:t>
            </a:r>
            <a:r>
              <a:rPr lang="ru-RU" smtClean="0">
                <a:solidFill>
                  <a:srgbClr val="002060"/>
                </a:solidFill>
                <a:ea typeface="Times New Roman" pitchFamily="18" charset="0"/>
                <a:cs typeface="Arial" pitchFamily="34" charset="0"/>
              </a:rPr>
              <a:t>электронном носителях.</a:t>
            </a:r>
            <a:endParaRPr lang="ru-RU" dirty="0" smtClean="0">
              <a:solidFill>
                <a:srgbClr val="002060"/>
              </a:solidFill>
              <a:ea typeface="Times New Roman" pitchFamily="18" charset="0"/>
              <a:cs typeface="Arial" pitchFamily="34" charset="0"/>
            </a:endParaRP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6724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Критерии конкурсного отбора :</a:t>
            </a:r>
          </a:p>
          <a:p>
            <a:pPr indent="359824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Наличие собственной методической разработки по преподаваемому предмету, имеющей положительное заключение по итогам апробации в профессиональном сообществе;</a:t>
            </a:r>
          </a:p>
          <a:p>
            <a:pPr indent="359824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Высокие результаты учебных достижений обучающихся при их позитивной динамике за последние три года;</a:t>
            </a:r>
          </a:p>
          <a:p>
            <a:pPr indent="359824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Высокие результаты внеурочной деятельности обучающихся по учебному предмету;</a:t>
            </a:r>
          </a:p>
          <a:p>
            <a:pPr indent="359824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Создание учителем условий для приобретения обучающимися позитивного социального опыта, формирования гражданской позиции;</a:t>
            </a:r>
          </a:p>
          <a:p>
            <a:pPr indent="359824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Создание учителем условий для адресной работы с различными категориями обучающихся (одаренные дети, дети из социально неблагополучных семей, дети, попавшие в трудные жизненные ситуации, дети из семей мигрантов, дети-сироты и дети, оставшиеся без попечения родителей, дети - инвалиды и дети с ограниченными возможностями здоровья, дети с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девиантным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(общественно опасным) поведением);</a:t>
            </a:r>
          </a:p>
          <a:p>
            <a:pPr indent="359824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Обеспечение высокого качества организации образовательного процесса на основе эффективного использования различных образовательных технологий, в том числе дистанционных образовательных технологий или электронного обучения;</a:t>
            </a:r>
          </a:p>
          <a:p>
            <a:pPr indent="359824" algn="just">
              <a:lnSpc>
                <a:spcPct val="15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 Непрерывность профессионального развития учителя.</a:t>
            </a: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697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Критерий 1: Наличие собственной методической разработки по преподаваемому предмету, имеющей положительное заключение по итогам апробации в профессиональном сообществе – 10 баллов.</a:t>
            </a:r>
          </a:p>
          <a:p>
            <a:pPr indent="359824"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1.1. Наличие методических публикаций (в т.ч. докладов на научно-методических конференциях, семинарах), отражающих отдельные элементы методической системы учителя (публикации не ранее  2000 года издания);</a:t>
            </a:r>
          </a:p>
          <a:p>
            <a:pPr indent="359824" algn="just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1.2. Последовательное изложение собственной методической системы в форме объемной публикации (учебного пособия, методических рекомендаций, монографии) или диссертационного исследования (публикации не ранее 2000 года издания);</a:t>
            </a:r>
          </a:p>
          <a:p>
            <a:pPr indent="359824" algn="just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1.3. Систематическая работа по распространению собственного педагогического опыта, в том числе через Интернет, </a:t>
            </a:r>
          </a:p>
          <a:p>
            <a:pPr algn="just"/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проведение открытых уроков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indent="1435100"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 муниципальном уровне;</a:t>
            </a:r>
          </a:p>
          <a:p>
            <a:pPr indent="1435100"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 региональном уровне;</a:t>
            </a:r>
          </a:p>
          <a:p>
            <a:pPr indent="359824" algn="just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проведение мастер-классов:</a:t>
            </a:r>
          </a:p>
          <a:p>
            <a:pPr indent="1435100"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 муниципальном уровне ;</a:t>
            </a:r>
          </a:p>
          <a:p>
            <a:pPr indent="1435100"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  региональном уровне. </a:t>
            </a:r>
          </a:p>
          <a:p>
            <a:pPr indent="359824" algn="just"/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1.4. Наличие последователей, т.е. коллег, работающих по методической системе данного учителя или активно использующих отдельные ее элементы.</a:t>
            </a:r>
          </a:p>
          <a:p>
            <a:pPr indent="359824" algn="just">
              <a:lnSpc>
                <a:spcPct val="150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774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Критерий 2: Высокие результаты учебных достижений обучающихся при их позитивной динамике за последние три года – 10 баллов. 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2.1. Позитивная динамика уровня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обученности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обучающихся за последние три года: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40 до 59 % - 1 б.;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60 до 69 % - 2 б.;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70% и выше – 3 б.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2.2. Позитивная динамика качества знаний обучающихся за последние три года: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60 до 69% - 1 б.;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70 до 79% - 1,5 б.;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80% и выше - 2 б.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2.3.Увеличение количества обучающихся, принимающих участие в предметных олимпиадах разных уровней: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муниципального уровня;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регионального уровня;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всероссийского, международного уровней .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2.4. Увеличение количества и повышение качества творческих работ обучающихся по данному предмету (проектов, исследований и др.): 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муниципального уровня;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регионального уровня 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всероссийского, международного уровней.</a:t>
            </a:r>
          </a:p>
          <a:p>
            <a:pPr indent="359824"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indent="359824" algn="just"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4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666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Критерий 3: Высокие результаты внеурочной деятельности обучающихся по учебному предмету – 10 баллов.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3.1. Ведение учителем на протяжении ряда лет: 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кружков, секций;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факультативов;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спецкурсов.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3.2. Результаты внеурочной деятельности обучающихся (наличие победителей, подготовленных педагогом в конкурсах, соревнованиях, конференциях интеллектуальной, научно-исследовательской, творческой или спортивной направленности) за последние три года на: 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муниципальном уровне;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региональном уровне;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всероссийском уровне;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 международном уровне .</a:t>
            </a: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3.3. Высокие достижения (первые и призовые места) обучающихся, посещающих внеурочные мероприятия учителя, в олимпиадах разного уровня (от муниципального до международного) за последние три года: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 муниципальном уровне;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 республиканском уровне;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на всероссийском уровне;</a:t>
            </a:r>
          </a:p>
          <a:p>
            <a:pPr indent="1435100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 на международном уровне .</a:t>
            </a:r>
          </a:p>
          <a:p>
            <a:pPr indent="359824" algn="just">
              <a:lnSpc>
                <a:spcPct val="150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6909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Критерий 4: Создание учителем условий для приобретения обучающимися позитивного социального опыта, формирования гражданской позиции – 10 баллов.</a:t>
            </a:r>
          </a:p>
          <a:p>
            <a:pPr indent="359824" algn="just"/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4.1. Создание условий для взаимопомощи в ученическом коллективе в рамках класса, школы;</a:t>
            </a:r>
          </a:p>
          <a:p>
            <a:pPr indent="359824"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4.2. Активное участие обучающихся в самоуправлении класса, школы;</a:t>
            </a:r>
          </a:p>
          <a:p>
            <a:pPr indent="359824"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4.3. Участие обучающихся в такой социально направленной деятельности, как помощь пожилым людям, инвалидам, детям-сиротам;</a:t>
            </a:r>
          </a:p>
          <a:p>
            <a:pPr indent="359824"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4.4. Участие обучающихся в проектах, направленных на формирование гражданской позиции (принятие и анализ явлений общественной жизни, и готовность участвовать в ней);</a:t>
            </a:r>
          </a:p>
          <a:p>
            <a:pPr indent="359824"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4.5. Взаимодействие школьного, ученического сообщества с общественными организациями и местными властными структурами с целью решения тех или иных проблем местного социума;</a:t>
            </a:r>
          </a:p>
          <a:p>
            <a:pPr indent="359824" algn="just"/>
            <a:endParaRPr lang="ru-RU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4.6. Организация профилактики асоциальных проявлений в детско-подростковой среде.</a:t>
            </a:r>
          </a:p>
          <a:p>
            <a:pPr indent="359824" algn="just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indent="359824" algn="just">
              <a:lnSpc>
                <a:spcPct val="150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6447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Критерий 5: Создание учителем условий для адресной работы с различными категориями обучающихся </a:t>
            </a:r>
          </a:p>
          <a:p>
            <a:pPr indent="359824" algn="just">
              <a:buFontTx/>
              <a:buChar char="-"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баллов.</a:t>
            </a:r>
          </a:p>
          <a:p>
            <a:pPr indent="359824" algn="just"/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5.1. Вариативность образовательных программ (внутри одной или наличие нескольких) для адресной работы с различными категориями обучающихся: рабочие программы, программы внеурочной работы, программы воспитания и социализации;</a:t>
            </a:r>
          </a:p>
          <a:p>
            <a:pPr indent="359824" algn="just"/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5.2.Организация вариативных форм психолого-педагогического сопровождения участников образовательной деятельности (профилактика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девиантного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поведения, выявление и сопровождение различных категорий обучающихся, коррекционная работа, развивающая работа, просвещение);</a:t>
            </a:r>
          </a:p>
          <a:p>
            <a:pPr indent="359824" algn="just"/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5.3. Использование дистанционных образовательных технологий для адресной работы с различными категориями обучающихся. Наличие сетевого образовательного пространства деятельности учителя (сайт, образовательно-сетевые сообщества, цифровой образовательный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контент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</a:p>
          <a:p>
            <a:pPr indent="359824" algn="just"/>
            <a:endParaRPr lang="ru-RU" sz="16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5.4. Обоснованность и результативность использования вариативных форм психолого-педагогического сопровождения для адресной работы с различными категориями обучающихся, подтвержденные описанием (методические разработки, статьи, планы, справки и др.) проведенной работы.</a:t>
            </a:r>
          </a:p>
          <a:p>
            <a:pPr indent="359824" algn="just">
              <a:lnSpc>
                <a:spcPct val="150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b="1" dirty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6646" y="877134"/>
            <a:ext cx="11785600" cy="7309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indent="359824" algn="just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Критерий 6: Обеспечение высокого качества организации образовательного процесса на основе эффективного использования различных образовательных технологий, в том числе дистанционных образовательных технологий или электронного обучения -10 баллов.</a:t>
            </a:r>
          </a:p>
          <a:p>
            <a:pPr indent="359824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6.1. Активное использование проектных и исследовательских технологий в образовательной  деятельности ;</a:t>
            </a:r>
          </a:p>
          <a:p>
            <a:pPr indent="359824"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6.2. Применение новых цифровых образовательных ресурсов (электронных учебников, учебных пособий, Интернет-ресурсов), методов фиксации и оценивания учебных достижений средствами ИКТ ;</a:t>
            </a:r>
          </a:p>
          <a:p>
            <a:pPr indent="359824"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6.3. Системная интеграция ИКТ в процесс преподавания конкретного предмета:</a:t>
            </a:r>
          </a:p>
          <a:p>
            <a:pPr indent="359824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наличие методических разработок по преподаваемому предмету, подготовленных с использованием ИКТ ;</a:t>
            </a:r>
          </a:p>
          <a:p>
            <a:pPr indent="359824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участие в конкурсах по применению ИКТ в образовательной деятельности: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 муниципальном уровне: 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участник; 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призер;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победитель ;</a:t>
            </a:r>
          </a:p>
          <a:p>
            <a:pPr indent="1435100"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 республиканском уровне: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участник;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призер;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победитель . 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indent="359824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6.4. Наличие образовательных программ, реализующихся посредством дистанционных образовательных технологий: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на уроке;</a:t>
            </a:r>
          </a:p>
          <a:p>
            <a:pPr indent="1435100" algn="just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 на внеурочных занятиях.</a:t>
            </a:r>
          </a:p>
          <a:p>
            <a:pPr indent="359824" algn="just"/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359824" algn="just">
              <a:lnSpc>
                <a:spcPct val="150000"/>
              </a:lnSpc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lvl="0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180975" indent="446088">
              <a:lnSpc>
                <a:spcPct val="150000"/>
              </a:lnSpc>
              <a:buFont typeface="Wingdings" pitchFamily="2" charset="2"/>
              <a:buChar char="Ø"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6"/>
          <p:cNvSpPr>
            <a:spLocks noChangeArrowheads="1"/>
          </p:cNvSpPr>
          <p:nvPr/>
        </p:nvSpPr>
        <p:spPr bwMode="auto">
          <a:xfrm>
            <a:off x="1703388" y="92075"/>
            <a:ext cx="7858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1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Blip>
                <a:blip r:embed="rId2"/>
              </a:buBlip>
              <a:defRPr sz="32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1pPr>
            <a:lvl2pPr marL="742950" indent="-285750">
              <a:lnSpc>
                <a:spcPct val="91000"/>
              </a:lnSpc>
              <a:spcBef>
                <a:spcPts val="7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8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2pPr>
            <a:lvl3pPr marL="1143000" indent="-228600">
              <a:lnSpc>
                <a:spcPct val="91000"/>
              </a:lnSpc>
              <a:spcBef>
                <a:spcPts val="6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•"/>
              <a:defRPr sz="24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3pPr>
            <a:lvl4pPr marL="16002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–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4pPr>
            <a:lvl5pPr marL="2057400" indent="-228600">
              <a:lnSpc>
                <a:spcPct val="91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lnSpc>
                <a:spcPct val="91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 Narrow" panose="020B0606020202030204" pitchFamily="34" charset="0"/>
              <a:buChar char="»"/>
              <a:defRPr sz="2000">
                <a:solidFill>
                  <a:srgbClr val="000000"/>
                </a:solidFill>
                <a:latin typeface="Arial Narrow" panose="020B060602020203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6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ИНСТИТУТ РАЗВИТИЯ ОБРАЗОВАНИЯ РЕСПУБЛИКИ БАШКОРТОСТАН</a:t>
            </a: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1850" y="130175"/>
            <a:ext cx="998538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191344" y="536575"/>
            <a:ext cx="10657184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1344" y="481013"/>
            <a:ext cx="10657184" cy="19029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66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 Narrow"/>
        <a:ea typeface=""/>
        <a:cs typeface="Lucida Sans Unicode"/>
      </a:majorFont>
      <a:minorFont>
        <a:latin typeface="Arial Narrow"/>
        <a:ea typeface=""/>
        <a:cs typeface="Lucida Sans Unicode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81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Lucida Sans Unicode" pitchFamily="34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5352</TotalTime>
  <Words>1264</Words>
  <Application>Microsoft Office PowerPoint</Application>
  <PresentationFormat>Широкоэкранный</PresentationFormat>
  <Paragraphs>175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Arial Narrow</vt:lpstr>
      <vt:lpstr>Calibri</vt:lpstr>
      <vt:lpstr>Lucida Sans Unicode</vt:lpstr>
      <vt:lpstr>Times New Roman</vt:lpstr>
      <vt:lpstr>Wingdings</vt:lpstr>
      <vt:lpstr>Оформление по умолчанию</vt:lpstr>
      <vt:lpstr>Специальное оформление</vt:lpstr>
      <vt:lpstr>Конкурс на получение денежного поощрения лучшими учителями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Рямовы</dc:creator>
  <cp:lastModifiedBy>1</cp:lastModifiedBy>
  <cp:revision>374</cp:revision>
  <cp:lastPrinted>2016-10-24T12:57:21Z</cp:lastPrinted>
  <dcterms:modified xsi:type="dcterms:W3CDTF">2016-11-08T09:58:47Z</dcterms:modified>
</cp:coreProperties>
</file>