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7" r:id="rId2"/>
    <p:sldId id="258" r:id="rId3"/>
  </p:sldIdLst>
  <p:sldSz cx="9906000" cy="6858000" type="A4"/>
  <p:notesSz cx="9144000" cy="6858000"/>
  <p:embeddedFontLst>
    <p:embeddedFont>
      <p:font typeface="Golos Text" panose="020B0604020202020204" charset="0"/>
      <p:regular r:id="rId5"/>
      <p:bold r:id="rId6"/>
    </p:embeddedFont>
    <p:embeddedFont>
      <p:font typeface="Golos Text SemiBold" panose="020B0604020202020204" charset="0"/>
      <p:regular r:id="rId7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>
          <p15:clr>
            <a:srgbClr val="A4A3A4"/>
          </p15:clr>
        </p15:guide>
        <p15:guide id="2" pos="308">
          <p15:clr>
            <a:srgbClr val="A4A3A4"/>
          </p15:clr>
        </p15:guide>
        <p15:guide id="3" pos="421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2" y="6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04ad487c9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2804ad487c9_8_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/>
            </a:lvl1pPr>
            <a:lvl2pPr lvl="1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/>
            </a:lvl2pPr>
            <a:lvl3pPr lvl="2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/>
            </a:lvl3pPr>
            <a:lvl4pPr lvl="3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4pPr>
            <a:lvl5pPr lvl="4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5pPr>
            <a:lvl6pPr lvl="5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6pPr>
            <a:lvl7pPr lvl="6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7pPr>
            <a:lvl8pPr lvl="7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8pPr>
            <a:lvl9pPr lvl="8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3036796" y="1615281"/>
            <a:ext cx="16344900" cy="3331592"/>
          </a:xfrm>
          <a:prstGeom prst="ellipse">
            <a:avLst/>
          </a:prstGeom>
          <a:gradFill>
            <a:gsLst>
              <a:gs pos="0">
                <a:srgbClr val="3399FF">
                  <a:alpha val="10980"/>
                </a:srgbClr>
              </a:gs>
              <a:gs pos="100000">
                <a:srgbClr val="F5F5F5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3275" tIns="31625" rIns="63275" bIns="31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6"/>
              <a:buFont typeface="Arial"/>
              <a:buNone/>
            </a:pPr>
            <a:endParaRPr sz="124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3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62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4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46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309254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6757" y="4180564"/>
            <a:ext cx="283745" cy="29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0268" y="4504447"/>
            <a:ext cx="263680" cy="24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640302" y="4790938"/>
            <a:ext cx="296645" cy="29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85759" y="5126525"/>
            <a:ext cx="207250" cy="2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4"/>
          <p:cNvSpPr txBox="1"/>
          <p:nvPr/>
        </p:nvSpPr>
        <p:spPr>
          <a:xfrm>
            <a:off x="7409249" y="3227345"/>
            <a:ext cx="2509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РЕКОМЕНДАЦИИ               ДЛЯ РОДИТЕЛЕЙ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6947859" y="2089774"/>
            <a:ext cx="29712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КАК                    МОТИВИРОВАТЬ ПОДРОСТКА? </a:t>
            </a:r>
            <a:endParaRPr sz="2300"/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72361">
            <a:off x="7152450" y="4271153"/>
            <a:ext cx="2225176" cy="20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/>
        </p:nvSpPr>
        <p:spPr>
          <a:xfrm>
            <a:off x="240025" y="2506308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314125" y="2089774"/>
            <a:ext cx="28209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БОЛЬШЕ ПОЛЕЗНОЙ ИНФОРМАЦИИ О ПОДРОСТКАХ   </a:t>
            </a:r>
            <a:br>
              <a:rPr lang="ru-RU" sz="130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1300" b="0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– В СОЦИАЛЬНЫХ СЕТЯХ </a:t>
            </a:r>
            <a:r>
              <a:rPr lang="ru-RU" sz="13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ФЕДЕРАЛЬНОГО ПОДРОСТКОВОГО ЦЕНТРА</a:t>
            </a:r>
            <a:endParaRPr sz="1300" b="1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60118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28272" y="382825"/>
            <a:ext cx="1053099" cy="506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4"/>
          <p:cNvGrpSpPr/>
          <p:nvPr/>
        </p:nvGrpSpPr>
        <p:grpSpPr>
          <a:xfrm>
            <a:off x="3640300" y="2089774"/>
            <a:ext cx="2635675" cy="1329882"/>
            <a:chOff x="3640300" y="2089774"/>
            <a:chExt cx="2635675" cy="1329882"/>
          </a:xfrm>
        </p:grpSpPr>
        <p:sp>
          <p:nvSpPr>
            <p:cNvPr id="133" name="Google Shape;133;p14"/>
            <p:cNvSpPr txBox="1"/>
            <p:nvPr/>
          </p:nvSpPr>
          <p:spPr>
            <a:xfrm>
              <a:off x="3640300" y="3137956"/>
              <a:ext cx="11499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ВКонтакте</a:t>
              </a:r>
              <a:endParaRPr sz="10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sp>
          <p:nvSpPr>
            <p:cNvPr id="134" name="Google Shape;134;p14"/>
            <p:cNvSpPr txBox="1"/>
            <p:nvPr/>
          </p:nvSpPr>
          <p:spPr>
            <a:xfrm>
              <a:off x="5126075" y="3137956"/>
              <a:ext cx="11499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Телеграм-канал</a:t>
              </a:r>
              <a:endParaRPr sz="10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pic>
          <p:nvPicPr>
            <p:cNvPr id="135" name="Google Shape;135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737100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174463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14"/>
          <p:cNvSpPr txBox="1"/>
          <p:nvPr/>
        </p:nvSpPr>
        <p:spPr>
          <a:xfrm>
            <a:off x="293188" y="4834431"/>
            <a:ext cx="1149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1778963" y="4834431"/>
            <a:ext cx="1149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987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27350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16;p14">
            <a:extLst>
              <a:ext uri="{FF2B5EF4-FFF2-40B4-BE49-F238E27FC236}">
                <a16:creationId xmlns:a16="http://schemas.microsoft.com/office/drawing/2014/main" id="{3177D7B2-3B0B-2866-5AA9-551D22BFA343}"/>
              </a:ext>
            </a:extLst>
          </p:cNvPr>
          <p:cNvSpPr txBox="1"/>
          <p:nvPr/>
        </p:nvSpPr>
        <p:spPr>
          <a:xfrm>
            <a:off x="3650100" y="3786249"/>
            <a:ext cx="2820900" cy="29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МАОУ ДО ДЮЦ «Новое поколение»</a:t>
            </a:r>
            <a:endParaRPr lang="ru-RU" sz="1100" b="1" dirty="0"/>
          </a:p>
        </p:txBody>
      </p:sp>
      <p:sp>
        <p:nvSpPr>
          <p:cNvPr id="24" name="Google Shape;118;p14">
            <a:extLst>
              <a:ext uri="{FF2B5EF4-FFF2-40B4-BE49-F238E27FC236}">
                <a16:creationId xmlns:a16="http://schemas.microsoft.com/office/drawing/2014/main" id="{789BD714-EDDD-603F-2606-59CD1E32D7CE}"/>
              </a:ext>
            </a:extLst>
          </p:cNvPr>
          <p:cNvSpPr txBox="1"/>
          <p:nvPr/>
        </p:nvSpPr>
        <p:spPr>
          <a:xfrm>
            <a:off x="3970825" y="4174475"/>
            <a:ext cx="2589600" cy="4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https://vk.com/novoe_pokolenie_belebey</a:t>
            </a:r>
          </a:p>
        </p:txBody>
      </p:sp>
      <p:sp>
        <p:nvSpPr>
          <p:cNvPr id="25" name="Google Shape;120;p14">
            <a:extLst>
              <a:ext uri="{FF2B5EF4-FFF2-40B4-BE49-F238E27FC236}">
                <a16:creationId xmlns:a16="http://schemas.microsoft.com/office/drawing/2014/main" id="{A69CBDE3-E3B9-E8FC-5911-2522D9E9C3AE}"/>
              </a:ext>
            </a:extLst>
          </p:cNvPr>
          <p:cNvSpPr txBox="1"/>
          <p:nvPr/>
        </p:nvSpPr>
        <p:spPr>
          <a:xfrm>
            <a:off x="3970825" y="4486275"/>
            <a:ext cx="2589600" cy="40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ru-RU" sz="9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МАОУ ДО ДЮЦ «Новое поколение»</a:t>
            </a:r>
            <a:br>
              <a:rPr lang="ru-RU" sz="9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 г. Белебея ул. Горохова 19</a:t>
            </a:r>
            <a:endParaRPr lang="ru-RU" sz="1200" dirty="0"/>
          </a:p>
        </p:txBody>
      </p:sp>
      <p:sp>
        <p:nvSpPr>
          <p:cNvPr id="26" name="Google Shape;122;p14">
            <a:extLst>
              <a:ext uri="{FF2B5EF4-FFF2-40B4-BE49-F238E27FC236}">
                <a16:creationId xmlns:a16="http://schemas.microsoft.com/office/drawing/2014/main" id="{4BD91838-DF46-10FB-1658-7C3F4096DF86}"/>
              </a:ext>
            </a:extLst>
          </p:cNvPr>
          <p:cNvSpPr txBox="1"/>
          <p:nvPr/>
        </p:nvSpPr>
        <p:spPr>
          <a:xfrm>
            <a:off x="3970822" y="479808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https://novoepokolenie.02edu.ru/</a:t>
            </a:r>
          </a:p>
        </p:txBody>
      </p:sp>
      <p:sp>
        <p:nvSpPr>
          <p:cNvPr id="27" name="Google Shape;124;p14">
            <a:extLst>
              <a:ext uri="{FF2B5EF4-FFF2-40B4-BE49-F238E27FC236}">
                <a16:creationId xmlns:a16="http://schemas.microsoft.com/office/drawing/2014/main" id="{D35169A1-EDDF-73A2-A012-10FCF2761BFB}"/>
              </a:ext>
            </a:extLst>
          </p:cNvPr>
          <p:cNvSpPr txBox="1"/>
          <p:nvPr/>
        </p:nvSpPr>
        <p:spPr>
          <a:xfrm>
            <a:off x="3970822" y="504943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https://t.me/novoepokoleniebel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BA67A2F-65ED-281A-26AF-7BC2FA35C6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5349" y="199121"/>
            <a:ext cx="1519114" cy="14962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A27AC50-72FB-1A82-DEDD-936D699CC7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8700" y="2071400"/>
            <a:ext cx="1051500" cy="10515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B442438-E858-446F-1870-95A7EF19AB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592" y="2078497"/>
            <a:ext cx="1051197" cy="10511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2477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>
            <a:off x="6615775" y="-127090"/>
            <a:ext cx="3399600" cy="70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-102275" y="-99050"/>
            <a:ext cx="3399600" cy="70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297315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162868" y="4218830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2</a:t>
            </a:r>
            <a:endParaRPr sz="140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162868" y="289718"/>
            <a:ext cx="3009900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Поддержание детской мотивации — это вопрос, который важно держать в фокусе внимания</a:t>
            </a:r>
            <a:endParaRPr sz="95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Мотивация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—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побуждение к деятельности </a:t>
            </a:r>
            <a:b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для удовлетворения внутренних потребностей</a:t>
            </a:r>
            <a:endParaRPr sz="95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Что сделать для того, чтобы подростку хотелось учиться, чтобы он с горящими глазами шел </a:t>
            </a:r>
            <a:b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в школу, старался взять больше от процесса учебы? Единого рецепта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для этого нет, </a:t>
            </a:r>
            <a:b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но есть несколько советов для поддержания внутренней мотивации ребенка к обучению </a:t>
            </a:r>
            <a:b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или другой деятельност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ь</a:t>
            </a:r>
            <a:endParaRPr sz="950" dirty="0"/>
          </a:p>
        </p:txBody>
      </p:sp>
      <p:sp>
        <p:nvSpPr>
          <p:cNvPr id="154" name="Google Shape;154;p15"/>
          <p:cNvSpPr txBox="1"/>
          <p:nvPr/>
        </p:nvSpPr>
        <p:spPr>
          <a:xfrm>
            <a:off x="162868" y="2470721"/>
            <a:ext cx="30099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31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ДЛЯ ТОГО</a:t>
            </a:r>
            <a:r>
              <a:rPr lang="ru-RU" sz="1000" b="1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1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ЧТОБЫ ПОДДЕРЖИВАТЬ ПОДРОСТКА </a:t>
            </a:r>
            <a:r>
              <a:rPr lang="ru-RU" sz="1000" b="1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И БЫТЬ ЕМУ </a:t>
            </a:r>
            <a:r>
              <a:rPr lang="ru-RU" sz="1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НАСТАВНИК</a:t>
            </a:r>
            <a:r>
              <a:rPr lang="ru-RU" sz="1000" b="1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ОМ</a:t>
            </a:r>
            <a:r>
              <a:rPr lang="ru-RU" sz="1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, ПОПРОБУЙТЕ СЛЕДОВАТЬ НЕСКОЛЬКИМ РЕКОМЕНДАЦИЯМ: </a:t>
            </a:r>
            <a:endParaRPr sz="1000" b="0" i="0" u="none" strike="noStrike" cap="none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564995" y="3363514"/>
            <a:ext cx="26199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950" i="0" u="none" strike="noStrike" cap="none" dirty="0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ИЩИТЕ ПРАВИЛЬНЫЕ</a:t>
            </a:r>
            <a:r>
              <a:rPr lang="ru-RU" sz="950" dirty="0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 </a:t>
            </a:r>
            <a:r>
              <a:rPr lang="ru-RU" sz="950" i="0" u="none" strike="noStrike" cap="none" dirty="0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РОЛЕВЫЕ МОДЕЛИ И СОЦИАЛЬНЫЕ ГРУППЫ</a:t>
            </a:r>
            <a:endParaRPr sz="950" i="0" u="none" strike="noStrike" cap="none" dirty="0">
              <a:solidFill>
                <a:srgbClr val="EC2477"/>
              </a:solidFill>
              <a:latin typeface="Golos Text SemiBold"/>
              <a:ea typeface="Golos Text SemiBold"/>
              <a:cs typeface="Golos Text SemiBold"/>
              <a:sym typeface="Golos Text SemiBold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162868" y="3208136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1</a:t>
            </a:r>
            <a:endParaRPr sz="1400" b="0" i="0" u="none" strike="noStrike" cap="none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162868" y="4675280"/>
            <a:ext cx="29652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Возможно, нужно найти кружки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с повышенной сложностью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, ч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тобы подростку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не было скучно </a:t>
            </a:r>
            <a:endParaRPr sz="95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162868" y="3692951"/>
            <a:ext cx="29208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Хорошо, когда есть с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реда, в которой ребенку 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хочется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развиваться и чего-то 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добиваться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endParaRPr sz="95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564995" y="4335011"/>
            <a:ext cx="26019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950" i="0" u="none" strike="noStrike" cap="none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СЛЕДИТЕ ЗА УРОВНЕМ </a:t>
            </a:r>
            <a:br>
              <a:rPr lang="ru-RU" sz="950" i="0" u="none" strike="noStrike" cap="none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</a:br>
            <a:r>
              <a:rPr lang="ru-RU" sz="950" i="0" u="none" strike="noStrike" cap="none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УЧЕБНОЙ ПРОГРАММЫ</a:t>
            </a:r>
            <a:endParaRPr sz="950" i="0" u="none" strike="noStrike" cap="none">
              <a:solidFill>
                <a:srgbClr val="EC2477"/>
              </a:solidFill>
              <a:latin typeface="Golos Text SemiBold"/>
              <a:ea typeface="Golos Text SemiBold"/>
              <a:cs typeface="Golos Text SemiBold"/>
              <a:sym typeface="Golos Text SemiBold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7BD7E9F-621A-0641-B076-62892DF6D083}"/>
              </a:ext>
            </a:extLst>
          </p:cNvPr>
          <p:cNvGrpSpPr/>
          <p:nvPr/>
        </p:nvGrpSpPr>
        <p:grpSpPr>
          <a:xfrm>
            <a:off x="6808363" y="289718"/>
            <a:ext cx="3027107" cy="1191821"/>
            <a:chOff x="6808363" y="289718"/>
            <a:chExt cx="3027107" cy="1191821"/>
          </a:xfrm>
        </p:grpSpPr>
        <p:sp>
          <p:nvSpPr>
            <p:cNvPr id="161" name="Google Shape;161;p15"/>
            <p:cNvSpPr txBox="1"/>
            <p:nvPr/>
          </p:nvSpPr>
          <p:spPr>
            <a:xfrm>
              <a:off x="6808363" y="289718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8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 txBox="1"/>
            <p:nvPr/>
          </p:nvSpPr>
          <p:spPr>
            <a:xfrm>
              <a:off x="7233570" y="544079"/>
              <a:ext cx="2601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950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ИЗБЕГАЙТЕ СРАВНЕНИЙ 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6808363" y="768739"/>
              <a:ext cx="2971200" cy="7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Не сравнивайте подростка с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его одноклассниками в плане внешнего вида, личностных качеств, успеваемости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, причем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как в лучшую, так и в худшую сторону</a:t>
              </a:r>
              <a:endParaRPr sz="950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6BB4C98-843C-F7D3-1A0B-E89647D17E26}"/>
              </a:ext>
            </a:extLst>
          </p:cNvPr>
          <p:cNvGrpSpPr/>
          <p:nvPr/>
        </p:nvGrpSpPr>
        <p:grpSpPr>
          <a:xfrm>
            <a:off x="3442686" y="4218830"/>
            <a:ext cx="3036909" cy="2078147"/>
            <a:chOff x="3442686" y="3691995"/>
            <a:chExt cx="3036909" cy="2078147"/>
          </a:xfrm>
        </p:grpSpPr>
        <p:sp>
          <p:nvSpPr>
            <p:cNvPr id="152" name="Google Shape;152;p15"/>
            <p:cNvSpPr txBox="1"/>
            <p:nvPr/>
          </p:nvSpPr>
          <p:spPr>
            <a:xfrm>
              <a:off x="3442686" y="3874736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7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5"/>
            <p:cNvSpPr txBox="1"/>
            <p:nvPr/>
          </p:nvSpPr>
          <p:spPr>
            <a:xfrm>
              <a:off x="3442686" y="4180142"/>
              <a:ext cx="2965200" cy="15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1200"/>
                </a:spcAft>
                <a:buNone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При обсуждении стоит делать акцент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b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на том, какие личностные качества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и навыки необходимы для той или иной профессии, </a:t>
              </a:r>
              <a:b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не оценивая при этом личность. «Давайте обсудим, какие навыки и свойства характера необходимы для того, чтобы стать хорошим программистом» вместо «Профессия программиста тебе точно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не подойдет, там ведь нужно хорошее внимание и усидчивость, а еще у тебя 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«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3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»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по алгебре»</a:t>
              </a:r>
              <a:endParaRPr sz="9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3877695" y="3691995"/>
              <a:ext cx="2601900" cy="7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ОБСУЖДАЙТЕ С ПОДРОСТКОМ   </a:t>
              </a:r>
              <a:b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</a:b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ЕГО ПЕРСПЕКТИВЫ И Ц</a:t>
              </a:r>
              <a: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ЕЛИ — </a:t>
              </a:r>
              <a:b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</a:b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КАК БЛИЗКИЕ,</a:t>
              </a:r>
              <a: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 </a:t>
              </a: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ТАК И ОТДАЛЕННЫЕ,</a:t>
              </a:r>
              <a: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  </a:t>
              </a:r>
              <a:b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</a:b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В ТОМ ЧИСЛЕ  И ПРОФЕССИОНАЛЬНЫЕ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</p:grpSp>
      <p:sp>
        <p:nvSpPr>
          <p:cNvPr id="165" name="Google Shape;165;p15"/>
          <p:cNvSpPr txBox="1"/>
          <p:nvPr/>
        </p:nvSpPr>
        <p:spPr>
          <a:xfrm>
            <a:off x="162868" y="5534255"/>
            <a:ext cx="29712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Давайте  возможность р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асставлять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приоритеты, 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позволяйте ориентироваться</a:t>
            </a:r>
            <a:b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в  том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, что интересно. 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Можно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подключ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ить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психолога, другого значимого взрослого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, который с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помощью вопросов сможет натолк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нуть подростка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на размышлени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я</a:t>
            </a:r>
            <a:endParaRPr sz="95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162868" y="5054110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3</a:t>
            </a:r>
            <a:endParaRPr sz="140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564995" y="5325760"/>
            <a:ext cx="279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950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ПООЩРЯЙТЕ САМОСТОЯТЕЛЬНОСТЬ</a:t>
            </a:r>
            <a:endParaRPr sz="950">
              <a:latin typeface="Golos Text SemiBold"/>
              <a:ea typeface="Golos Text SemiBold"/>
              <a:cs typeface="Golos Text SemiBold"/>
              <a:sym typeface="Golos Text SemiBold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266B074-4CAE-2905-096D-D3BCE0245520}"/>
              </a:ext>
            </a:extLst>
          </p:cNvPr>
          <p:cNvGrpSpPr/>
          <p:nvPr/>
        </p:nvGrpSpPr>
        <p:grpSpPr>
          <a:xfrm>
            <a:off x="3442686" y="1875251"/>
            <a:ext cx="3232509" cy="909324"/>
            <a:chOff x="3442686" y="1640184"/>
            <a:chExt cx="3232509" cy="909324"/>
          </a:xfrm>
        </p:grpSpPr>
        <p:sp>
          <p:nvSpPr>
            <p:cNvPr id="168" name="Google Shape;168;p15"/>
            <p:cNvSpPr txBox="1"/>
            <p:nvPr/>
          </p:nvSpPr>
          <p:spPr>
            <a:xfrm>
              <a:off x="3442686" y="1640184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5"/>
            <p:cNvSpPr txBox="1"/>
            <p:nvPr/>
          </p:nvSpPr>
          <p:spPr>
            <a:xfrm>
              <a:off x="3877695" y="1754889"/>
              <a:ext cx="27975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КОГДА ХВАЛИТЕ</a:t>
              </a:r>
              <a: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, ПОДЧЕРКИВАЙТЕ АКТИВНУЮ РОЛЬ ПОДРОСТКА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70" name="Google Shape;170;p15"/>
            <p:cNvSpPr txBox="1"/>
            <p:nvPr/>
          </p:nvSpPr>
          <p:spPr>
            <a:xfrm>
              <a:off x="3442686" y="2129208"/>
              <a:ext cx="29712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Не «Я тобой довольна», а «Ты, должно быть, так горд собой сейчас!»</a:t>
              </a:r>
              <a:endParaRPr sz="9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AFC3168-9C86-203D-607C-C75602410726}"/>
              </a:ext>
            </a:extLst>
          </p:cNvPr>
          <p:cNvGrpSpPr/>
          <p:nvPr/>
        </p:nvGrpSpPr>
        <p:grpSpPr>
          <a:xfrm>
            <a:off x="3442686" y="3035212"/>
            <a:ext cx="3232509" cy="932980"/>
            <a:chOff x="3442686" y="2699358"/>
            <a:chExt cx="3232509" cy="932980"/>
          </a:xfrm>
        </p:grpSpPr>
        <p:sp>
          <p:nvSpPr>
            <p:cNvPr id="171" name="Google Shape;171;p15"/>
            <p:cNvSpPr txBox="1"/>
            <p:nvPr/>
          </p:nvSpPr>
          <p:spPr>
            <a:xfrm>
              <a:off x="3442686" y="2721108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6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5"/>
            <p:cNvSpPr txBox="1"/>
            <p:nvPr/>
          </p:nvSpPr>
          <p:spPr>
            <a:xfrm>
              <a:off x="3877695" y="2699358"/>
              <a:ext cx="2797500" cy="56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ОБРАЩАЙТЕ ВНИМАНИЕ НА СИТУАЦИИ, КОГДА ПОДРОСТОК ПРИНЯЛ ОСОЗНАННОЕ РЕШЕНИЕ,</a:t>
              </a:r>
              <a: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 </a:t>
              </a: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СДЕЛАЛ ВЫБОР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73" name="Google Shape;173;p15"/>
            <p:cNvSpPr txBox="1"/>
            <p:nvPr/>
          </p:nvSpPr>
          <p:spPr>
            <a:xfrm>
              <a:off x="3442686" y="3212038"/>
              <a:ext cx="29712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Говорите подростку: 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«Да, смотри</a:t>
              </a:r>
              <a:b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как это круто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!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Это взрослая позиция»</a:t>
              </a:r>
              <a:endParaRPr sz="95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469DFA5-99B5-BB94-7A63-13F3306221DF}"/>
              </a:ext>
            </a:extLst>
          </p:cNvPr>
          <p:cNvGrpSpPr/>
          <p:nvPr/>
        </p:nvGrpSpPr>
        <p:grpSpPr>
          <a:xfrm>
            <a:off x="6808363" y="1498270"/>
            <a:ext cx="3027107" cy="1619775"/>
            <a:chOff x="6808363" y="1640184"/>
            <a:chExt cx="3027107" cy="1619775"/>
          </a:xfrm>
        </p:grpSpPr>
        <p:sp>
          <p:nvSpPr>
            <p:cNvPr id="174" name="Google Shape;174;p15"/>
            <p:cNvSpPr txBox="1"/>
            <p:nvPr/>
          </p:nvSpPr>
          <p:spPr>
            <a:xfrm>
              <a:off x="6808363" y="1640184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9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7233570" y="1732137"/>
              <a:ext cx="26019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950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ИСПОЛЬЗУЙТЕ ПОЛОЖИТЕЛЬНОЕ ПОДКРЕПЛЕНИЕ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76" name="Google Shape;176;p15"/>
            <p:cNvSpPr txBox="1"/>
            <p:nvPr/>
          </p:nvSpPr>
          <p:spPr>
            <a:xfrm>
              <a:off x="6808363" y="2108559"/>
              <a:ext cx="2971200" cy="1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Вместо того чтобы критиковать за плохие оценки или 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невыполненные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домашние задания,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поощря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йте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за усилия и прогресс.     Например, можно похвалить ребенка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за то, что он потратил много времени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на подготовку к контрольной работе,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даже если результаты не самые лучшие</a:t>
              </a:r>
              <a:endParaRPr sz="950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A914543-A6FF-A3E2-4993-91009ADDA475}"/>
              </a:ext>
            </a:extLst>
          </p:cNvPr>
          <p:cNvGrpSpPr/>
          <p:nvPr/>
        </p:nvGrpSpPr>
        <p:grpSpPr>
          <a:xfrm>
            <a:off x="6808363" y="3134776"/>
            <a:ext cx="3256265" cy="1755702"/>
            <a:chOff x="6808363" y="3171403"/>
            <a:chExt cx="3256265" cy="1755702"/>
          </a:xfrm>
        </p:grpSpPr>
        <p:sp>
          <p:nvSpPr>
            <p:cNvPr id="177" name="Google Shape;177;p15"/>
            <p:cNvSpPr txBox="1"/>
            <p:nvPr/>
          </p:nvSpPr>
          <p:spPr>
            <a:xfrm>
              <a:off x="6808363" y="3171403"/>
              <a:ext cx="6858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10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7462728" y="3425651"/>
              <a:ext cx="2601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950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ИСПОЛЬЗУЙТЕ ВЫЗОВЫ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6808363" y="3629605"/>
              <a:ext cx="2696400" cy="12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Подросток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может принять вызов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и сделать что-то новое и интересное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. Н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апример, каждый день учить новое слово на иностранном я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зыке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или дать обещание 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ч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итать одну книгу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 месяц. Такие вызовы помогут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улучшить учебные навыки и ощутить удовольствие </a:t>
              </a:r>
              <a:b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от достижения поставленных целей</a:t>
              </a:r>
              <a:endParaRPr sz="950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5D7CAF5-AF2F-4E1E-F185-F93A08E0BFF2}"/>
              </a:ext>
            </a:extLst>
          </p:cNvPr>
          <p:cNvGrpSpPr/>
          <p:nvPr/>
        </p:nvGrpSpPr>
        <p:grpSpPr>
          <a:xfrm>
            <a:off x="6808363" y="4907209"/>
            <a:ext cx="3254262" cy="1632346"/>
            <a:chOff x="6808363" y="4907209"/>
            <a:chExt cx="3254262" cy="1632346"/>
          </a:xfrm>
        </p:grpSpPr>
        <p:sp>
          <p:nvSpPr>
            <p:cNvPr id="180" name="Google Shape;180;p15"/>
            <p:cNvSpPr txBox="1"/>
            <p:nvPr/>
          </p:nvSpPr>
          <p:spPr>
            <a:xfrm>
              <a:off x="6808363" y="4907209"/>
              <a:ext cx="6858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11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7460725" y="5014682"/>
              <a:ext cx="26019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950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ПОКАЖИТЕ, ЧТО У ЛЮБОЙ </a:t>
              </a:r>
              <a:br>
                <a:rPr lang="ru-RU" sz="950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</a:br>
              <a:r>
                <a:rPr lang="ru-RU" sz="950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ПРОБЛЕМЫ ЕСТЬ РЕШЕНИЕ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6808363" y="5388155"/>
              <a:ext cx="2696400" cy="1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Полученная за контрольную 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двойка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или неаттестация в четве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рти —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эт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о не приговор. Обсудите, что привело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к такой ситуации и совместно продумайте пути ее решения,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при необходимости подключив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внешних специалистов (например, психологов)</a:t>
              </a:r>
              <a:endParaRPr sz="95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8F7DF5C-C3EB-310D-E2FD-84A7AA45E30F}"/>
              </a:ext>
            </a:extLst>
          </p:cNvPr>
          <p:cNvGrpSpPr/>
          <p:nvPr/>
        </p:nvGrpSpPr>
        <p:grpSpPr>
          <a:xfrm>
            <a:off x="3442686" y="289718"/>
            <a:ext cx="3232509" cy="1334896"/>
            <a:chOff x="3442686" y="289718"/>
            <a:chExt cx="3232509" cy="1334896"/>
          </a:xfrm>
        </p:grpSpPr>
        <p:sp>
          <p:nvSpPr>
            <p:cNvPr id="183" name="Google Shape;183;p15"/>
            <p:cNvSpPr txBox="1"/>
            <p:nvPr/>
          </p:nvSpPr>
          <p:spPr>
            <a:xfrm>
              <a:off x="3442686" y="289718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3877695" y="395906"/>
              <a:ext cx="27975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СЛЕДИТЕ ЗА СОЦИАЛЬНО</a:t>
              </a:r>
              <a: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-</a:t>
              </a: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 ЭМОЦИОНАЛЬНОЙ СФЕРОЙ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3442686" y="765714"/>
              <a:ext cx="2971200" cy="8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Важно помочь подростку управлять своими эмоциями и реагировать на стрессовые ситуации, развивать навыки социальной адаптации. В первую очередь это пример родите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лей — н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ачинаем с себя</a:t>
              </a:r>
              <a:endParaRPr sz="9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600</Words>
  <Application>Microsoft Office PowerPoint</Application>
  <PresentationFormat>Лист A4 (210x297 мм)</PresentationFormat>
  <Paragraphs>49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Golos Text</vt:lpstr>
      <vt:lpstr>Calibri</vt:lpstr>
      <vt:lpstr>Golos Text SemiBold</vt:lpstr>
      <vt:lpstr>Arial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Anastasiya</cp:lastModifiedBy>
  <cp:revision>4</cp:revision>
  <dcterms:modified xsi:type="dcterms:W3CDTF">2024-03-23T15:33:47Z</dcterms:modified>
</cp:coreProperties>
</file>