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0" r:id="rId3"/>
    <p:sldId id="264" r:id="rId4"/>
    <p:sldId id="265" r:id="rId5"/>
    <p:sldId id="263" r:id="rId6"/>
    <p:sldId id="262" r:id="rId7"/>
    <p:sldId id="261" r:id="rId8"/>
    <p:sldId id="267" r:id="rId9"/>
    <p:sldId id="271" r:id="rId10"/>
    <p:sldId id="26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44842-CB36-4639-815D-A4301A40446E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5F48B-6811-4579-A44F-AF06E69CC6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671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44842-CB36-4639-815D-A4301A40446E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5F48B-6811-4579-A44F-AF06E69CC6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65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44842-CB36-4639-815D-A4301A40446E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5F48B-6811-4579-A44F-AF06E69CC6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596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44842-CB36-4639-815D-A4301A40446E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5F48B-6811-4579-A44F-AF06E69CC6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870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44842-CB36-4639-815D-A4301A40446E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5F48B-6811-4579-A44F-AF06E69CC6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969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44842-CB36-4639-815D-A4301A40446E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5F48B-6811-4579-A44F-AF06E69CC6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540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44842-CB36-4639-815D-A4301A40446E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5F48B-6811-4579-A44F-AF06E69CC6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272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44842-CB36-4639-815D-A4301A40446E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5F48B-6811-4579-A44F-AF06E69CC6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602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44842-CB36-4639-815D-A4301A40446E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5F48B-6811-4579-A44F-AF06E69CC6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58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44842-CB36-4639-815D-A4301A40446E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5F48B-6811-4579-A44F-AF06E69CC6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294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44842-CB36-4639-815D-A4301A40446E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5F48B-6811-4579-A44F-AF06E69CC6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627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44842-CB36-4639-815D-A4301A40446E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5F48B-6811-4579-A44F-AF06E69CC6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399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94702" y="4004593"/>
            <a:ext cx="8361405" cy="1608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8365" indent="450850" algn="ctr">
              <a:spcBef>
                <a:spcPts val="50"/>
              </a:spcBef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АДАПТИРОВАННАЯ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84555" marR="261620" algn="ctr">
              <a:spcBef>
                <a:spcPts val="260"/>
              </a:spcBef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</a:t>
            </a:r>
            <a:r>
              <a:rPr lang="ru-RU" sz="2400" b="1" spc="-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400" b="1" spc="-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ДЕТЕЙ</a:t>
            </a:r>
            <a:r>
              <a:rPr lang="ru-RU" sz="2400" b="1" spc="-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2400" b="1" spc="-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ОГРАНИЧЕНЫМИ</a:t>
            </a:r>
            <a:r>
              <a:rPr lang="ru-RU" sz="2400" b="1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ВОЗМОЖНОСТЯМИ</a:t>
            </a:r>
            <a:r>
              <a:rPr lang="ru-RU" sz="2400" b="1" spc="-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ЗДОРОВЬЯ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2994" y="349530"/>
            <a:ext cx="8287265" cy="1025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455" marR="534035" algn="ctr">
              <a:spcBef>
                <a:spcPts val="355"/>
              </a:spcBef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 автономное дошкольное  образовательное учреждение </a:t>
            </a:r>
          </a:p>
          <a:p>
            <a:pPr marL="465455" marR="534035" algn="ctr">
              <a:spcBef>
                <a:spcPts val="355"/>
              </a:spcBef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детский сад «Солнышко» с. Юмагузино муниципального района 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65455" marR="534035" algn="ctr">
              <a:spcBef>
                <a:spcPts val="355"/>
              </a:spcBef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Кугарчинский район Республики Башкортостан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159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39113" y="1386588"/>
            <a:ext cx="6096000" cy="4086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40"/>
              </a:spcBef>
              <a:spcAft>
                <a:spcPts val="0"/>
              </a:spcAft>
            </a:pPr>
            <a:r>
              <a:rPr lang="ru-RU" sz="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25780" marR="125730" algn="ctr">
              <a:spcBef>
                <a:spcPts val="1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полным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текстом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25145" marR="125730" algn="ctr">
              <a:lnSpc>
                <a:spcPct val="150000"/>
              </a:lnSpc>
              <a:spcBef>
                <a:spcPts val="530"/>
              </a:spcBef>
              <a:spcAft>
                <a:spcPts val="0"/>
              </a:spcAft>
            </a:pP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АДАПТИРОВАННОЙ</a:t>
            </a:r>
            <a:r>
              <a:rPr lang="ru-RU" spc="-1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ОБРАЗОВАТЕЛЬНОЙ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35305" marR="125730" algn="ctr">
              <a:lnSpc>
                <a:spcPct val="150000"/>
              </a:lnSpc>
              <a:spcAft>
                <a:spcPts val="0"/>
              </a:spcAft>
            </a:pP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ПРОГРАММЫ</a:t>
            </a:r>
            <a:r>
              <a:rPr lang="ru-RU" spc="-1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ДОШКОЛЬНОГО</a:t>
            </a:r>
            <a:r>
              <a:rPr lang="ru-RU" spc="-1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ОБРАЗОВАНИЯ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26415" marR="125730" algn="ctr">
              <a:lnSpc>
                <a:spcPct val="150000"/>
              </a:lnSpc>
              <a:spcBef>
                <a:spcPts val="57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ДЛЯ</a:t>
            </a:r>
            <a:r>
              <a:rPr lang="ru-RU" spc="-10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ОБУЧАЮЩИХСЯ</a:t>
            </a:r>
            <a:r>
              <a:rPr lang="ru-RU" spc="-10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spc="-10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ОГРАНИЧЕННЫМИ</a:t>
            </a:r>
            <a:r>
              <a:rPr lang="ru-RU" spc="-5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ВОЗМОЖНОСТЯМИ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ЗДОРОВЬЯ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00075" marR="200025" algn="ctr">
              <a:lnSpc>
                <a:spcPct val="97000"/>
              </a:lnSpc>
              <a:spcBef>
                <a:spcPts val="59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можно</a:t>
            </a:r>
            <a:r>
              <a:rPr lang="ru-RU" spc="-9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познакомиться</a:t>
            </a:r>
            <a:r>
              <a:rPr lang="ru-RU" spc="-9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</a:t>
            </a:r>
            <a:r>
              <a:rPr lang="ru-RU" spc="-9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методическом</a:t>
            </a:r>
            <a:r>
              <a:rPr lang="ru-RU" spc="-9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кабинете</a:t>
            </a:r>
            <a:r>
              <a:rPr lang="ru-RU" spc="-8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ДОУ</a:t>
            </a:r>
            <a:r>
              <a:rPr lang="ru-RU" spc="-5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pPr marL="600075" marR="200025" algn="ctr">
              <a:lnSpc>
                <a:spcPct val="97000"/>
              </a:lnSpc>
              <a:spcBef>
                <a:spcPts val="59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</a:t>
            </a: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официальном</a:t>
            </a:r>
            <a:r>
              <a:rPr lang="ru-RU" spc="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сайте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организации.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40"/>
              </a:spcBef>
              <a:spcAft>
                <a:spcPts val="0"/>
              </a:spcAft>
            </a:pPr>
            <a:r>
              <a:rPr lang="ru-RU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22605" marR="125730" algn="ctr">
              <a:spcAft>
                <a:spcPts val="0"/>
              </a:spcAft>
            </a:pPr>
            <a:r>
              <a:rPr lang="ru-RU" b="1" kern="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Благодарим</a:t>
            </a:r>
            <a:r>
              <a:rPr lang="ru-RU" b="1" kern="0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kern="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</a:t>
            </a:r>
            <a:r>
              <a:rPr lang="ru-RU" b="1" kern="0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kern="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внимание!</a:t>
            </a:r>
            <a:endParaRPr lang="ru-RU" b="1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739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9157" y="617518"/>
            <a:ext cx="6096000" cy="53758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781050" marR="125730" algn="ctr">
              <a:lnSpc>
                <a:spcPct val="97000"/>
              </a:lnSpc>
              <a:spcBef>
                <a:spcPts val="14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Программа</a:t>
            </a:r>
            <a:r>
              <a:rPr lang="ru-RU" spc="-6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разрабатывается,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утверждается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реализуется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</a:t>
            </a:r>
            <a:r>
              <a:rPr lang="ru-RU" spc="-4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соответствии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с: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51840" marR="92710" indent="-1270" algn="ctr">
              <a:lnSpc>
                <a:spcPct val="97000"/>
              </a:lnSpc>
              <a:spcBef>
                <a:spcPts val="38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Ú</a:t>
            </a:r>
            <a:r>
              <a:rPr lang="ru-RU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Федеральной адаптированной образовательной программой</a:t>
            </a:r>
            <a:r>
              <a:rPr lang="ru-RU" spc="-4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дошкольного</a:t>
            </a:r>
            <a:r>
              <a:rPr lang="ru-RU" spc="-6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образования</a:t>
            </a:r>
            <a:r>
              <a:rPr lang="ru-RU" spc="-6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(Приказ</a:t>
            </a:r>
            <a:r>
              <a:rPr lang="ru-RU" spc="-7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Министерства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просвещения</a:t>
            </a:r>
            <a:r>
              <a:rPr lang="ru-RU" spc="-4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Российской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Федерации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24.11.2022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1022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«Об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утверждении</a:t>
            </a:r>
            <a:r>
              <a:rPr lang="ru-RU" spc="-4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федеральной адаптированной образовательной программы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для обучающихся с ограниченными возможностями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здоровья»);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80415" marR="125730" algn="ctr">
              <a:lnSpc>
                <a:spcPts val="2525"/>
              </a:lnSpc>
              <a:spcBef>
                <a:spcPts val="38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Ú</a:t>
            </a:r>
            <a:r>
              <a:rPr lang="ru-RU" spc="-120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Федеральным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государственным</a:t>
            </a:r>
            <a:r>
              <a:rPr lang="ru-RU" spc="-7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образовательным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82320" marR="125730" algn="ctr">
              <a:lnSpc>
                <a:spcPct val="97000"/>
              </a:lnSpc>
              <a:spcBef>
                <a:spcPts val="2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стандартом</a:t>
            </a:r>
            <a:r>
              <a:rPr lang="ru-RU" spc="-7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дошкольного</a:t>
            </a:r>
            <a:r>
              <a:rPr lang="ru-RU" spc="-7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образования</a:t>
            </a:r>
            <a:r>
              <a:rPr lang="ru-RU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(Приказ</a:t>
            </a:r>
            <a:r>
              <a:rPr lang="ru-RU" spc="-7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Министерства</a:t>
            </a:r>
            <a:r>
              <a:rPr lang="ru-RU" spc="-4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образования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науки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РФ от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17</a:t>
            </a:r>
            <a:r>
              <a:rPr lang="ru-RU" spc="-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октября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2013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года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1155);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80415" marR="125730" algn="ctr">
              <a:lnSpc>
                <a:spcPts val="2525"/>
              </a:lnSpc>
              <a:spcBef>
                <a:spcPts val="35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Ú</a:t>
            </a:r>
            <a:r>
              <a:rPr lang="ru-RU" spc="-90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Федеральным законом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«Об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образовании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Российской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82955" marR="125730" algn="ctr">
              <a:lnSpc>
                <a:spcPts val="2420"/>
              </a:lnSpc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Федерации»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29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декабря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2012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г.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№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273-ФЗ.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81050" marR="125730" algn="ctr">
              <a:spcBef>
                <a:spcPts val="335"/>
              </a:spcBef>
              <a:spcAft>
                <a:spcPts val="0"/>
              </a:spcAft>
            </a:pPr>
            <a:r>
              <a:rPr lang="ru-RU" spc="-5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Ú</a:t>
            </a:r>
            <a:r>
              <a:rPr lang="ru-RU" spc="-110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учетом</a:t>
            </a:r>
            <a:r>
              <a:rPr lang="ru-RU" spc="-7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образовательной</a:t>
            </a:r>
            <a:r>
              <a:rPr lang="ru-RU" spc="-7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программы</a:t>
            </a:r>
            <a:r>
              <a:rPr lang="ru-RU" spc="-9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ДОУ.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946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41406" y="201691"/>
            <a:ext cx="6096000" cy="6381106"/>
          </a:xfrm>
          <a:prstGeom prst="rect">
            <a:avLst/>
          </a:prstGeom>
        </p:spPr>
        <p:txBody>
          <a:bodyPr>
            <a:spAutoFit/>
          </a:bodyPr>
          <a:lstStyle/>
          <a:p>
            <a:pPr marR="82550">
              <a:lnSpc>
                <a:spcPts val="259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Цель</a:t>
            </a:r>
            <a:r>
              <a:rPr lang="ru-RU" b="1" spc="-9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программы:</a:t>
            </a: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262380" marR="73660" indent="-315595">
              <a:lnSpc>
                <a:spcPct val="78000"/>
              </a:lnSpc>
              <a:spcBef>
                <a:spcPts val="36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®</a:t>
            </a:r>
            <a:r>
              <a:rPr lang="ru-RU" spc="-100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обеспечение условий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для</a:t>
            </a:r>
            <a:r>
              <a:rPr lang="ru-RU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дошкольного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образования,</a:t>
            </a:r>
            <a:r>
              <a:rPr lang="ru-RU" spc="-48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определяемых общими и особыми потребностями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обучающегося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раннего</a:t>
            </a:r>
            <a:r>
              <a:rPr lang="ru-RU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дошкольного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возраста</a:t>
            </a:r>
            <a:r>
              <a:rPr lang="ru-RU" spc="-8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ОВЗ</a:t>
            </a:r>
            <a:r>
              <a:rPr lang="ru-RU" spc="-48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(обучающиеся</a:t>
            </a:r>
            <a:r>
              <a:rPr lang="ru-RU" spc="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тяжелыми</a:t>
            </a:r>
            <a:r>
              <a:rPr lang="ru-RU" spc="-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нарушениями</a:t>
            </a:r>
            <a:r>
              <a:rPr lang="ru-RU" spc="-10" dirty="0">
                <a:solidFill>
                  <a:srgbClr val="17375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речи,</a:t>
            </a:r>
            <a:r>
              <a:rPr lang="ru-RU" spc="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задержкой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психического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развития,</a:t>
            </a:r>
            <a:r>
              <a:rPr lang="ru-RU" spc="-8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нарушением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опорно-</a:t>
            </a:r>
            <a:r>
              <a:rPr lang="ru-RU" spc="-48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двигательного аппарата, с расстройством аутистического</a:t>
            </a:r>
            <a:r>
              <a:rPr lang="ru-RU" spc="-48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спектра),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индивидуальными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особенностями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его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развития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состояния</a:t>
            </a:r>
            <a:r>
              <a:rPr lang="ru-RU" spc="-6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здоровья.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82550">
              <a:lnSpc>
                <a:spcPts val="2585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Программа</a:t>
            </a:r>
            <a:r>
              <a:rPr lang="ru-RU" b="1" spc="-1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способствует:</a:t>
            </a: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341755" marR="87630" indent="-593090">
              <a:lnSpc>
                <a:spcPct val="78000"/>
              </a:lnSpc>
              <a:spcBef>
                <a:spcPts val="32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®</a:t>
            </a:r>
            <a:r>
              <a:rPr lang="ru-RU" spc="-95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реализации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прав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детей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дошкольного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возраста</a:t>
            </a:r>
            <a:r>
              <a:rPr lang="ru-RU" spc="-7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ОВЗ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</a:t>
            </a:r>
            <a:r>
              <a:rPr lang="ru-RU" spc="-48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получение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доступного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7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качественного</a:t>
            </a:r>
            <a:r>
              <a:rPr lang="ru-RU" spc="-40" dirty="0">
                <a:solidFill>
                  <a:srgbClr val="17375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образования;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87630">
              <a:lnSpc>
                <a:spcPts val="2675"/>
              </a:lnSpc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®</a:t>
            </a:r>
            <a:r>
              <a:rPr lang="ru-RU" spc="-120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обеспечивает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развитие</a:t>
            </a:r>
            <a:r>
              <a:rPr lang="ru-RU" spc="-7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способностей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каждого</a:t>
            </a:r>
            <a:r>
              <a:rPr lang="ru-RU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ребенка;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12800" marR="81915" indent="962660">
              <a:lnSpc>
                <a:spcPct val="78000"/>
              </a:lnSpc>
              <a:spcBef>
                <a:spcPts val="36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®</a:t>
            </a:r>
            <a:r>
              <a:rPr lang="ru-RU" spc="-75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формирование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развитие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личности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ребенка в</a:t>
            </a:r>
            <a:r>
              <a:rPr lang="ru-RU" spc="-48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соответствии с принятыми в семье и обществе духовно-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нравственными</a:t>
            </a:r>
            <a:r>
              <a:rPr lang="ru-RU" spc="-9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7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социокультурными</a:t>
            </a:r>
            <a:r>
              <a:rPr lang="ru-RU" spc="-6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ценностями</a:t>
            </a:r>
            <a:r>
              <a:rPr lang="ru-RU" spc="-8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</a:t>
            </a:r>
            <a:r>
              <a:rPr lang="ru-RU" spc="-8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целях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84455">
              <a:lnSpc>
                <a:spcPts val="1930"/>
              </a:lnSpc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интеллектуального,</a:t>
            </a:r>
            <a:r>
              <a:rPr lang="ru-RU" spc="-8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духовно-нравственного,</a:t>
            </a:r>
            <a:r>
              <a:rPr lang="ru-RU" spc="-1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творческого</a:t>
            </a:r>
            <a:r>
              <a:rPr lang="ru-RU" spc="-1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85725">
              <a:lnSpc>
                <a:spcPts val="2315"/>
              </a:lnSpc>
              <a:spcAft>
                <a:spcPts val="0"/>
              </a:spcAft>
            </a:pP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физического</a:t>
            </a:r>
            <a:r>
              <a:rPr lang="ru-RU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развития</a:t>
            </a:r>
            <a:r>
              <a:rPr lang="ru-RU" spc="-10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человека;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282190" marR="80645" indent="-823595">
              <a:lnSpc>
                <a:spcPct val="78000"/>
              </a:lnSpc>
              <a:spcBef>
                <a:spcPts val="36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®</a:t>
            </a:r>
            <a:r>
              <a:rPr lang="ru-RU" spc="-125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созданию</a:t>
            </a:r>
            <a:r>
              <a:rPr lang="ru-RU" spc="-7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развивающей</a:t>
            </a:r>
            <a:r>
              <a:rPr lang="ru-RU" spc="-8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образовательной</a:t>
            </a:r>
            <a:r>
              <a:rPr lang="ru-RU" spc="-6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среды,</a:t>
            </a:r>
            <a:r>
              <a:rPr lang="ru-RU" spc="-48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которая</a:t>
            </a:r>
            <a:r>
              <a:rPr lang="ru-RU" spc="-9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представляет</a:t>
            </a:r>
            <a:r>
              <a:rPr lang="ru-RU" spc="-6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собой</a:t>
            </a:r>
            <a:r>
              <a:rPr lang="ru-RU" spc="-7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систему</a:t>
            </a:r>
            <a:r>
              <a:rPr lang="ru-RU" spc="-7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условий </a:t>
            </a:r>
            <a:r>
              <a:rPr lang="ru-RU" spc="-48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социализации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индивидуализации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детей.</a:t>
            </a: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898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19200" y="1404686"/>
            <a:ext cx="4662616" cy="4186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0560">
              <a:spcBef>
                <a:spcPts val="20"/>
              </a:spcBef>
              <a:spcAft>
                <a:spcPts val="0"/>
              </a:spcAft>
            </a:pPr>
            <a:r>
              <a:rPr lang="ru-RU" b="1" kern="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Целевые</a:t>
            </a:r>
            <a:r>
              <a:rPr lang="ru-RU" b="1" kern="0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kern="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ориентиры:</a:t>
            </a:r>
            <a:endParaRPr lang="ru-RU" b="1" kern="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70560">
              <a:lnSpc>
                <a:spcPct val="96000"/>
              </a:lnSpc>
              <a:spcBef>
                <a:spcPts val="49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®</a:t>
            </a:r>
            <a:r>
              <a:rPr lang="ru-RU" spc="-140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Планируемые</a:t>
            </a:r>
            <a:r>
              <a:rPr lang="ru-RU" spc="-8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результаты</a:t>
            </a:r>
            <a:r>
              <a:rPr lang="ru-RU" spc="-9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освоения</a:t>
            </a:r>
            <a:r>
              <a:rPr lang="ru-RU" spc="-8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Программы</a:t>
            </a:r>
            <a:r>
              <a:rPr lang="ru-RU" spc="-5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представлены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виде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целевых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ориентиров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70560">
              <a:lnSpc>
                <a:spcPct val="97000"/>
              </a:lnSpc>
              <a:spcBef>
                <a:spcPts val="3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дошкольного</a:t>
            </a:r>
            <a:r>
              <a:rPr lang="ru-RU" spc="-10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образования,</a:t>
            </a:r>
            <a:r>
              <a:rPr lang="ru-RU" spc="-10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для</a:t>
            </a:r>
            <a:r>
              <a:rPr lang="ru-RU" spc="-10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каждого</a:t>
            </a:r>
            <a:r>
              <a:rPr lang="ru-RU" spc="-1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возрастного</a:t>
            </a:r>
            <a:r>
              <a:rPr lang="ru-RU" spc="-5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периода,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представляют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собой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социально-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70560" marR="1638300" algn="just">
              <a:lnSpc>
                <a:spcPct val="97000"/>
              </a:lnSpc>
              <a:spcBef>
                <a:spcPts val="2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нормативные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возрастные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характеристики</a:t>
            </a:r>
            <a:r>
              <a:rPr lang="ru-RU" spc="-5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возможных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достижений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ребёнка</a:t>
            </a:r>
            <a:r>
              <a:rPr lang="ru-RU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этапе</a:t>
            </a:r>
            <a:r>
              <a:rPr lang="ru-RU" spc="-5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завершения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дошкольного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образования.</a:t>
            </a: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909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6606" y="621860"/>
            <a:ext cx="6664411" cy="5167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85495" marR="278765" indent="-175260">
              <a:lnSpc>
                <a:spcPct val="87000"/>
              </a:lnSpc>
              <a:spcBef>
                <a:spcPts val="120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нашем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учреждении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данная</a:t>
            </a: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программа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реализуется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группах</a:t>
            </a:r>
            <a:r>
              <a:rPr lang="ru-RU" spc="-4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общеразвивающий направленности. Адаптированная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образовательная программа для обучающихся с ОВЗ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обеспечивает разностороннее развитие детей от 3 лет до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выпуска в школу с учетом их возрастных и индивидуальных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особенностей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основным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направлениям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развития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ребенка: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279400">
              <a:spcBef>
                <a:spcPts val="21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Ú</a:t>
            </a:r>
            <a:r>
              <a:rPr lang="ru-RU" spc="-95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физическому;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281305">
              <a:spcBef>
                <a:spcPts val="95"/>
              </a:spcBef>
              <a:spcAft>
                <a:spcPts val="0"/>
              </a:spcAft>
            </a:pPr>
            <a:r>
              <a:rPr lang="ru-RU" spc="-5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Ú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социально-коммуникативному;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281305">
              <a:spcBef>
                <a:spcPts val="9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Ú</a:t>
            </a:r>
            <a:r>
              <a:rPr lang="ru-RU" spc="-65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речевому;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marR="281940" indent="-285750">
              <a:spcBef>
                <a:spcPts val="90"/>
              </a:spcBef>
              <a:spcAft>
                <a:spcPts val="0"/>
              </a:spcAft>
              <a:buFont typeface="Symbol" panose="05050102010706020507" pitchFamily="18" charset="2"/>
              <a:buChar char="Ú"/>
            </a:pPr>
            <a:r>
              <a:rPr lang="ru-RU" b="1" spc="-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художественно-эстетическому;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marR="281940" indent="-285750">
              <a:spcBef>
                <a:spcPts val="90"/>
              </a:spcBef>
              <a:spcAft>
                <a:spcPts val="0"/>
              </a:spcAft>
              <a:buFont typeface="Symbol" panose="05050102010706020507" pitchFamily="18" charset="2"/>
              <a:buChar char="Ú"/>
            </a:pPr>
            <a:r>
              <a:rPr lang="ru-RU" spc="-5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Ú</a:t>
            </a:r>
            <a:r>
              <a:rPr lang="ru-RU" spc="-5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познавательному</a:t>
            </a: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ru-RU" spc="-4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Содержание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указанных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направлений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развития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ребёнка</a:t>
            </a:r>
            <a:r>
              <a:rPr lang="ru-RU" spc="-4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реализуется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различных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видах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детской</a:t>
            </a:r>
            <a:r>
              <a:rPr lang="ru-RU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деятельности: игровой,</a:t>
            </a:r>
            <a:r>
              <a:rPr lang="ru-RU" spc="-10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коммуникативной,</a:t>
            </a:r>
            <a:r>
              <a:rPr lang="ru-RU" spc="-9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познавательно-</a:t>
            </a:r>
            <a:r>
              <a:rPr lang="ru-RU" spc="-4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исследовательской, изобразительной, музыкальной,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двигательной, восприятие художественной литературы и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фольклора, конструирование, самообслуживание и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элементарный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бытовой</a:t>
            </a:r>
            <a:r>
              <a:rPr lang="ru-RU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труд,</a:t>
            </a:r>
            <a:r>
              <a:rPr lang="ru-RU" spc="-6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также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взаимодействии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семьями</a:t>
            </a:r>
            <a:r>
              <a:rPr lang="ru-RU" spc="-6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воспитанников.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352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15798"/>
            <a:ext cx="7232822" cy="6210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635" indent="-3048635">
              <a:lnSpc>
                <a:spcPct val="87000"/>
              </a:lnSpc>
              <a:spcBef>
                <a:spcPts val="33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Формы</a:t>
            </a:r>
            <a:r>
              <a:rPr lang="ru-RU" b="1" spc="-7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взаимодействия</a:t>
            </a:r>
            <a:r>
              <a:rPr lang="ru-RU" b="1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педагогического</a:t>
            </a:r>
            <a:r>
              <a:rPr lang="ru-RU" b="1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коллектива</a:t>
            </a:r>
            <a:r>
              <a:rPr lang="ru-RU" b="1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b="1" spc="-7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семьями </a:t>
            </a:r>
            <a:r>
              <a:rPr lang="ru-RU" b="1" spc="-4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детей.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99440">
              <a:lnSpc>
                <a:spcPts val="2275"/>
              </a:lnSpc>
              <a:spcBef>
                <a:spcPts val="18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®</a:t>
            </a:r>
            <a:r>
              <a:rPr lang="ru-RU" spc="-100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Педагогический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коллектив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МАДОУ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детский сад «Солнышко» использует</a:t>
            </a:r>
            <a:r>
              <a:rPr lang="ru-RU" sz="105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разнообразие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формы</a:t>
            </a:r>
            <a:r>
              <a:rPr lang="ru-RU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сотрудничества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spc="-7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семьей,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чтобы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обеспечить </a:t>
            </a:r>
            <a:r>
              <a:rPr lang="ru-RU" spc="-4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целостное развитие личности ребенка развитие конструктивного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взаимодействия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семьей,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обладающей,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</a:t>
            </a:r>
            <a:r>
              <a:rPr lang="ru-RU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мнению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психологов,</a:t>
            </a:r>
            <a:r>
              <a:rPr lang="ru-RU" sz="105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способностью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передачи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7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поддержки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присвоения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личностью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основ </a:t>
            </a:r>
            <a:r>
              <a:rPr lang="ru-RU" spc="-4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материальной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духовной</a:t>
            </a:r>
            <a:r>
              <a:rPr lang="ru-RU" spc="-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культуры человека.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99440">
              <a:lnSpc>
                <a:spcPts val="2275"/>
              </a:lnSpc>
              <a:spcBef>
                <a:spcPts val="18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®</a:t>
            </a:r>
            <a:r>
              <a:rPr lang="ru-RU" spc="-90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Ведущей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целью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взаимодействия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детского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сада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семьей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99440">
              <a:lnSpc>
                <a:spcPct val="87000"/>
              </a:lnSpc>
              <a:spcBef>
                <a:spcPts val="7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становится создание в детском саду необходимых условий для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развития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ответственных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взаимозависимых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отношений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семьями </a:t>
            </a:r>
            <a:r>
              <a:rPr lang="ru-RU" spc="-4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          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воспитанников, обеспечивающих целостное развитие личности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ребенка,</a:t>
            </a: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компетентности</a:t>
            </a:r>
            <a:r>
              <a:rPr lang="ru-RU" spc="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его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родителей,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заключающейся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</a:t>
            </a:r>
            <a:r>
              <a:rPr lang="ru-RU" sz="105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способности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разрешать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разные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типы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социально-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педагогических</a:t>
            </a:r>
            <a:r>
              <a:rPr lang="ru-RU" sz="105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ситуаций,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связанных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воспитанниками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ребенка.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99440">
              <a:lnSpc>
                <a:spcPts val="2275"/>
              </a:lnSpc>
              <a:spcBef>
                <a:spcPts val="11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®</a:t>
            </a:r>
            <a:r>
              <a:rPr lang="ru-RU" spc="-90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Основу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совместной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деятельности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семьи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детского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сада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99440">
              <a:lnSpc>
                <a:spcPct val="87000"/>
              </a:lnSpc>
              <a:spcBef>
                <a:spcPts val="7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заложены следующие принципы: единый подход к процессу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воспитания ребенка; открытость ДОУ для родителей; уважение и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доброжелательность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друг</a:t>
            </a:r>
            <a:r>
              <a:rPr lang="ru-RU" spc="-7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</a:t>
            </a:r>
            <a:r>
              <a:rPr lang="ru-RU" spc="-8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другу;</a:t>
            </a:r>
            <a:r>
              <a:rPr lang="ru-RU" spc="-6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дифференцированный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подход</a:t>
            </a:r>
            <a:r>
              <a:rPr lang="ru-RU" spc="-7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 каждой семье.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5627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5372" y="843932"/>
            <a:ext cx="8913341" cy="5270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07160">
              <a:spcBef>
                <a:spcPts val="205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Коррекционная работа</a:t>
            </a:r>
            <a:r>
              <a:rPr lang="ru-RU" b="1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</a:t>
            </a:r>
            <a:r>
              <a:rPr lang="ru-RU" b="1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ДОУ</a:t>
            </a:r>
            <a:r>
              <a:rPr lang="ru-RU" b="1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направлена</a:t>
            </a:r>
            <a:r>
              <a:rPr lang="ru-RU" b="1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на: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70560">
              <a:lnSpc>
                <a:spcPts val="2765"/>
              </a:lnSpc>
              <a:spcBef>
                <a:spcPts val="36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Ú</a:t>
            </a:r>
            <a:r>
              <a:rPr lang="ru-RU" spc="-90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Обеспечение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коррекции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нарушений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развития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различных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70560">
              <a:lnSpc>
                <a:spcPts val="2535"/>
              </a:lnSpc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категорий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детей</a:t>
            </a:r>
            <a:r>
              <a:rPr lang="ru-RU" spc="-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ОВЗ,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оказание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им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квалифицированной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70560">
              <a:lnSpc>
                <a:spcPts val="2545"/>
              </a:lnSpc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помощи</a:t>
            </a: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освоении</a:t>
            </a:r>
            <a:r>
              <a:rPr lang="ru-RU" spc="-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Программы.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70560">
              <a:lnSpc>
                <a:spcPct val="97000"/>
              </a:lnSpc>
              <a:spcBef>
                <a:spcPts val="39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Ú</a:t>
            </a:r>
            <a:r>
              <a:rPr lang="ru-RU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Освоение детьми с ОВЗ Программы, их разностороннее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развитие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учетом особенностей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развития,</a:t>
            </a:r>
            <a:r>
              <a:rPr lang="ru-RU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возраста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особых </a:t>
            </a:r>
            <a:r>
              <a:rPr lang="ru-RU" spc="-4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образовательных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потребностей,</a:t>
            </a: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социальной</a:t>
            </a:r>
            <a:r>
              <a:rPr lang="ru-RU" spc="-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адаптации.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70560">
              <a:spcBef>
                <a:spcPts val="51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Цель: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70560">
              <a:lnSpc>
                <a:spcPts val="2655"/>
              </a:lnSpc>
              <a:spcBef>
                <a:spcPts val="34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Ú</a:t>
            </a:r>
            <a:r>
              <a:rPr lang="ru-RU" spc="-105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Формирование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способов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усвоения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дошкольниками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70560">
              <a:lnSpc>
                <a:spcPct val="97000"/>
              </a:lnSpc>
              <a:spcBef>
                <a:spcPts val="2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социального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опыта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взаимодействия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</a:t>
            </a:r>
            <a:r>
              <a:rPr lang="ru-RU" spc="-5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людьми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предметами </a:t>
            </a:r>
            <a:r>
              <a:rPr lang="ru-RU" spc="-4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окружающей</a:t>
            </a:r>
            <a:r>
              <a:rPr lang="ru-RU" spc="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действительности.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70560">
              <a:spcBef>
                <a:spcPts val="36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Ú</a:t>
            </a:r>
            <a:r>
              <a:rPr lang="ru-RU" spc="-85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Развитие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познавательных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процессов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детей.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70560">
              <a:spcBef>
                <a:spcPts val="35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Ú</a:t>
            </a:r>
            <a:r>
              <a:rPr lang="ru-RU" spc="-90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Коррекция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звукопроизношения.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Развитие</a:t>
            </a:r>
            <a:r>
              <a:rPr lang="ru-RU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речи.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70560">
              <a:spcBef>
                <a:spcPts val="35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Ú</a:t>
            </a:r>
            <a:r>
              <a:rPr lang="ru-RU" spc="-100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Формирование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положительных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эмоций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детей.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70560">
              <a:lnSpc>
                <a:spcPts val="2655"/>
              </a:lnSpc>
              <a:spcBef>
                <a:spcPts val="35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Symbol" panose="05050102010706020507" pitchFamily="18" charset="2"/>
                <a:ea typeface="Calibri" panose="020F0502020204030204" pitchFamily="34" charset="0"/>
              </a:rPr>
              <a:t>Ú</a:t>
            </a:r>
            <a:r>
              <a:rPr lang="ru-RU" spc="-85" dirty="0" smtClean="0">
                <a:solidFill>
                  <a:srgbClr val="17375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Развитие</a:t>
            </a:r>
            <a:r>
              <a:rPr lang="ru-RU" spc="-5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компенсаторных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механизмов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становления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психики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развития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познавательных</a:t>
            </a:r>
            <a:r>
              <a:rPr lang="ru-RU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процессов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детей</a:t>
            </a:r>
            <a:r>
              <a:rPr lang="ru-RU" spc="-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группы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риска.</a:t>
            </a: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258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2465" y="1174412"/>
            <a:ext cx="6096000" cy="26193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55650" marR="309880" indent="2540" algn="ctr">
              <a:lnSpc>
                <a:spcPct val="150000"/>
              </a:lnSpc>
              <a:spcBef>
                <a:spcPts val="6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Парциальная программа, используемая в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образовательном</a:t>
            </a:r>
            <a:r>
              <a:rPr lang="ru-RU" spc="-6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процессе</a:t>
            </a:r>
            <a:r>
              <a:rPr lang="ru-RU" spc="-7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 </a:t>
            </a:r>
            <a:r>
              <a:rPr lang="ru-RU" spc="-5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ДОУ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75945" marR="125730" algn="ctr">
              <a:lnSpc>
                <a:spcPct val="150000"/>
              </a:lnSpc>
              <a:spcBef>
                <a:spcPts val="56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парциальная</a:t>
            </a:r>
            <a:r>
              <a:rPr lang="ru-RU" spc="-7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программа</a:t>
            </a:r>
            <a:r>
              <a:rPr lang="ru-RU" spc="-7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Т.Б.</a:t>
            </a:r>
            <a:r>
              <a:rPr lang="ru-RU" spc="-7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Филичевой,</a:t>
            </a:r>
            <a:r>
              <a:rPr lang="ru-RU" spc="-6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Т.В.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02970" marR="458470" indent="-1905" algn="ctr">
              <a:lnSpc>
                <a:spcPct val="150000"/>
              </a:lnSpc>
              <a:spcBef>
                <a:spcPts val="2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Тумановой, Г.В. Чиркиной «Программа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логопедической</a:t>
            </a:r>
            <a:r>
              <a:rPr lang="ru-RU" spc="-1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работы</a:t>
            </a:r>
            <a:r>
              <a:rPr lang="ru-RU" spc="-1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</a:t>
            </a:r>
            <a:r>
              <a:rPr lang="ru-RU" spc="-10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преодолению</a:t>
            </a:r>
            <a:r>
              <a:rPr lang="ru-RU" spc="-9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общего </a:t>
            </a:r>
            <a:r>
              <a:rPr lang="ru-RU" spc="-5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недоразвития</a:t>
            </a:r>
            <a:r>
              <a:rPr lang="ru-RU" spc="-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речи</a:t>
            </a:r>
            <a:r>
              <a:rPr lang="ru-RU" spc="-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детей»</a:t>
            </a: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503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995" y="719550"/>
            <a:ext cx="6096000" cy="56085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852170" marR="119380" algn="ctr">
              <a:lnSpc>
                <a:spcPct val="117000"/>
              </a:lnSpc>
              <a:spcBef>
                <a:spcPts val="2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Традиционные</a:t>
            </a:r>
            <a:r>
              <a:rPr lang="ru-RU" b="1" spc="-4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события,</a:t>
            </a:r>
            <a:r>
              <a:rPr lang="ru-RU" b="1" spc="-7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праздники,</a:t>
            </a:r>
            <a:r>
              <a:rPr lang="ru-RU" b="1" spc="-4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мероприятия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ru-RU" spc="-5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852170" marR="119380" algn="ctr">
              <a:lnSpc>
                <a:spcPct val="117000"/>
              </a:lnSpc>
              <a:spcBef>
                <a:spcPts val="2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Внос  и вынос Государственного флага РФ и </a:t>
            </a:r>
            <a:r>
              <a:rPr lang="ru-RU" dirty="0" smtClean="0">
                <a:solidFill>
                  <a:srgbClr val="17375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флага Республики Башкортостан,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День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знаний,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День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воспитателя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52170" marR="121920" algn="ctr">
              <a:lnSpc>
                <a:spcPts val="2350"/>
              </a:lnSpc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Международный</a:t>
            </a:r>
            <a:r>
              <a:rPr lang="ru-RU" spc="-1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день</a:t>
            </a:r>
            <a:r>
              <a:rPr lang="ru-RU" spc="-1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пожилых</a:t>
            </a:r>
            <a:r>
              <a:rPr lang="ru-RU" spc="-10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людей, День Республики, Посвящение в Дошколята,</a:t>
            </a:r>
          </a:p>
          <a:p>
            <a:pPr marL="1228725" marR="487045" indent="-635" algn="ctr">
              <a:lnSpc>
                <a:spcPct val="117000"/>
              </a:lnSpc>
              <a:spcBef>
                <a:spcPts val="52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День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отца в России, День народного единства </a:t>
            </a:r>
            <a:r>
              <a:rPr lang="ru-RU" spc="-5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День</a:t>
            </a:r>
            <a:r>
              <a:rPr lang="ru-RU" spc="-9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матери,</a:t>
            </a:r>
            <a:r>
              <a:rPr lang="ru-RU" spc="-7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ru-RU" spc="-530" dirty="0" smtClean="0">
              <a:solidFill>
                <a:srgbClr val="17375E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228725" marR="487045" indent="-635" algn="ctr">
              <a:lnSpc>
                <a:spcPct val="117000"/>
              </a:lnSpc>
              <a:spcBef>
                <a:spcPts val="52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День Конституции РФ, Новогодний праздник</a:t>
            </a:r>
            <a:r>
              <a:rPr lang="ru-RU" spc="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День</a:t>
            </a:r>
            <a:r>
              <a:rPr lang="ru-RU" spc="-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защитника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Отечества,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Масленица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52170" marR="123190" algn="ctr">
              <a:lnSpc>
                <a:spcPts val="2355"/>
              </a:lnSpc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Международный</a:t>
            </a:r>
            <a:r>
              <a:rPr lang="ru-RU" spc="-6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женский</a:t>
            </a:r>
            <a:r>
              <a:rPr lang="ru-RU" spc="-6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день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52170" marR="120650" algn="ctr">
              <a:lnSpc>
                <a:spcPct val="97000"/>
              </a:lnSpc>
              <a:spcBef>
                <a:spcPts val="575"/>
              </a:spcBef>
              <a:spcAft>
                <a:spcPts val="0"/>
              </a:spcAft>
            </a:pP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День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космонавтики,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День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Земли,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Выпускной</a:t>
            </a:r>
            <a:r>
              <a:rPr lang="ru-RU" spc="-3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бал</a:t>
            </a:r>
            <a:r>
              <a:rPr lang="ru-RU" spc="-5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День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защиты</a:t>
            </a:r>
            <a:r>
              <a:rPr lang="ru-RU" spc="-2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детей,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1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Сабантуй,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День</a:t>
            </a:r>
            <a:r>
              <a:rPr lang="ru-RU" spc="-3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России,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День</a:t>
            </a:r>
            <a:r>
              <a:rPr lang="ru-RU" spc="-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семьи,</a:t>
            </a:r>
            <a:endParaRPr lang="ru-RU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52170" marR="121920" algn="ctr">
              <a:spcBef>
                <a:spcPts val="530"/>
              </a:spcBef>
              <a:spcAft>
                <a:spcPts val="0"/>
              </a:spcAft>
            </a:pPr>
            <a:r>
              <a:rPr lang="ru-RU" spc="-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День</a:t>
            </a:r>
            <a:r>
              <a:rPr lang="ru-RU" spc="-1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Государственного</a:t>
            </a:r>
            <a:r>
              <a:rPr lang="ru-RU" spc="-12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флага</a:t>
            </a:r>
            <a:r>
              <a:rPr lang="ru-RU" spc="-110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5" dirty="0" smtClean="0">
                <a:solidFill>
                  <a:srgbClr val="17375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РФ.</a:t>
            </a: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3402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726</Words>
  <Application>Microsoft Office PowerPoint</Application>
  <PresentationFormat>Широкоэкранный</PresentationFormat>
  <Paragraphs>71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6</cp:revision>
  <dcterms:created xsi:type="dcterms:W3CDTF">2023-09-20T10:54:25Z</dcterms:created>
  <dcterms:modified xsi:type="dcterms:W3CDTF">2023-09-21T04:20:33Z</dcterms:modified>
</cp:coreProperties>
</file>