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3" r:id="rId1"/>
  </p:sldMasterIdLst>
  <p:notesMasterIdLst>
    <p:notesMasterId r:id="rId22"/>
  </p:notesMasterIdLst>
  <p:sldIdLst>
    <p:sldId id="281" r:id="rId2"/>
    <p:sldId id="277" r:id="rId3"/>
    <p:sldId id="257" r:id="rId4"/>
    <p:sldId id="263" r:id="rId5"/>
    <p:sldId id="264" r:id="rId6"/>
    <p:sldId id="265" r:id="rId7"/>
    <p:sldId id="266" r:id="rId8"/>
    <p:sldId id="267" r:id="rId9"/>
    <p:sldId id="268" r:id="rId10"/>
    <p:sldId id="258" r:id="rId11"/>
    <p:sldId id="280" r:id="rId12"/>
    <p:sldId id="276" r:id="rId13"/>
    <p:sldId id="259" r:id="rId14"/>
    <p:sldId id="273" r:id="rId15"/>
    <p:sldId id="274" r:id="rId16"/>
    <p:sldId id="260" r:id="rId17"/>
    <p:sldId id="278" r:id="rId18"/>
    <p:sldId id="262" r:id="rId19"/>
    <p:sldId id="269" r:id="rId20"/>
    <p:sldId id="270" r:id="rId21"/>
  </p:sldIdLst>
  <p:sldSz cx="9144000" cy="6858000" type="screen4x3"/>
  <p:notesSz cx="6858000" cy="9144000"/>
  <p:custDataLst>
    <p:tags r:id="rId23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9A0804"/>
    <a:srgbClr val="8C80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05" autoAdjust="0"/>
    <p:restoredTop sz="94660"/>
  </p:normalViewPr>
  <p:slideViewPr>
    <p:cSldViewPr>
      <p:cViewPr varScale="1">
        <p:scale>
          <a:sx n="49" d="100"/>
          <a:sy n="49" d="100"/>
        </p:scale>
        <p:origin x="113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89980E8-9C5A-4279-BE2B-3C8F11597899}" type="datetimeFigureOut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54518AB-59DB-4928-AB1A-51D86507C1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74FCB-65A8-4FC5-9C90-EECD9B7D1532}" type="datetimeFigureOut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A1426B-69F4-4252-95B1-7B080A06EC8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63987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063FA-3EF9-4761-9E40-8F15ADD22C6D}" type="datetimeFigureOut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D7FA3C-7050-447C-B0CD-439BCBA968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7358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F8658-C4C5-410D-84AB-BFE7800F9A00}" type="datetimeFigureOut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66B53B-ADEB-42C3-A948-C704D832BF3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0904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C39BF-95C9-4A99-9F8C-5FAE0B69E689}" type="datetimeFigureOut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B2D427-B1BF-4501-94F2-F4B48B6918D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7042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4E123-1E50-4CB9-8470-FB3EA2ED1CA3}" type="datetimeFigureOut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FFF28C-5412-4DA3-AB1B-2F89E8B276C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22905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8D7CC-A8CA-4563-AEE6-8F1AB83A5E3B}" type="datetimeFigureOut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EB644-8A98-4306-95A4-EE6D1A85153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11935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904B6-05BE-479C-965C-AF699499B4DC}" type="datetimeFigureOut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0A7DD1-D46E-4D9D-93AF-A4680237E40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9121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F005D-2138-48BF-85D0-7C7FF4D9D277}" type="datetimeFigureOut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872730-C990-498B-9A7C-73B02237564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15065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BD43E-C789-47E8-BFAD-0D686538AFF6}" type="datetimeFigureOut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3B0DC5-70BA-4B02-BF3B-34BF2580BB9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2361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74BAC-8104-45ED-AC4E-DC36199DF678}" type="datetimeFigureOut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22F6E0-567D-4DA6-9114-B76D863741D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8817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71663-1419-4A6B-99C3-D1AE598B7B2C}" type="datetimeFigureOut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54672B-BA5E-4BFE-9FCB-BA85591771B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1849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53A76D3-533E-42E7-8492-2B23B1CA4890}" type="datetimeFigureOut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EB7066C5-E607-4974-9F8B-031041126C3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slide" Target="slide16.xml"/><Relationship Id="rId4" Type="http://schemas.openxmlformats.org/officeDocument/2006/relationships/slide" Target="slide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5175"/>
            <a:ext cx="7772400" cy="4175993"/>
          </a:xfrm>
        </p:spPr>
        <p:txBody>
          <a:bodyPr/>
          <a:lstStyle/>
          <a:p>
            <a:r>
              <a:rPr lang="ru-RU" altLang="ru-RU" sz="6000" b="1" dirty="0" smtClean="0">
                <a:solidFill>
                  <a:srgbClr val="FF0000"/>
                </a:solidFill>
              </a:rPr>
              <a:t>Техника безопасности</a:t>
            </a:r>
            <a:br>
              <a:rPr lang="ru-RU" altLang="ru-RU" sz="6000" b="1" dirty="0" smtClean="0">
                <a:solidFill>
                  <a:srgbClr val="FF0000"/>
                </a:solidFill>
              </a:rPr>
            </a:br>
            <a:r>
              <a:rPr lang="ru-RU" altLang="ru-RU" sz="6000" b="1" dirty="0" smtClean="0">
                <a:solidFill>
                  <a:srgbClr val="FF0000"/>
                </a:solidFill>
              </a:rPr>
              <a:t> и правила поведения </a:t>
            </a:r>
            <a:br>
              <a:rPr lang="ru-RU" altLang="ru-RU" sz="6000" b="1" dirty="0" smtClean="0">
                <a:solidFill>
                  <a:srgbClr val="FF0000"/>
                </a:solidFill>
              </a:rPr>
            </a:br>
            <a:r>
              <a:rPr lang="ru-RU" altLang="ru-RU" sz="6000" b="1" dirty="0" smtClean="0">
                <a:solidFill>
                  <a:srgbClr val="FF0000"/>
                </a:solidFill>
              </a:rPr>
              <a:t>во время осенних каникул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10"/>
          <p:cNvSpPr>
            <a:spLocks noChangeArrowheads="1" noChangeShapeType="1" noTextEdit="1"/>
          </p:cNvSpPr>
          <p:nvPr/>
        </p:nvSpPr>
        <p:spPr bwMode="auto">
          <a:xfrm>
            <a:off x="179388" y="404813"/>
            <a:ext cx="87439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Правила личной безопасности на улице</a:t>
            </a:r>
          </a:p>
        </p:txBody>
      </p:sp>
      <p:sp>
        <p:nvSpPr>
          <p:cNvPr id="11267" name="Rectangle 11"/>
          <p:cNvSpPr>
            <a:spLocks noChangeArrowheads="1"/>
          </p:cNvSpPr>
          <p:nvPr/>
        </p:nvSpPr>
        <p:spPr bwMode="auto">
          <a:xfrm>
            <a:off x="611188" y="1033463"/>
            <a:ext cx="8174037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1. Если на улице кто-то идёт и бежит за тобой, а до дома далеко, беги в ближайшее людное место: к магазину, автобусной остановке.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2. Если незнакомые взрослые пытаются увести тебя силой, сопротивляйся, кричи, зови на помощь: "Помогите! Меня уводит незнакомый человек!" </a:t>
            </a:r>
            <a:br>
              <a:rPr lang="ru-RU" altLang="ru-RU" sz="2000">
                <a:latin typeface="Arial" panose="020B0604020202020204" pitchFamily="34" charset="0"/>
              </a:rPr>
            </a:br>
            <a:endParaRPr lang="ru-RU" altLang="ru-RU" sz="2000">
              <a:latin typeface="Arial" panose="020B0604020202020204" pitchFamily="34" charset="0"/>
            </a:endParaRPr>
          </a:p>
        </p:txBody>
      </p:sp>
      <p:pic>
        <p:nvPicPr>
          <p:cNvPr id="11268" name="Picture 9" descr="{EDDFE3E9-B47A-448B-B6A5-4FE76C04ED3B}"/>
          <p:cNvPicPr>
            <a:picLocks noChangeAspect="1" noChangeArrowheads="1"/>
          </p:cNvPicPr>
          <p:nvPr/>
        </p:nvPicPr>
        <p:blipFill>
          <a:blip r:embed="rId2">
            <a:lum bright="-18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924175"/>
            <a:ext cx="2305050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6" descr="{E2F06FB0-2337-4C67-8D01-94BA973CFC4C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2636838"/>
            <a:ext cx="2214562" cy="362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7" descr="{2F0AB1B0-3832-4387-B119-F43CCEF34B71}"/>
          <p:cNvPicPr>
            <a:picLocks noChangeAspect="1" noChangeArrowheads="1"/>
          </p:cNvPicPr>
          <p:nvPr/>
        </p:nvPicPr>
        <p:blipFill>
          <a:blip r:embed="rId4">
            <a:lum bright="-18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429000"/>
            <a:ext cx="2301875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395288" y="692150"/>
            <a:ext cx="8245475" cy="344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3. Не соглашай ни на какие предложения незнакомых взрослых.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4. Никуда не ходи с незнакомыми взрослыми и не садись с ними в машину.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5. Никогда не хвастайся тем, что у твоих родных много денег.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6. Не приглашай домой незнакомых ребят, если дома нет никого из взрослых.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7. Не играй вблизи зданий, с крыш которых свисает снег и лёд.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8. Запрещается находиться на улице без сопровождения взрослых после 22.00 часов в зимнее время и 23.00 в летнее.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0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2000">
              <a:latin typeface="Arial" panose="020B0604020202020204" pitchFamily="34" charset="0"/>
            </a:endParaRPr>
          </a:p>
        </p:txBody>
      </p:sp>
      <p:pic>
        <p:nvPicPr>
          <p:cNvPr id="12291" name="Picture 2" descr="C:\Documents and Settings\олечка\Рабочий стол\0007-008-Mery-predostorozhnosti-dlja-devushek-Ne-provotsirovat-muzhchinu-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89363"/>
            <a:ext cx="3455988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2" descr="C:\Documents and Settings\олечка\Рабочий стол\0006-006-Bezopasnoe-povedenie-na-ulitse-Pravilnaja-otsenka-obstanovki-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573463"/>
            <a:ext cx="2722563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WordArt 10"/>
          <p:cNvSpPr>
            <a:spLocks noChangeArrowheads="1" noChangeShapeType="1" noTextEdit="1"/>
          </p:cNvSpPr>
          <p:nvPr/>
        </p:nvSpPr>
        <p:spPr bwMode="auto">
          <a:xfrm>
            <a:off x="179388" y="188913"/>
            <a:ext cx="87439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Правила личной безопасности на улице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C:\Documents and Settings\олечка\Рабочий стол\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052513"/>
            <a:ext cx="8407400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4"/>
          <p:cNvSpPr txBox="1">
            <a:spLocks noChangeArrowheads="1"/>
          </p:cNvSpPr>
          <p:nvPr/>
        </p:nvSpPr>
        <p:spPr bwMode="auto">
          <a:xfrm>
            <a:off x="6804025" y="6165850"/>
            <a:ext cx="152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  <a:hlinkClick r:id="rId3" action="ppaction://hlinksldjump"/>
              </a:rPr>
              <a:t>Содержание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3316" name="WordArt 10"/>
          <p:cNvSpPr>
            <a:spLocks noChangeArrowheads="1" noChangeShapeType="1" noTextEdit="1"/>
          </p:cNvSpPr>
          <p:nvPr/>
        </p:nvSpPr>
        <p:spPr bwMode="auto">
          <a:xfrm>
            <a:off x="179388" y="404813"/>
            <a:ext cx="87439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Правила личной безопасности на улице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4"/>
          <p:cNvSpPr>
            <a:spLocks noChangeArrowheads="1" noChangeShapeType="1" noTextEdit="1"/>
          </p:cNvSpPr>
          <p:nvPr/>
        </p:nvSpPr>
        <p:spPr bwMode="auto">
          <a:xfrm>
            <a:off x="611188" y="404813"/>
            <a:ext cx="7993062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Правила дорожного движения</a:t>
            </a: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95288" y="1330325"/>
            <a:ext cx="8524875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1. Проходи по тротуару только с правой стороны. Если нет тротуара, иди по левому краю дороги, навстречу движению транспорта.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2. Когда переходишь дорогу, смотри сначала налево, потом на право.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3. Если нет светофора, переходи дорогу на перекрёстке. 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4. Не переходи дорогу перед близко идущим транспортом.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5. На проезжей части игры строго запрещены.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6. Не выезжай на проезжую часть на велосипеде.</a:t>
            </a:r>
          </a:p>
        </p:txBody>
      </p:sp>
      <p:pic>
        <p:nvPicPr>
          <p:cNvPr id="14340" name="Picture 5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716338"/>
            <a:ext cx="4105275" cy="288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6" descr="9618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573463"/>
            <a:ext cx="4175125" cy="308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C:\Documents and Settings\олечка\Рабочий стол\skazki-00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997200"/>
            <a:ext cx="4176713" cy="368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1042988" y="1196975"/>
            <a:ext cx="7056437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Вот обычный переход. По нему идёт народ.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Здесь специальная разметка, "Зеброю" зовётся метко!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Белые полоски тут через улицу ведут!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Знак "Пешеходный переход", где на "зебре" пешеход,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Ты на улице найди и под ним переходи!</a:t>
            </a:r>
          </a:p>
        </p:txBody>
      </p:sp>
      <p:sp>
        <p:nvSpPr>
          <p:cNvPr id="15364" name="WordArt 4"/>
          <p:cNvSpPr>
            <a:spLocks noChangeArrowheads="1" noChangeShapeType="1" noTextEdit="1"/>
          </p:cNvSpPr>
          <p:nvPr/>
        </p:nvSpPr>
        <p:spPr bwMode="auto">
          <a:xfrm>
            <a:off x="611188" y="404813"/>
            <a:ext cx="7993062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Правила дорожного движения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Documents and Settings\олечка\Рабочий стол\skazki-00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708275"/>
            <a:ext cx="4032250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Прямоугольник 4"/>
          <p:cNvSpPr>
            <a:spLocks noChangeArrowheads="1"/>
          </p:cNvSpPr>
          <p:nvPr/>
        </p:nvSpPr>
        <p:spPr bwMode="auto">
          <a:xfrm>
            <a:off x="1476375" y="1268413"/>
            <a:ext cx="6335713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Чтобы возле перекрёстка ты дорогу перешёл,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Все цвета у светофора нужно помнить хорошо!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Загорелся красный свет - пешеходам хода нет!</a:t>
            </a:r>
            <a:r>
              <a:rPr lang="ru-RU" altLang="ru-RU" sz="1800">
                <a:latin typeface="Arial" panose="020B0604020202020204" pitchFamily="34" charset="0"/>
              </a:rPr>
              <a:t/>
            </a:r>
            <a:br>
              <a:rPr lang="ru-RU" altLang="ru-RU" sz="18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Жёлтый - значит подожди, а зелёный свет - иди!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7164388" y="6308725"/>
            <a:ext cx="152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  <a:hlinkClick r:id="rId3" action="ppaction://hlinksldjump"/>
              </a:rPr>
              <a:t>Содержание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6389" name="WordArt 4"/>
          <p:cNvSpPr>
            <a:spLocks noChangeArrowheads="1" noChangeShapeType="1" noTextEdit="1"/>
          </p:cNvSpPr>
          <p:nvPr/>
        </p:nvSpPr>
        <p:spPr bwMode="auto">
          <a:xfrm>
            <a:off x="611188" y="404813"/>
            <a:ext cx="7993062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Правила дорожного движения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4"/>
          <p:cNvSpPr>
            <a:spLocks noChangeArrowheads="1" noChangeShapeType="1" noTextEdit="1"/>
          </p:cNvSpPr>
          <p:nvPr/>
        </p:nvSpPr>
        <p:spPr bwMode="auto">
          <a:xfrm>
            <a:off x="400050" y="260350"/>
            <a:ext cx="8743950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Правила пожарной безопасности и</a:t>
            </a:r>
          </a:p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обращения с электроприборами</a:t>
            </a:r>
          </a:p>
        </p:txBody>
      </p:sp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0" y="1557338"/>
            <a:ext cx="5148263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Запрещается: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1.Бросать горящие спички, окурки в помещениях.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2.Небрежно, беспечно обращаться огнём.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3.Включать в одну розетку большое количество потребителей тока.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4.Использовать неисправную аппаратуру и приборы.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5.Пользоваться повреждёнными розетками. 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6.Пользоваться электрошнурами и проводами с нарушенной изоляцией.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7.Самим чинить и разбирать электроприборы. </a:t>
            </a:r>
            <a:br>
              <a:rPr lang="ru-RU" altLang="ru-RU" sz="2000">
                <a:latin typeface="Arial" panose="020B0604020202020204" pitchFamily="34" charset="0"/>
              </a:rPr>
            </a:br>
            <a:endParaRPr lang="ru-RU" altLang="ru-RU" sz="2000">
              <a:latin typeface="Arial" panose="020B0604020202020204" pitchFamily="34" charset="0"/>
            </a:endParaRPr>
          </a:p>
        </p:txBody>
      </p:sp>
      <p:pic>
        <p:nvPicPr>
          <p:cNvPr id="17412" name="Picture 2" descr="C:\Documents and Settings\олечка\Рабочий стол\f819e685ec6556c895adbfb5dc61b9dd7a41084b.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628775"/>
            <a:ext cx="3527425" cy="489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3"/>
          <p:cNvSpPr>
            <a:spLocks noChangeArrowheads="1"/>
          </p:cNvSpPr>
          <p:nvPr/>
        </p:nvSpPr>
        <p:spPr bwMode="auto">
          <a:xfrm>
            <a:off x="323850" y="1700213"/>
            <a:ext cx="4824413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В случае пожара: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1.Вызвать пожарную охрану.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2.Подавать сигнал тревоги.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3.Встречать пожарных и сообщать им об очаге пожара.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4.Кричать и звать на помощь взрослых.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5.Двигаться ползком или пригнувшись, если помещение сильно задымлено.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6.Выйти из горящего помещения.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7.Набросить покрывало на пострадавшего.</a:t>
            </a:r>
          </a:p>
        </p:txBody>
      </p:sp>
      <p:pic>
        <p:nvPicPr>
          <p:cNvPr id="18435" name="Picture 2" descr="C:\Documents and Settings\олечка\Рабочий стол\38f7ab4e04d0609942e56c69f304c19a2786192b.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484313"/>
            <a:ext cx="3208338" cy="446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7164388" y="6308725"/>
            <a:ext cx="152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  <a:hlinkClick r:id="rId3" action="ppaction://hlinksldjump"/>
              </a:rPr>
              <a:t>Содержание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8437" name="WordArt 4"/>
          <p:cNvSpPr>
            <a:spLocks noChangeArrowheads="1" noChangeShapeType="1" noTextEdit="1"/>
          </p:cNvSpPr>
          <p:nvPr/>
        </p:nvSpPr>
        <p:spPr bwMode="auto">
          <a:xfrm>
            <a:off x="400050" y="260350"/>
            <a:ext cx="8743950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Правила пожарной безопасности и</a:t>
            </a:r>
          </a:p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обращения с электроприборами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WordArt 4"/>
          <p:cNvSpPr>
            <a:spLocks noChangeArrowheads="1" noChangeShapeType="1" noTextEdit="1"/>
          </p:cNvSpPr>
          <p:nvPr/>
        </p:nvSpPr>
        <p:spPr bwMode="auto">
          <a:xfrm>
            <a:off x="611188" y="260350"/>
            <a:ext cx="8064500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Правила работы за компьютером</a:t>
            </a:r>
          </a:p>
        </p:txBody>
      </p:sp>
      <p:pic>
        <p:nvPicPr>
          <p:cNvPr id="19459" name="Picture 5" descr="1284406854_kak-sidet-za-ko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147763"/>
            <a:ext cx="7632700" cy="571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971550" y="1090613"/>
            <a:ext cx="7596188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000" i="1">
                <a:latin typeface="Arial" panose="020B0604020202020204" pitchFamily="34" charset="0"/>
              </a:rPr>
              <a:t>Непрерывная продолжительность работы на компьютере не должна превышать</a:t>
            </a:r>
            <a:r>
              <a:rPr lang="en-US" altLang="ru-RU" sz="2000" i="1">
                <a:latin typeface="Arial" panose="020B0604020202020204" pitchFamily="34" charset="0"/>
              </a:rPr>
              <a:t>: </a:t>
            </a:r>
            <a:endParaRPr lang="ru-RU" altLang="ru-RU" sz="2000" i="1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ru-RU" sz="20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000" b="1" i="1">
                <a:solidFill>
                  <a:srgbClr val="FF0000"/>
                </a:solidFill>
                <a:latin typeface="Arial" panose="020B0604020202020204" pitchFamily="34" charset="0"/>
              </a:rPr>
              <a:t>Ученикам</a:t>
            </a:r>
            <a:r>
              <a:rPr lang="ru-RU" altLang="ru-RU" sz="2000" i="1">
                <a:latin typeface="Arial" panose="020B0604020202020204" pitchFamily="34" charset="0"/>
              </a:rPr>
              <a:t> </a:t>
            </a:r>
            <a:r>
              <a:rPr lang="ru-RU" altLang="ru-RU" sz="2000" b="1" i="1" u="sng">
                <a:latin typeface="Arial" panose="020B0604020202020204" pitchFamily="34" charset="0"/>
              </a:rPr>
              <a:t>со 2-го по 5-й класс – по 15 мин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ru-RU" sz="2000" b="1" i="1">
                <a:latin typeface="Arial" panose="020B0604020202020204" pitchFamily="34" charset="0"/>
              </a:rPr>
              <a:t>	    </a:t>
            </a:r>
            <a:r>
              <a:rPr lang="en-US" altLang="ru-RU" sz="2000" b="1" i="1" u="sng">
                <a:latin typeface="Arial" panose="020B0604020202020204" pitchFamily="34" charset="0"/>
              </a:rPr>
              <a:t>c</a:t>
            </a:r>
            <a:r>
              <a:rPr lang="ru-RU" altLang="ru-RU" sz="2000" b="1" i="1" u="sng">
                <a:latin typeface="Arial" panose="020B0604020202020204" pitchFamily="34" charset="0"/>
              </a:rPr>
              <a:t> 6-го по 7-й класс – 20 минут</a:t>
            </a:r>
            <a:r>
              <a:rPr lang="ru-RU" altLang="ru-RU" sz="2000" i="1" u="sng">
                <a:latin typeface="Arial" panose="020B0604020202020204" pitchFamily="34" charset="0"/>
              </a:rPr>
              <a:t/>
            </a:r>
            <a:br>
              <a:rPr lang="ru-RU" altLang="ru-RU" sz="2000" i="1" u="sng">
                <a:latin typeface="Arial" panose="020B0604020202020204" pitchFamily="34" charset="0"/>
              </a:rPr>
            </a:br>
            <a:r>
              <a:rPr lang="en-US" altLang="ru-RU" sz="2000" i="1">
                <a:latin typeface="Arial" panose="020B0604020202020204" pitchFamily="34" charset="0"/>
              </a:rPr>
              <a:t>	    </a:t>
            </a:r>
            <a:r>
              <a:rPr lang="en-US" altLang="ru-RU" sz="2000" i="1" u="sng">
                <a:latin typeface="Arial" panose="020B0604020202020204" pitchFamily="34" charset="0"/>
              </a:rPr>
              <a:t>c</a:t>
            </a:r>
            <a:r>
              <a:rPr lang="ru-RU" altLang="ru-RU" sz="2000" b="1" i="1" u="sng">
                <a:latin typeface="Arial" panose="020B0604020202020204" pitchFamily="34" charset="0"/>
              </a:rPr>
              <a:t> 8-го по 9-й класс – по 25 минут</a:t>
            </a:r>
            <a:r>
              <a:rPr lang="ru-RU" altLang="ru-RU" sz="2000" i="1">
                <a:latin typeface="Arial" panose="020B0604020202020204" pitchFamily="34" charset="0"/>
              </a:rPr>
              <a:t/>
            </a:r>
            <a:br>
              <a:rPr lang="ru-RU" altLang="ru-RU" sz="2000" i="1">
                <a:latin typeface="Arial" panose="020B0604020202020204" pitchFamily="34" charset="0"/>
              </a:rPr>
            </a:br>
            <a:r>
              <a:rPr lang="en-US" altLang="ru-RU" sz="2000" i="1">
                <a:latin typeface="Arial" panose="020B0604020202020204" pitchFamily="34" charset="0"/>
              </a:rPr>
              <a:t>	    </a:t>
            </a:r>
            <a:r>
              <a:rPr lang="ru-RU" altLang="ru-RU" sz="2000" b="1" i="1" u="sng">
                <a:latin typeface="Arial" panose="020B0604020202020204" pitchFamily="34" charset="0"/>
              </a:rPr>
              <a:t>Старшеклассники могут работать за компьютером не более 30 минут</a:t>
            </a:r>
            <a:r>
              <a:rPr lang="ru-RU" altLang="ru-RU" sz="2000" i="1" u="sng">
                <a:latin typeface="Arial" panose="020B0604020202020204" pitchFamily="34" charset="0"/>
              </a:rPr>
              <a:t>.</a:t>
            </a:r>
            <a:r>
              <a:rPr lang="ru-RU" altLang="ru-RU" sz="2000" i="1">
                <a:latin typeface="Arial" panose="020B0604020202020204" pitchFamily="34" charset="0"/>
              </a:rPr>
              <a:t/>
            </a:r>
            <a:br>
              <a:rPr lang="ru-RU" altLang="ru-RU" sz="2000" i="1">
                <a:latin typeface="Arial" panose="020B0604020202020204" pitchFamily="34" charset="0"/>
              </a:rPr>
            </a:br>
            <a:endParaRPr lang="ru-RU" altLang="ru-RU" sz="2000" i="1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000" i="1">
                <a:latin typeface="Arial" panose="020B0604020202020204" pitchFamily="34" charset="0"/>
              </a:rPr>
              <a:t>Потом обязательно нужно делать перерыв и гимнастику для глаз: поморгать, повращать зрачками, посмотреть вдаль. </a:t>
            </a:r>
          </a:p>
        </p:txBody>
      </p:sp>
      <p:sp>
        <p:nvSpPr>
          <p:cNvPr id="20483" name="WordArt 4"/>
          <p:cNvSpPr>
            <a:spLocks noChangeArrowheads="1" noChangeShapeType="1" noTextEdit="1"/>
          </p:cNvSpPr>
          <p:nvPr/>
        </p:nvSpPr>
        <p:spPr bwMode="auto">
          <a:xfrm>
            <a:off x="546100" y="260350"/>
            <a:ext cx="8064500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Правила работы за компьютером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6804025" y="6165850"/>
            <a:ext cx="152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  <a:hlinkClick r:id="rId2" action="ppaction://hlinksldjump"/>
              </a:rPr>
              <a:t>Содержание</a:t>
            </a: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484313"/>
            <a:ext cx="8686800" cy="4495800"/>
          </a:xfrm>
        </p:spPr>
        <p:txBody>
          <a:bodyPr/>
          <a:lstStyle/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altLang="ru-RU" smtClean="0">
                <a:solidFill>
                  <a:srgbClr val="FFFF00"/>
                </a:solidFill>
                <a:latin typeface="Arial" panose="020B0604020202020204" pitchFamily="34" charset="0"/>
                <a:hlinkClick r:id="rId2" action="ppaction://hlinksldjump"/>
              </a:rPr>
              <a:t>Когда ты один дома</a:t>
            </a:r>
            <a:endParaRPr lang="ru-RU" altLang="ru-RU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altLang="ru-RU" smtClean="0">
                <a:solidFill>
                  <a:srgbClr val="FFFF00"/>
                </a:solidFill>
                <a:latin typeface="Arial" panose="020B0604020202020204" pitchFamily="34" charset="0"/>
                <a:hlinkClick r:id="rId3" action="ppaction://hlinksldjump"/>
              </a:rPr>
              <a:t>Правила </a:t>
            </a:r>
            <a:r>
              <a:rPr lang="ru-RU" altLang="ru-RU" smtClean="0">
                <a:solidFill>
                  <a:srgbClr val="92D050"/>
                </a:solidFill>
                <a:latin typeface="Arial" panose="020B0604020202020204" pitchFamily="34" charset="0"/>
                <a:hlinkClick r:id="rId3" action="ppaction://hlinksldjump"/>
              </a:rPr>
              <a:t>личной безопасности на улице</a:t>
            </a:r>
            <a:endParaRPr lang="ru-RU" altLang="ru-RU" smtClean="0">
              <a:solidFill>
                <a:srgbClr val="92D050"/>
              </a:solidFill>
              <a:latin typeface="Arial" panose="020B0604020202020204" pitchFamily="34" charset="0"/>
            </a:endParaRP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altLang="ru-RU" smtClean="0">
                <a:solidFill>
                  <a:srgbClr val="92D050"/>
                </a:solidFill>
                <a:latin typeface="Arial" panose="020B0604020202020204" pitchFamily="34" charset="0"/>
                <a:hlinkClick r:id="rId4" action="ppaction://hlinksldjump"/>
              </a:rPr>
              <a:t>Правила дорожного движения</a:t>
            </a:r>
            <a:endParaRPr lang="ru-RU" altLang="ru-RU" smtClean="0">
              <a:solidFill>
                <a:srgbClr val="92D050"/>
              </a:solidFill>
              <a:latin typeface="Arial" panose="020B0604020202020204" pitchFamily="34" charset="0"/>
            </a:endParaRP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altLang="ru-RU" smtClean="0">
                <a:solidFill>
                  <a:srgbClr val="92D050"/>
                </a:solidFill>
                <a:latin typeface="Arial" panose="020B0604020202020204" pitchFamily="34" charset="0"/>
                <a:hlinkClick r:id="rId5" action="ppaction://hlinksldjump"/>
              </a:rPr>
              <a:t>Правила пожарной </a:t>
            </a:r>
            <a:r>
              <a:rPr lang="ru-RU" altLang="ru-RU" smtClean="0">
                <a:solidFill>
                  <a:srgbClr val="FFFF00"/>
                </a:solidFill>
                <a:latin typeface="Arial" panose="020B0604020202020204" pitchFamily="34" charset="0"/>
                <a:hlinkClick r:id="rId5" action="ppaction://hlinksldjump"/>
              </a:rPr>
              <a:t>безопасности и обращения с электроприборами</a:t>
            </a:r>
            <a:endParaRPr lang="ru-RU" altLang="ru-RU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altLang="ru-RU" smtClean="0">
                <a:solidFill>
                  <a:srgbClr val="FFFF00"/>
                </a:solidFill>
                <a:latin typeface="Arial" panose="020B0604020202020204" pitchFamily="34" charset="0"/>
                <a:hlinkClick r:id="rId6" action="ppaction://hlinksldjump"/>
              </a:rPr>
              <a:t>Правила работы за компьютером</a:t>
            </a:r>
            <a:endParaRPr lang="ru-RU" altLang="ru-RU" smtClean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3075" name="WordArt 4"/>
          <p:cNvSpPr>
            <a:spLocks noChangeArrowheads="1" noChangeShapeType="1" noTextEdit="1"/>
          </p:cNvSpPr>
          <p:nvPr/>
        </p:nvSpPr>
        <p:spPr bwMode="auto">
          <a:xfrm>
            <a:off x="2484438" y="333375"/>
            <a:ext cx="4319587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Содержание</a:t>
            </a:r>
          </a:p>
        </p:txBody>
      </p:sp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179388" y="1484313"/>
            <a:ext cx="8686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buClr>
                <a:schemeClr val="hlink"/>
              </a:buClr>
              <a:buSzPct val="80000"/>
              <a:buFont typeface="Wingdings" panose="05000000000000000000" pitchFamily="2" charset="2"/>
              <a:buAutoNum type="arabicPeriod"/>
            </a:pPr>
            <a:r>
              <a:rPr lang="ru-RU" altLang="ru-RU">
                <a:solidFill>
                  <a:srgbClr val="002060"/>
                </a:solidFill>
                <a:latin typeface="Arial" panose="020B0604020202020204" pitchFamily="34" charset="0"/>
                <a:hlinkClick r:id="rId2" action="ppaction://hlinksldjump"/>
              </a:rPr>
              <a:t>Когда ты один дома</a:t>
            </a:r>
            <a:endParaRPr lang="ru-RU" altLang="ru-RU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0" hangingPunct="0">
              <a:buClr>
                <a:schemeClr val="hlink"/>
              </a:buClr>
              <a:buSzPct val="80000"/>
              <a:buFont typeface="Wingdings" panose="05000000000000000000" pitchFamily="2" charset="2"/>
              <a:buAutoNum type="arabicPeriod"/>
            </a:pPr>
            <a:r>
              <a:rPr lang="ru-RU" altLang="ru-RU">
                <a:solidFill>
                  <a:srgbClr val="FFFF00"/>
                </a:solidFill>
                <a:latin typeface="Arial" panose="020B0604020202020204" pitchFamily="34" charset="0"/>
                <a:hlinkClick r:id="rId3" action="ppaction://hlinksldjump"/>
              </a:rPr>
              <a:t>Правила </a:t>
            </a:r>
            <a:r>
              <a:rPr lang="ru-RU" altLang="ru-RU">
                <a:solidFill>
                  <a:srgbClr val="92D050"/>
                </a:solidFill>
                <a:latin typeface="Arial" panose="020B0604020202020204" pitchFamily="34" charset="0"/>
                <a:hlinkClick r:id="rId3" action="ppaction://hlinksldjump"/>
              </a:rPr>
              <a:t>личной безопасности на улице</a:t>
            </a:r>
            <a:endParaRPr lang="ru-RU" altLang="ru-RU">
              <a:solidFill>
                <a:srgbClr val="92D050"/>
              </a:solidFill>
              <a:latin typeface="Arial" panose="020B0604020202020204" pitchFamily="34" charset="0"/>
            </a:endParaRPr>
          </a:p>
          <a:p>
            <a:pPr eaLnBrk="0" hangingPunct="0">
              <a:buClr>
                <a:schemeClr val="hlink"/>
              </a:buClr>
              <a:buSzPct val="80000"/>
              <a:buFont typeface="Wingdings" panose="05000000000000000000" pitchFamily="2" charset="2"/>
              <a:buAutoNum type="arabicPeriod"/>
            </a:pPr>
            <a:r>
              <a:rPr lang="ru-RU" altLang="ru-RU">
                <a:solidFill>
                  <a:srgbClr val="92D050"/>
                </a:solidFill>
                <a:latin typeface="Arial" panose="020B0604020202020204" pitchFamily="34" charset="0"/>
                <a:hlinkClick r:id="rId4" action="ppaction://hlinksldjump"/>
              </a:rPr>
              <a:t>Правила дорожного движения</a:t>
            </a:r>
            <a:endParaRPr lang="ru-RU" altLang="ru-RU">
              <a:solidFill>
                <a:srgbClr val="92D050"/>
              </a:solidFill>
              <a:latin typeface="Arial" panose="020B0604020202020204" pitchFamily="34" charset="0"/>
            </a:endParaRPr>
          </a:p>
          <a:p>
            <a:pPr eaLnBrk="0" hangingPunct="0">
              <a:buClr>
                <a:schemeClr val="hlink"/>
              </a:buClr>
              <a:buSzPct val="80000"/>
              <a:buFont typeface="Wingdings" panose="05000000000000000000" pitchFamily="2" charset="2"/>
              <a:buAutoNum type="arabicPeriod"/>
            </a:pPr>
            <a:r>
              <a:rPr lang="ru-RU" altLang="ru-RU">
                <a:solidFill>
                  <a:srgbClr val="92D050"/>
                </a:solidFill>
                <a:latin typeface="Arial" panose="020B0604020202020204" pitchFamily="34" charset="0"/>
                <a:hlinkClick r:id="rId5" action="ppaction://hlinksldjump"/>
              </a:rPr>
              <a:t>Правила пожарной </a:t>
            </a:r>
            <a:r>
              <a:rPr lang="ru-RU" altLang="ru-RU">
                <a:solidFill>
                  <a:srgbClr val="FFFF00"/>
                </a:solidFill>
                <a:latin typeface="Arial" panose="020B0604020202020204" pitchFamily="34" charset="0"/>
                <a:hlinkClick r:id="rId5" action="ppaction://hlinksldjump"/>
              </a:rPr>
              <a:t>безопасности и обращения с электроприборами</a:t>
            </a:r>
            <a:endParaRPr lang="ru-RU" altLang="ru-RU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67496" y="1412776"/>
            <a:ext cx="4926349" cy="286232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0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cs typeface="+mn-cs"/>
              </a:rPr>
              <a:t>Спасибо</a:t>
            </a:r>
          </a:p>
          <a:p>
            <a:pPr algn="ctr">
              <a:defRPr/>
            </a:pPr>
            <a:r>
              <a:rPr lang="ru-RU" sz="60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cs typeface="+mn-cs"/>
              </a:rPr>
              <a:t>За</a:t>
            </a:r>
          </a:p>
          <a:p>
            <a:pPr algn="ctr">
              <a:defRPr/>
            </a:pPr>
            <a:r>
              <a:rPr lang="ru-RU" sz="60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cs typeface="+mn-cs"/>
              </a:rPr>
              <a:t>Внимание!</a:t>
            </a:r>
            <a:endParaRPr lang="ru-RU" sz="6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9"/>
          <p:cNvSpPr>
            <a:spLocks noChangeArrowheads="1" noChangeShapeType="1" noTextEdit="1"/>
          </p:cNvSpPr>
          <p:nvPr/>
        </p:nvSpPr>
        <p:spPr bwMode="auto">
          <a:xfrm>
            <a:off x="2484438" y="333375"/>
            <a:ext cx="42672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Когда ты один дома</a:t>
            </a:r>
          </a:p>
        </p:txBody>
      </p:sp>
      <p:sp>
        <p:nvSpPr>
          <p:cNvPr id="4099" name="Rectangle 10"/>
          <p:cNvSpPr>
            <a:spLocks noChangeArrowheads="1"/>
          </p:cNvSpPr>
          <p:nvPr/>
        </p:nvSpPr>
        <p:spPr bwMode="auto">
          <a:xfrm>
            <a:off x="395288" y="1196975"/>
            <a:ext cx="823912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1. Открывать дверь можно только хорошо знакомому человеку.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2. Не оставляй ключ от квартиры в "надежном месте"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3. Не вешай ключ на шнурке себе на шею. </a:t>
            </a:r>
            <a:br>
              <a:rPr lang="ru-RU" altLang="ru-RU" sz="2000">
                <a:latin typeface="Arial" panose="020B0604020202020204" pitchFamily="34" charset="0"/>
              </a:rPr>
            </a:br>
            <a:r>
              <a:rPr lang="ru-RU" altLang="ru-RU" sz="2000">
                <a:latin typeface="Arial" panose="020B0604020202020204" pitchFamily="34" charset="0"/>
              </a:rPr>
              <a:t>4. Если ты потерял ключ - немедленно сообщи об этом родителям.</a:t>
            </a:r>
            <a:r>
              <a:rPr lang="ru-RU" altLang="ru-RU" sz="180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4100" name="Picture 11" descr="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781300"/>
            <a:ext cx="2508250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3563938" y="2924175"/>
            <a:ext cx="4176712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Если позвонил звонок,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Посмотри сперва в глазок,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В гости кто пришёл, узнай,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Но чужим – не открывай!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	Если нет глазка, тогда</a:t>
            </a:r>
            <a:r>
              <a:rPr lang="en-US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«Кто же там</a:t>
            </a:r>
            <a:r>
              <a:rPr lang="en-US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?</a:t>
            </a: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» - спроси всегда,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	А не станут отвечать – 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	Дверь не надо открывать!</a:t>
            </a:r>
          </a:p>
          <a:p>
            <a:pPr eaLnBrk="1" hangingPunct="1">
              <a:spcBef>
                <a:spcPct val="50000"/>
              </a:spcBef>
            </a:pPr>
            <a:endParaRPr lang="ru-RU" altLang="ru-RU" sz="16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idx="1"/>
          </p:nvPr>
        </p:nvSpPr>
        <p:spPr>
          <a:xfrm>
            <a:off x="5364163" y="1312863"/>
            <a:ext cx="3779837" cy="5545137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sz="1600" smtClean="0"/>
              <a:t>Пилюли и таблетки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1600" smtClean="0"/>
              <a:t>Нельзя тайком глотать!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1600" smtClean="0"/>
              <a:t>Об этом наши детки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1600" smtClean="0"/>
              <a:t>Обязаны узнать.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1600" smtClean="0"/>
              <a:t>		Вот если заболеете,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1600" smtClean="0"/>
              <a:t>		Врача вам позовут,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1600" smtClean="0"/>
              <a:t>		То взрослые таблетку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1600" smtClean="0"/>
              <a:t>		Вам сами принесут.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1600" smtClean="0"/>
              <a:t>Но если не больны вы,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1600" smtClean="0"/>
              <a:t>Таблетки есть нельзя</a:t>
            </a:r>
            <a:r>
              <a:rPr lang="en-US" altLang="ru-RU" sz="1600" smtClean="0"/>
              <a:t>: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1600" smtClean="0"/>
              <a:t>Глотать их без причины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1600" smtClean="0"/>
              <a:t>Опасно вам, друзья.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1600" smtClean="0"/>
              <a:t>		Ведь отравиться можно</a:t>
            </a:r>
            <a:r>
              <a:rPr lang="en-US" altLang="ru-RU" sz="1600" smtClean="0"/>
              <a:t>: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1600" smtClean="0"/>
              <a:t>		В таких таблетках – вред!!!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1600" smtClean="0"/>
              <a:t>		Так будьте осторожны – 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1600" smtClean="0"/>
              <a:t>		Живите много лет!!!</a:t>
            </a:r>
          </a:p>
          <a:p>
            <a:pPr algn="r">
              <a:buFont typeface="Wingdings" panose="05000000000000000000" pitchFamily="2" charset="2"/>
              <a:buNone/>
            </a:pPr>
            <a:endParaRPr lang="ru-RU" altLang="ru-RU" sz="1600" smtClean="0"/>
          </a:p>
        </p:txBody>
      </p:sp>
      <p:sp>
        <p:nvSpPr>
          <p:cNvPr id="5123" name="WordArt 4"/>
          <p:cNvSpPr>
            <a:spLocks noChangeArrowheads="1" noChangeShapeType="1" noTextEdit="1"/>
          </p:cNvSpPr>
          <p:nvPr/>
        </p:nvSpPr>
        <p:spPr bwMode="auto">
          <a:xfrm>
            <a:off x="2484438" y="333375"/>
            <a:ext cx="42672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Когда ты один дома</a:t>
            </a:r>
          </a:p>
        </p:txBody>
      </p:sp>
      <p:pic>
        <p:nvPicPr>
          <p:cNvPr id="5124" name="Picture 5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00213"/>
            <a:ext cx="5040312" cy="327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141663"/>
            <a:ext cx="3960812" cy="261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WordArt 9"/>
          <p:cNvSpPr>
            <a:spLocks noChangeArrowheads="1" noChangeShapeType="1" noTextEdit="1"/>
          </p:cNvSpPr>
          <p:nvPr/>
        </p:nvSpPr>
        <p:spPr bwMode="auto">
          <a:xfrm>
            <a:off x="2484438" y="333375"/>
            <a:ext cx="42672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Когда</a:t>
            </a:r>
            <a:r>
              <a:rPr lang="ru-RU" sz="36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ты один дома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708400" y="1484313"/>
            <a:ext cx="5003800" cy="290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Если ты газ зажигать не умеешь,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Не подходи, иль потом пожалеешь…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Очень опасно к плите приближаться</a:t>
            </a:r>
            <a:r>
              <a:rPr lang="en-US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Может она загореться, взорваться…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	Мама сама всё согреет и сварит,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	Суп приготовит и чайник поставит.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	Ты же, малыш, не спеши</a:t>
            </a:r>
            <a:r>
              <a:rPr lang="en-US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подрастёшь – 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	Спичкой конфорку ты сам подожжёшь!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25538"/>
            <a:ext cx="3240088" cy="520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WordArt 9"/>
          <p:cNvSpPr>
            <a:spLocks noChangeArrowheads="1" noChangeShapeType="1" noTextEdit="1"/>
          </p:cNvSpPr>
          <p:nvPr/>
        </p:nvSpPr>
        <p:spPr bwMode="auto">
          <a:xfrm>
            <a:off x="2484438" y="333375"/>
            <a:ext cx="42672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Когда ты один дома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3851275" y="1484313"/>
            <a:ext cx="4537075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На балконе – так и знай! </a:t>
            </a:r>
          </a:p>
          <a:p>
            <a:pPr>
              <a:spcBef>
                <a:spcPct val="50000"/>
              </a:spcBef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Ты на стулья не вставай,</a:t>
            </a:r>
          </a:p>
          <a:p>
            <a:pPr>
              <a:spcBef>
                <a:spcPct val="50000"/>
              </a:spcBef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На перила не взбирайся,</a:t>
            </a:r>
          </a:p>
          <a:p>
            <a:pPr>
              <a:spcBef>
                <a:spcPct val="50000"/>
              </a:spcBef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Низко не перегибайся – </a:t>
            </a:r>
          </a:p>
          <a:p>
            <a:pPr>
              <a:spcBef>
                <a:spcPct val="50000"/>
              </a:spcBef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Это может быть опасно</a:t>
            </a:r>
            <a:r>
              <a:rPr lang="en-US" sz="1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+mn-cs"/>
              </a:rPr>
              <a:t>:</a:t>
            </a:r>
          </a:p>
          <a:p>
            <a:pPr>
              <a:spcBef>
                <a:spcPct val="50000"/>
              </a:spcBef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Падать сверху так ужасно!!!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84313"/>
            <a:ext cx="3457575" cy="223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WordArt 9"/>
          <p:cNvSpPr>
            <a:spLocks noChangeArrowheads="1" noChangeShapeType="1" noTextEdit="1"/>
          </p:cNvSpPr>
          <p:nvPr/>
        </p:nvSpPr>
        <p:spPr bwMode="auto">
          <a:xfrm>
            <a:off x="2484438" y="333375"/>
            <a:ext cx="42672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Когда ты один дома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4067175" y="1268413"/>
            <a:ext cx="4826000" cy="327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cs typeface="Aparajita" panose="020B0604020202020204" pitchFamily="34" charset="0"/>
              </a:rPr>
              <a:t>Захочешь форточку открыть – 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cs typeface="Aparajita" panose="020B0604020202020204" pitchFamily="34" charset="0"/>
              </a:rPr>
              <a:t>Старайся осторожней быть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parajita" panose="020B0604020202020204" pitchFamily="34" charset="0"/>
                <a:cs typeface="Aparajita" panose="020B0604020202020204" pitchFamily="34" charset="0"/>
              </a:rPr>
              <a:t>: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cs typeface="Aparajita" panose="020B0604020202020204" pitchFamily="34" charset="0"/>
              </a:rPr>
              <a:t>На подоконник не вставай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cs typeface="Aparajita" panose="020B0604020202020204" pitchFamily="34" charset="0"/>
              </a:rPr>
              <a:t>И на стекло не нажимай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parajita" panose="020B0604020202020204" pitchFamily="34" charset="0"/>
                <a:cs typeface="Aparajita" panose="020B0604020202020204" pitchFamily="34" charset="0"/>
              </a:rPr>
              <a:t>;</a:t>
            </a:r>
          </a:p>
          <a:p>
            <a:pPr>
              <a:spcBef>
                <a:spcPct val="50000"/>
              </a:spcBef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parajita" panose="020B0604020202020204" pitchFamily="34" charset="0"/>
                <a:cs typeface="Aparajita" panose="020B0604020202020204" pitchFamily="34" charset="0"/>
              </a:rPr>
              <a:t>	</a:t>
            </a: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cs typeface="Aparajita" panose="020B0604020202020204" pitchFamily="34" charset="0"/>
              </a:rPr>
              <a:t>А вдруг не выдержит оно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parajita" panose="020B0604020202020204" pitchFamily="34" charset="0"/>
                <a:cs typeface="Aparajita" panose="020B0604020202020204" pitchFamily="34" charset="0"/>
              </a:rPr>
              <a:t>?</a:t>
            </a:r>
          </a:p>
          <a:p>
            <a:pPr>
              <a:spcBef>
                <a:spcPct val="50000"/>
              </a:spcBef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parajita" panose="020B0604020202020204" pitchFamily="34" charset="0"/>
                <a:cs typeface="Aparajita" panose="020B0604020202020204" pitchFamily="34" charset="0"/>
              </a:rPr>
              <a:t>	</a:t>
            </a: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cs typeface="Aparajita" panose="020B0604020202020204" pitchFamily="34" charset="0"/>
              </a:rPr>
              <a:t>И расколется окно – 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cs typeface="Aparajita" panose="020B0604020202020204" pitchFamily="34" charset="0"/>
              </a:rPr>
              <a:t>	Ты свалиться можешь вниз…</a:t>
            </a:r>
          </a:p>
          <a:p>
            <a:pPr>
              <a:spcBef>
                <a:spcPct val="50000"/>
              </a:spcBef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parajita" panose="020B0604020202020204" pitchFamily="34" charset="0"/>
                <a:cs typeface="Aparajita" panose="020B0604020202020204" pitchFamily="34" charset="0"/>
              </a:rPr>
              <a:t>	</a:t>
            </a: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cs typeface="Aparajita" panose="020B0604020202020204" pitchFamily="34" charset="0"/>
              </a:rPr>
              <a:t>Зачем тебе такой сюрприз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parajita" panose="020B0604020202020204" pitchFamily="34" charset="0"/>
                <a:cs typeface="Aparajita" panose="020B0604020202020204" pitchFamily="34" charset="0"/>
              </a:rPr>
              <a:t>?</a:t>
            </a:r>
            <a:endParaRPr lang="ru-RU" dirty="0">
              <a:effectLst>
                <a:outerShdw blurRad="38100" dist="38100" dir="2700000" algn="tl">
                  <a:srgbClr val="000000"/>
                </a:outerShdw>
              </a:effectLst>
              <a:cs typeface="Aparajita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14 (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341438"/>
            <a:ext cx="3435350" cy="50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WordArt 9"/>
          <p:cNvSpPr>
            <a:spLocks noChangeArrowheads="1" noChangeShapeType="1" noTextEdit="1"/>
          </p:cNvSpPr>
          <p:nvPr/>
        </p:nvSpPr>
        <p:spPr bwMode="auto">
          <a:xfrm>
            <a:off x="2484438" y="333375"/>
            <a:ext cx="42672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Когда ты один дома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3922713" y="1844675"/>
            <a:ext cx="5221287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Если квартира твоя высоко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И добираться домой нелегко,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Пользуйся лифтом, но только учти</a:t>
            </a:r>
            <a:r>
              <a:rPr lang="en-US" altLang="ru-RU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В лифт с незнакомыми – не заходи!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	Могут обидеть тебя, напугать…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	Можешь серьёзно, мой друг, пострадать…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	Будь осторожней, всегда берегись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	И с незнакомцами в лифт не садись!</a:t>
            </a:r>
          </a:p>
          <a:p>
            <a:pPr eaLnBrk="1" hangingPunct="1">
              <a:spcBef>
                <a:spcPct val="50000"/>
              </a:spcBef>
            </a:pPr>
            <a:endParaRPr lang="ru-RU" altLang="ru-RU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25538"/>
            <a:ext cx="3600450" cy="243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4"/>
          <p:cNvSpPr txBox="1">
            <a:spLocks noChangeArrowheads="1"/>
          </p:cNvSpPr>
          <p:nvPr/>
        </p:nvSpPr>
        <p:spPr bwMode="auto">
          <a:xfrm>
            <a:off x="6804025" y="6165850"/>
            <a:ext cx="152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  <a:hlinkClick r:id="rId3" action="ppaction://hlinksldjump"/>
              </a:rPr>
              <a:t>Содержание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0244" name="WordArt 9"/>
          <p:cNvSpPr>
            <a:spLocks noChangeArrowheads="1" noChangeShapeType="1" noTextEdit="1"/>
          </p:cNvSpPr>
          <p:nvPr/>
        </p:nvSpPr>
        <p:spPr bwMode="auto">
          <a:xfrm>
            <a:off x="2484438" y="333375"/>
            <a:ext cx="42672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Когда ты один дома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4140200" y="1125538"/>
            <a:ext cx="4248150" cy="535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Если телефон звонит,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Кто-то в трубку говорит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И куда же я попал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Номер я какой набрал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Как тебя зовут, малыш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Дома с кем сейчас сидишь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?-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Ничего не отвечай, 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Просто маму подзывай!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Если взрослых дома нет,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Не веди ни с кем бесед,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«До свидания!» - скажи,</a:t>
            </a:r>
          </a:p>
          <a:p>
            <a:pPr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Быстро трубку положи!</a:t>
            </a:r>
          </a:p>
          <a:p>
            <a:pPr>
              <a:spcBef>
                <a:spcPct val="50000"/>
              </a:spcBef>
              <a:defRPr/>
            </a:pPr>
            <a:endParaRPr lang="ru-RU" dirty="0">
              <a:effectLst>
                <a:outerShdw blurRad="38100" dist="38100" dir="2700000" algn="tl">
                  <a:srgbClr val="000000"/>
                </a:outerShdw>
              </a:effectLst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167f9294fe59d7d29e2df85afe93797f9a5b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376</TotalTime>
  <Words>423</Words>
  <Application>Microsoft Office PowerPoint</Application>
  <PresentationFormat>Экран (4:3)</PresentationFormat>
  <Paragraphs>120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Calibri</vt:lpstr>
      <vt:lpstr>Wingdings</vt:lpstr>
      <vt:lpstr>Tahoma</vt:lpstr>
      <vt:lpstr>Arial Rounded MT Bold</vt:lpstr>
      <vt:lpstr>Aparajita</vt:lpstr>
      <vt:lpstr>Arial Unicode MS</vt:lpstr>
      <vt:lpstr>Тема Office</vt:lpstr>
      <vt:lpstr>Техника безопасности  и правила поведения  во время осенних каникул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Иван Швейхерт</cp:lastModifiedBy>
  <cp:revision>30</cp:revision>
  <dcterms:modified xsi:type="dcterms:W3CDTF">2019-08-19T10:07:57Z</dcterms:modified>
</cp:coreProperties>
</file>