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893" r:id="rId2"/>
    <p:sldId id="1097" r:id="rId3"/>
    <p:sldId id="1098" r:id="rId4"/>
    <p:sldId id="1099" r:id="rId5"/>
    <p:sldId id="1119" r:id="rId6"/>
    <p:sldId id="1101" r:id="rId7"/>
    <p:sldId id="1120" r:id="rId8"/>
    <p:sldId id="1121" r:id="rId9"/>
    <p:sldId id="1105" r:id="rId10"/>
    <p:sldId id="1107" r:id="rId11"/>
    <p:sldId id="1111" r:id="rId12"/>
    <p:sldId id="1112" r:id="rId13"/>
    <p:sldId id="1113" r:id="rId14"/>
    <p:sldId id="1117" r:id="rId15"/>
    <p:sldId id="1114" r:id="rId16"/>
    <p:sldId id="1123" r:id="rId17"/>
    <p:sldId id="1122" r:id="rId18"/>
    <p:sldId id="1106" r:id="rId19"/>
    <p:sldId id="1118" r:id="rId20"/>
    <p:sldId id="1124" r:id="rId2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Mustafin" initials="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206A33"/>
    <a:srgbClr val="004821"/>
    <a:srgbClr val="0902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57" autoAdjust="0"/>
  </p:normalViewPr>
  <p:slideViewPr>
    <p:cSldViewPr showGuides="1">
      <p:cViewPr varScale="1">
        <p:scale>
          <a:sx n="84" d="100"/>
          <a:sy n="84" d="100"/>
        </p:scale>
        <p:origin x="1411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C72B141C-8C36-4B94-8B2D-AD6B7C3ECEC0}" type="datetimeFigureOut">
              <a:rPr lang="ru-RU" smtClean="0"/>
              <a:pPr/>
              <a:t>03.11.2025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12EFECEC-5E2D-456E-A474-DFA1AB4E8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4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9E87A04A-1D79-4CE6-9FA4-7606F3ADCCAF}" type="datetimeFigureOut">
              <a:rPr lang="ru-RU" smtClean="0"/>
              <a:pPr/>
              <a:t>03.11.2025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46" tIns="45473" rIns="90946" bIns="4547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6"/>
          </a:xfrm>
          <a:prstGeom prst="rect">
            <a:avLst/>
          </a:prstGeom>
        </p:spPr>
        <p:txBody>
          <a:bodyPr vert="horz" lIns="90946" tIns="45473" rIns="90946" bIns="4547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5527F5C3-C9F5-40F2-8017-BC469BB51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9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0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9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4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53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1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5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2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23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64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5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9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40D98-67B8-4E26-A627-D95E4CF8B836}" type="datetimeFigureOut">
              <a:rPr lang="ru-RU" smtClean="0"/>
              <a:pPr/>
              <a:t>03.11.2025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1FF6F9-8747-4562-A497-A598130D5201}"/>
              </a:ext>
            </a:extLst>
          </p:cNvPr>
          <p:cNvSpPr txBox="1"/>
          <p:nvPr userDrawn="1"/>
        </p:nvSpPr>
        <p:spPr>
          <a:xfrm rot="19885710">
            <a:off x="323528" y="2690336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0" b="1" i="1" dirty="0">
                <a:solidFill>
                  <a:schemeClr val="tx2">
                    <a:lumMod val="60000"/>
                    <a:lumOff val="40000"/>
                    <a:alpha val="14000"/>
                  </a:schemeClr>
                </a:solidFill>
                <a:latin typeface="Times New Roman" pitchFamily="18" charset="0"/>
                <a:cs typeface="Times New Roman" pitchFamily="18" charset="0"/>
              </a:rPr>
              <a:t>@elvira__expert</a:t>
            </a:r>
            <a:endParaRPr lang="ru-RU" sz="9000" b="1" i="1" dirty="0">
              <a:solidFill>
                <a:schemeClr val="tx2">
                  <a:lumMod val="60000"/>
                  <a:lumOff val="40000"/>
                  <a:alpha val="14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4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cntd.ru/document/1311283806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ioco.ru/metod_recomend_vpr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fioco.ru/nav-vpr-oo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fioco.ru/obraztsi_i_opisaniya_vpr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5948126#6560IO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cntd.ru/document/1305948126#7D80K5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fioco.ru/expert_of_ed_pub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5948126#7DE0K7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902389617#A8O0ND" TargetMode="External"/><Relationship Id="rId2" Type="http://schemas.openxmlformats.org/officeDocument/2006/relationships/hyperlink" Target="https://docs.cntd.ru/document/1305948126#6560IO:~:text=II.%20%D0%A3%D1%87%D0%B0%D1%81%D1%82%D0%BD%D0%B8%D0%BA%D0%B8%20%D0%BC%D0%B5%D1%80%D0%BE%D0%BF%D1%80%D0%B8%D1%8F%D1%82%D0%B8%D0%B9%20%D0%BF%D0%BE%20%D0%BE%D1%86%D0%B5%D0%BD%D0%BA%D0%B5%20%D0%BA%D0%B0%D1%87%D0%B5%D1%81%D1%82%D0%B2%D0%B0%20%D0%BE%D0%B1%D1%80%D0%B0%D0%B7%D0%BE%D0%B2%D0%B0%D0%BD%D0%B8%D1%8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cntd.ru/document/1305948126#7DE0K7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ocs.cntd.ru/document/1305948126#6560IO:~:text=III.%20%D0%9F%D0%BE%D1%80%D1%8F%D0%B4%D0%BE%D0%BA%20%D0%BF%D1%80%D0%BE%D0%B2%D0%B5%D0%B4%D0%B5%D0%BD%D0%B8%D1%8F%20%D0%BC%D0%B5%D1%80%D0%BE%D0%BF%D1%80%D0%B8%D1%8F%D1%82%D0%B8%D0%B9%20%D0%BF%D0%BE%20%D0%BE%D1%86%D0%B5%D0%BD%D0%BA%D0%B5%20%D0%BA%D0%B0%D1%87%D0%B5%D1%81%D1%82%D0%B2%D0%B0%20%D0%BE%D0%B1%D1%80%D0%B0%D0%B7%D0%BE%D0%B2%D0%B0%D0%BD%D0%B8%D1%8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docs.cntd.ru/document/1312920809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 txBox="1">
            <a:spLocks/>
          </p:cNvSpPr>
          <p:nvPr/>
        </p:nvSpPr>
        <p:spPr>
          <a:xfrm>
            <a:off x="7010400" y="871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1844824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Всероссийские </a:t>
            </a:r>
          </a:p>
          <a:p>
            <a:pPr algn="ctr"/>
            <a:r>
              <a:rPr lang="ru-RU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проверочные работы</a:t>
            </a:r>
          </a:p>
        </p:txBody>
      </p:sp>
    </p:spTree>
    <p:extLst>
      <p:ext uri="{BB962C8B-B14F-4D97-AF65-F5344CB8AC3E}">
        <p14:creationId xmlns:p14="http://schemas.microsoft.com/office/powerpoint/2010/main" val="2386936181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1DBE3AF-3C50-4FDA-98D9-3BC89AA13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404664"/>
            <a:ext cx="6959945" cy="3627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6183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B7E5E8-1C03-4B60-8AD2-D856AF722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404664"/>
            <a:ext cx="6039693" cy="14289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09F9D03-79E4-4B50-817D-85740BA7BB41}"/>
              </a:ext>
            </a:extLst>
          </p:cNvPr>
          <p:cNvSpPr txBox="1"/>
          <p:nvPr/>
        </p:nvSpPr>
        <p:spPr>
          <a:xfrm>
            <a:off x="5364088" y="2276872"/>
            <a:ext cx="3456384" cy="95410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Обратите внимание на «Проверяемые планируемые результаты» и «Проверяемые элементы содержания» в ФООП. (приказ 704) 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44AA5F-781E-41CA-B222-B2FE8010AE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96" y="3429000"/>
            <a:ext cx="5168174" cy="3121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6054DBB-C7EC-4C2C-BF1C-7AC138A2FB80}"/>
              </a:ext>
            </a:extLst>
          </p:cNvPr>
          <p:cNvSpPr/>
          <p:nvPr/>
        </p:nvSpPr>
        <p:spPr>
          <a:xfrm>
            <a:off x="6122627" y="4970012"/>
            <a:ext cx="2697845" cy="14773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u="sng" dirty="0">
                <a:latin typeface="Arial" panose="020B0604020202020204" pitchFamily="34" charset="0"/>
                <a:hlinkClick r:id="rId4"/>
              </a:rPr>
              <a:t>приказ </a:t>
            </a:r>
            <a:r>
              <a:rPr lang="ru-RU" u="sng" dirty="0" err="1">
                <a:latin typeface="Arial" panose="020B0604020202020204" pitchFamily="34" charset="0"/>
                <a:hlinkClick r:id="rId4"/>
              </a:rPr>
              <a:t>Минпросвещения</a:t>
            </a:r>
            <a:r>
              <a:rPr lang="ru-RU" u="sng" dirty="0">
                <a:latin typeface="Arial" panose="020B0604020202020204" pitchFamily="34" charset="0"/>
                <a:hlinkClick r:id="rId4"/>
              </a:rPr>
              <a:t> России от 09.10.2024 N 704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с 1 сентября 2025 года.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635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0D309FE-6758-4BC3-8400-C847ACE52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548680"/>
            <a:ext cx="6201640" cy="44202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9233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AC4F2AA-9708-40BC-AEC3-FF288560F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620688"/>
            <a:ext cx="6106377" cy="1981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0FD69D-B399-4260-A230-C9E48AD9C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236" y="4077072"/>
            <a:ext cx="6134956" cy="1181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3A6E2A6-A5AB-44DC-BC41-F2D3EC92B0FB}"/>
              </a:ext>
            </a:extLst>
          </p:cNvPr>
          <p:cNvSpPr/>
          <p:nvPr/>
        </p:nvSpPr>
        <p:spPr>
          <a:xfrm>
            <a:off x="4932040" y="6237312"/>
            <a:ext cx="3880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4"/>
              </a:rPr>
              <a:t>https://fioco.ru/metod_recomend_vpr</a:t>
            </a:r>
            <a:r>
              <a:rPr lang="ru-RU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AC81B8-0311-40BB-8B17-7A408420AE75}"/>
              </a:ext>
            </a:extLst>
          </p:cNvPr>
          <p:cNvSpPr txBox="1"/>
          <p:nvPr/>
        </p:nvSpPr>
        <p:spPr>
          <a:xfrm>
            <a:off x="5292080" y="2780928"/>
            <a:ext cx="3456384" cy="73866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На педагогическом совете принять решение о выставлении отметок в журнал/зачет результатов ВПР за ПА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665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03EE611-24F0-4297-AB02-06E1BFA932D4}"/>
              </a:ext>
            </a:extLst>
          </p:cNvPr>
          <p:cNvSpPr/>
          <p:nvPr/>
        </p:nvSpPr>
        <p:spPr>
          <a:xfrm>
            <a:off x="323528" y="332656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Проведение ВПР:</a:t>
            </a: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B2675B-CCCF-4C34-9906-A98E4910D6E1}"/>
              </a:ext>
            </a:extLst>
          </p:cNvPr>
          <p:cNvSpPr txBox="1"/>
          <p:nvPr/>
        </p:nvSpPr>
        <p:spPr>
          <a:xfrm>
            <a:off x="467544" y="908720"/>
            <a:ext cx="8280920" cy="120032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Онлайн формат на компьютерах или на бумажных носителях,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Доступ в ЛК ГИС ФОС ОКО (список логинов и паролей участников),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Привлекаем независимых наблюдателей (в т.ч. с использованием средств видеонаблюдения)</a:t>
            </a:r>
            <a:endParaRPr lang="ru-RU" b="1" i="1" u="sng" dirty="0"/>
          </a:p>
        </p:txBody>
      </p:sp>
    </p:spTree>
    <p:extLst>
      <p:ext uri="{BB962C8B-B14F-4D97-AF65-F5344CB8AC3E}">
        <p14:creationId xmlns:p14="http://schemas.microsoft.com/office/powerpoint/2010/main" val="1630621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4D8B0AE-5723-4025-9060-67DF794BDF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2176"/>
          <a:stretch/>
        </p:blipFill>
        <p:spPr>
          <a:xfrm>
            <a:off x="539552" y="404665"/>
            <a:ext cx="6268325" cy="86409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4FA68F-E1AC-47D3-80A4-DF82BE1759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419"/>
          <a:stretch/>
        </p:blipFill>
        <p:spPr>
          <a:xfrm>
            <a:off x="550735" y="1268761"/>
            <a:ext cx="6268325" cy="54598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7DC41F-5451-40B3-A739-38D14BD9C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936" y="1720269"/>
            <a:ext cx="4313851" cy="4733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1254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B88D116-10CB-45AD-ACEF-ABA150E97053}"/>
              </a:ext>
            </a:extLst>
          </p:cNvPr>
          <p:cNvSpPr/>
          <p:nvPr/>
        </p:nvSpPr>
        <p:spPr>
          <a:xfrm>
            <a:off x="1787594" y="188640"/>
            <a:ext cx="5568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Перечень предметов ВПР по классам в школе:</a:t>
            </a: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FEF5A7-6E1F-4520-8C48-800617A7078F}"/>
              </a:ext>
            </a:extLst>
          </p:cNvPr>
          <p:cNvSpPr txBox="1"/>
          <p:nvPr/>
        </p:nvSpPr>
        <p:spPr>
          <a:xfrm>
            <a:off x="395536" y="836712"/>
            <a:ext cx="3456384" cy="3077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Прописать самим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705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B88D116-10CB-45AD-ACEF-ABA150E97053}"/>
              </a:ext>
            </a:extLst>
          </p:cNvPr>
          <p:cNvSpPr/>
          <p:nvPr/>
        </p:nvSpPr>
        <p:spPr>
          <a:xfrm>
            <a:off x="2598741" y="188640"/>
            <a:ext cx="3946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Сроки проведения ВПР в школе:</a:t>
            </a: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F8B8A4-893B-4EA0-A651-5E6A1287B0E6}"/>
              </a:ext>
            </a:extLst>
          </p:cNvPr>
          <p:cNvSpPr txBox="1"/>
          <p:nvPr/>
        </p:nvSpPr>
        <p:spPr>
          <a:xfrm>
            <a:off x="395536" y="836712"/>
            <a:ext cx="3456384" cy="3077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Прописать самим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9772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DB3498-14C6-4D97-AFF4-E1B714053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836712"/>
            <a:ext cx="7582110" cy="5677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D8CA617-4F11-4C9B-BD51-4838198D924B}"/>
              </a:ext>
            </a:extLst>
          </p:cNvPr>
          <p:cNvSpPr/>
          <p:nvPr/>
        </p:nvSpPr>
        <p:spPr>
          <a:xfrm>
            <a:off x="6168017" y="6329411"/>
            <a:ext cx="2796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3"/>
              </a:rPr>
              <a:t>https://fioco.ru/nav-vpr-oo</a:t>
            </a:r>
            <a:r>
              <a:rPr lang="ru-RU" dirty="0"/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52405A4-16DA-4C4C-B398-D52D1FEF557B}"/>
              </a:ext>
            </a:extLst>
          </p:cNvPr>
          <p:cNvSpPr/>
          <p:nvPr/>
        </p:nvSpPr>
        <p:spPr>
          <a:xfrm>
            <a:off x="3585409" y="159257"/>
            <a:ext cx="22134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Готовимся к ВПР:</a:t>
            </a: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7365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99C9B5-FCF3-431F-A8F6-FE995D475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340768"/>
            <a:ext cx="7092280" cy="2224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ECFAB7B-5209-4F8A-8ACA-7AF3F321C8AA}"/>
              </a:ext>
            </a:extLst>
          </p:cNvPr>
          <p:cNvSpPr/>
          <p:nvPr/>
        </p:nvSpPr>
        <p:spPr>
          <a:xfrm>
            <a:off x="4860032" y="681712"/>
            <a:ext cx="4097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3"/>
              </a:rPr>
              <a:t>https://fioco.ru/obraztsi_i_opisaniya_vpr</a:t>
            </a:r>
            <a:r>
              <a:rPr lang="ru-RU" dirty="0"/>
              <a:t>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0F11E6E-CEFF-4E4D-A8E3-6E1C738E8256}"/>
              </a:ext>
            </a:extLst>
          </p:cNvPr>
          <p:cNvSpPr/>
          <p:nvPr/>
        </p:nvSpPr>
        <p:spPr>
          <a:xfrm>
            <a:off x="2988840" y="159257"/>
            <a:ext cx="3406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Образцы и описания работ:</a:t>
            </a: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019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E1D063-EB93-452C-9EBE-99EFC11C76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30"/>
          <a:stretch/>
        </p:blipFill>
        <p:spPr>
          <a:xfrm>
            <a:off x="251520" y="1844824"/>
            <a:ext cx="6287377" cy="48180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A13A26-586F-4F1F-87C6-3EB0120FAE55}"/>
              </a:ext>
            </a:extLst>
          </p:cNvPr>
          <p:cNvSpPr/>
          <p:nvPr/>
        </p:nvSpPr>
        <p:spPr>
          <a:xfrm>
            <a:off x="278126" y="195095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600" b="1" dirty="0">
                <a:solidFill>
                  <a:srgbClr val="444444"/>
                </a:solidFill>
                <a:latin typeface="Arial" panose="020B0604020202020204" pitchFamily="34" charset="0"/>
              </a:rPr>
              <a:t>Постановление правительства Российской Федерации</a:t>
            </a:r>
            <a:br>
              <a:rPr lang="ru-RU" sz="1600" b="1" dirty="0">
                <a:solidFill>
                  <a:srgbClr val="444444"/>
                </a:solidFill>
                <a:latin typeface="Arial" panose="020B0604020202020204" pitchFamily="34" charset="0"/>
              </a:rPr>
            </a:br>
            <a:r>
              <a:rPr lang="ru-RU" sz="1600" b="1" dirty="0">
                <a:solidFill>
                  <a:srgbClr val="444444"/>
                </a:solidFill>
                <a:latin typeface="Arial" panose="020B0604020202020204" pitchFamily="34" charset="0"/>
              </a:rPr>
              <a:t>от 30 апреля 2024 года № 556</a:t>
            </a:r>
            <a:br>
              <a:rPr lang="ru-RU" sz="1600" b="1" dirty="0">
                <a:solidFill>
                  <a:srgbClr val="444444"/>
                </a:solidFill>
                <a:latin typeface="Arial" panose="020B0604020202020204" pitchFamily="34" charset="0"/>
              </a:rPr>
            </a:br>
            <a:r>
              <a:rPr lang="ru-RU" sz="1600" b="1" dirty="0">
                <a:solidFill>
                  <a:srgbClr val="444444"/>
                </a:solidFill>
                <a:latin typeface="Arial" panose="020B0604020202020204" pitchFamily="34" charset="0"/>
              </a:rPr>
              <a:t>Об утверждении </a:t>
            </a:r>
            <a:r>
              <a:rPr lang="ru-RU" sz="1600" b="1" u="sng" dirty="0">
                <a:solidFill>
                  <a:srgbClr val="444444"/>
                </a:solidFill>
                <a:latin typeface="Arial" panose="020B0604020202020204" pitchFamily="34" charset="0"/>
                <a:hlinkClick r:id="rId3"/>
              </a:rPr>
              <a:t>перечня мероприятий по оценке качества образования</a:t>
            </a:r>
            <a:r>
              <a:rPr lang="ru-RU" sz="1600" b="1" dirty="0">
                <a:solidFill>
                  <a:srgbClr val="444444"/>
                </a:solidFill>
                <a:latin typeface="Arial" panose="020B0604020202020204" pitchFamily="34" charset="0"/>
              </a:rPr>
              <a:t> и </a:t>
            </a:r>
            <a:r>
              <a:rPr lang="ru-RU" sz="1600" b="1" u="sng" dirty="0">
                <a:solidFill>
                  <a:srgbClr val="444444"/>
                </a:solidFill>
                <a:latin typeface="Arial" panose="020B0604020202020204" pitchFamily="34" charset="0"/>
                <a:hlinkClick r:id="rId4"/>
              </a:rPr>
              <a:t>Правил проведения мероприятий по оценке качества образования</a:t>
            </a:r>
            <a:endParaRPr lang="ru-RU" sz="1600" b="1" dirty="0">
              <a:solidFill>
                <a:srgbClr val="444444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D781DFC-D59F-4587-BFB1-58C7D2EF728A}"/>
              </a:ext>
            </a:extLst>
          </p:cNvPr>
          <p:cNvCxnSpPr>
            <a:cxnSpLocks/>
          </p:cNvCxnSpPr>
          <p:nvPr/>
        </p:nvCxnSpPr>
        <p:spPr>
          <a:xfrm>
            <a:off x="3275856" y="6597352"/>
            <a:ext cx="93610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1146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A7FB65-35AC-427A-9FED-6F2989FD1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340768"/>
            <a:ext cx="7296208" cy="22299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085DC89-0A6D-4B4A-8A77-DF8F285CC2F1}"/>
              </a:ext>
            </a:extLst>
          </p:cNvPr>
          <p:cNvSpPr/>
          <p:nvPr/>
        </p:nvSpPr>
        <p:spPr>
          <a:xfrm>
            <a:off x="5436096" y="548249"/>
            <a:ext cx="3515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3"/>
              </a:rPr>
              <a:t>https://fioco.ru/expert_of_ed_pub</a:t>
            </a:r>
            <a:r>
              <a:rPr lang="ru-RU" dirty="0"/>
              <a:t>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0F11E6E-CEFF-4E4D-A8E3-6E1C738E8256}"/>
              </a:ext>
            </a:extLst>
          </p:cNvPr>
          <p:cNvSpPr/>
          <p:nvPr/>
        </p:nvSpPr>
        <p:spPr>
          <a:xfrm>
            <a:off x="1343559" y="159257"/>
            <a:ext cx="6697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Пособия, которые можно использовать для подготовки:</a:t>
            </a: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055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3C89A4B-9E57-48BA-ADDA-0BDB1DFC34B4}"/>
              </a:ext>
            </a:extLst>
          </p:cNvPr>
          <p:cNvSpPr/>
          <p:nvPr/>
        </p:nvSpPr>
        <p:spPr>
          <a:xfrm>
            <a:off x="431540" y="404664"/>
            <a:ext cx="828092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ctr" fontAlgn="base"/>
            <a:r>
              <a:rPr lang="ru-RU" sz="1600" b="1" dirty="0">
                <a:solidFill>
                  <a:srgbClr val="444444"/>
                </a:solidFill>
                <a:latin typeface="Arial" panose="020B0604020202020204" pitchFamily="34" charset="0"/>
              </a:rPr>
              <a:t>Перечень мероприятий по оценке качества образования</a:t>
            </a:r>
          </a:p>
          <a:p>
            <a:pPr indent="361950" algn="just" fontAlgn="base"/>
            <a:r>
              <a:rPr lang="ru-RU" sz="1600" dirty="0">
                <a:solidFill>
                  <a:srgbClr val="444444"/>
                </a:solidFill>
                <a:latin typeface="Arial" panose="020B0604020202020204" pitchFamily="34" charset="0"/>
              </a:rPr>
              <a:t/>
            </a:r>
            <a:br>
              <a:rPr lang="ru-RU" sz="1600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sz="1600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361950" algn="just" fontAlgn="base"/>
            <a:r>
              <a:rPr lang="ru-RU" sz="1600" dirty="0">
                <a:solidFill>
                  <a:srgbClr val="444444"/>
                </a:solidFill>
                <a:latin typeface="Arial" panose="020B0604020202020204" pitchFamily="34" charset="0"/>
              </a:rPr>
              <a:t>1. Национальные сопоставительные исследования качества общего образования.</a:t>
            </a:r>
          </a:p>
          <a:p>
            <a:pPr indent="361950" algn="just" fontAlgn="base"/>
            <a:endParaRPr lang="ru-RU" sz="1600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361950" algn="just" fontAlgn="base"/>
            <a:r>
              <a:rPr lang="ru-RU" sz="1600" dirty="0">
                <a:solidFill>
                  <a:srgbClr val="444444"/>
                </a:solidFill>
                <a:latin typeface="Arial" panose="020B0604020202020204" pitchFamily="34" charset="0"/>
              </a:rPr>
              <a:t>2.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</a:rPr>
              <a:t>Всероссийские проверочные работы в образовательных организациях</a:t>
            </a:r>
            <a:r>
              <a:rPr lang="ru-RU" sz="1600" dirty="0">
                <a:solidFill>
                  <a:srgbClr val="444444"/>
                </a:solidFill>
                <a:latin typeface="Arial" panose="020B0604020202020204" pitchFamily="34" charset="0"/>
              </a:rPr>
              <a:t>, осуществляющих образовательную деятельность по основным общеобразовательным программам.</a:t>
            </a:r>
          </a:p>
          <a:p>
            <a:pPr indent="361950" algn="just" fontAlgn="base"/>
            <a:endParaRPr lang="ru-RU" sz="1600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361950" algn="just" fontAlgn="base"/>
            <a:r>
              <a:rPr lang="ru-RU" sz="1600" dirty="0">
                <a:solidFill>
                  <a:srgbClr val="444444"/>
                </a:solidFill>
                <a:latin typeface="Arial" panose="020B0604020202020204" pitchFamily="34" charset="0"/>
              </a:rPr>
              <a:t>3. Всероссийские проверочные работы в образовательных организациях, осуществляющих образовательную деятельность по образовательным программам среднего профессионального образования.</a:t>
            </a:r>
          </a:p>
          <a:p>
            <a:pPr indent="361950" algn="just" fontAlgn="base"/>
            <a:endParaRPr lang="ru-RU" sz="1600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361950" algn="just" fontAlgn="base"/>
            <a:r>
              <a:rPr lang="ru-RU" sz="1600" dirty="0">
                <a:solidFill>
                  <a:srgbClr val="444444"/>
                </a:solidFill>
                <a:latin typeface="Arial" panose="020B0604020202020204" pitchFamily="34" charset="0"/>
              </a:rPr>
              <a:t>4. Международные сопоставительные исследования качества общего образования.</a:t>
            </a:r>
            <a:endParaRPr lang="ru-RU" sz="16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A6C388-4BF6-411A-BC50-7C9D386A3905}"/>
              </a:ext>
            </a:extLst>
          </p:cNvPr>
          <p:cNvSpPr txBox="1"/>
          <p:nvPr/>
        </p:nvSpPr>
        <p:spPr>
          <a:xfrm>
            <a:off x="3995936" y="5807005"/>
            <a:ext cx="4896544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r>
              <a:rPr lang="ru-RU" b="1" i="1" u="sng" dirty="0"/>
              <a:t>В ООП</a:t>
            </a:r>
            <a:r>
              <a:rPr lang="ru-RU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Еще раз проверили «Систему оценки…»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536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03D6D56-A5DC-4451-8439-C4C71E8FE246}"/>
              </a:ext>
            </a:extLst>
          </p:cNvPr>
          <p:cNvSpPr/>
          <p:nvPr/>
        </p:nvSpPr>
        <p:spPr>
          <a:xfrm>
            <a:off x="395536" y="8125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Правила проведения мероприятий по оценке качества образования</a:t>
            </a:r>
          </a:p>
          <a:p>
            <a:pPr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I. Общие положения</a:t>
            </a:r>
          </a:p>
          <a:p>
            <a:pPr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</a:p>
          <a:p>
            <a:pPr algn="just" fontAlgn="base"/>
            <a:r>
              <a:rPr lang="ru-RU" dirty="0"/>
              <a:t>2. Мероприятия по оценке качества образования проводятся в рамках осуществления мониторинга системы образования в </a:t>
            </a:r>
            <a:r>
              <a:rPr lang="ru-RU" dirty="0">
                <a:solidFill>
                  <a:srgbClr val="FF0000"/>
                </a:solidFill>
              </a:rPr>
              <a:t>целях</a:t>
            </a:r>
            <a:r>
              <a:rPr lang="ru-RU" dirty="0"/>
              <a:t>:</a:t>
            </a:r>
          </a:p>
          <a:p>
            <a:pPr algn="just" fontAlgn="base"/>
            <a:endParaRPr lang="ru-RU" dirty="0"/>
          </a:p>
          <a:p>
            <a:pPr algn="just" fontAlgn="base"/>
            <a:r>
              <a:rPr lang="ru-RU" dirty="0"/>
              <a:t>а) обеспечения </a:t>
            </a:r>
            <a:r>
              <a:rPr lang="ru-RU" dirty="0">
                <a:solidFill>
                  <a:srgbClr val="FF0000"/>
                </a:solidFill>
              </a:rPr>
              <a:t>единства образовательного пространства </a:t>
            </a:r>
            <a:r>
              <a:rPr lang="ru-RU" dirty="0"/>
              <a:t>в Российской Федерации;</a:t>
            </a:r>
          </a:p>
          <a:p>
            <a:pPr algn="just" fontAlgn="base"/>
            <a:endParaRPr lang="ru-RU" dirty="0"/>
          </a:p>
          <a:p>
            <a:pPr algn="just" fontAlgn="base"/>
            <a:r>
              <a:rPr lang="ru-RU" dirty="0"/>
              <a:t>б) обеспечения </a:t>
            </a:r>
            <a:r>
              <a:rPr lang="ru-RU" dirty="0">
                <a:solidFill>
                  <a:srgbClr val="FF0000"/>
                </a:solidFill>
              </a:rPr>
              <a:t>государственных гарантий уровня и качества образования </a:t>
            </a:r>
            <a:r>
              <a:rPr lang="ru-RU" dirty="0"/>
              <a:t>на основе единства обязательных требований к результатам освоения основных образовательных программ в соответствии с федеральными государственными образовательными стандартами и федеральными основными общеобразовательными программами.</a:t>
            </a:r>
          </a:p>
          <a:p>
            <a:pPr algn="just" fontAlgn="base"/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981777-79C6-4E2A-9E2D-EEB7C0A1FF94}"/>
              </a:ext>
            </a:extLst>
          </p:cNvPr>
          <p:cNvSpPr txBox="1"/>
          <p:nvPr/>
        </p:nvSpPr>
        <p:spPr>
          <a:xfrm>
            <a:off x="3995936" y="5807005"/>
            <a:ext cx="4896544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r>
              <a:rPr lang="ru-RU" b="1" i="1" u="sng" dirty="0"/>
              <a:t>Все мониторинги будут по программам ФООП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269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4022481-0995-432A-A1FE-6488B00B41BC}"/>
              </a:ext>
            </a:extLst>
          </p:cNvPr>
          <p:cNvSpPr/>
          <p:nvPr/>
        </p:nvSpPr>
        <p:spPr>
          <a:xfrm>
            <a:off x="539552" y="476672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1463" algn="just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3. </a:t>
            </a:r>
            <a:r>
              <a:rPr lang="ru-RU" dirty="0">
                <a:latin typeface="Arial" panose="020B0604020202020204" pitchFamily="34" charset="0"/>
              </a:rPr>
              <a:t>Национальные сопоставительные исследования качества общего образования (далее - национальные исследования) проводятся в целях оценки достижения обучающимися личностных, предметных, метапредметных результатов освоения основных образовательных программ, оценки воспитательной работы образовательной организации и оценки уровня функциональной грамотности обучающихся.</a:t>
            </a: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5125B8-4274-40FD-8BAE-723C6CD36AB0}"/>
              </a:ext>
            </a:extLst>
          </p:cNvPr>
          <p:cNvSpPr txBox="1"/>
          <p:nvPr/>
        </p:nvSpPr>
        <p:spPr>
          <a:xfrm>
            <a:off x="3707904" y="2281942"/>
            <a:ext cx="5184576" cy="73866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1400" dirty="0"/>
              <a:t>КИМы НИКО берем для административных  мониторингов личностных, предметных, метапредметных результатов, ВР, функциональной грамотности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5E35A14-BF4C-48DE-9AA9-69B1A9A0BF9A}"/>
              </a:ext>
            </a:extLst>
          </p:cNvPr>
          <p:cNvSpPr/>
          <p:nvPr/>
        </p:nvSpPr>
        <p:spPr>
          <a:xfrm>
            <a:off x="648570" y="3068960"/>
            <a:ext cx="82089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4.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Всероссийские проверочные работы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 в образовательных организациях, осуществляющих образовательную деятельность по основным общеобразовательным программам, и всероссийские проверочные работы в образовательных организациях, осуществляющих образовательную деятельность по образовательным программам среднего профессионального образования (далее - всероссийские проверочные работы), проводятся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в целях осуществления мониторинга уровня и качества подготовки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 обучающихся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в соответствии с федеральными государственными образовательными стандартами и федеральными основными общеобразовательными программами.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77CAE5-CDAD-48EA-AE62-E756EBE6FE50}"/>
              </a:ext>
            </a:extLst>
          </p:cNvPr>
          <p:cNvSpPr txBox="1"/>
          <p:nvPr/>
        </p:nvSpPr>
        <p:spPr>
          <a:xfrm>
            <a:off x="3995936" y="6058162"/>
            <a:ext cx="4896544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1400" b="1" i="1" u="sng" dirty="0"/>
              <a:t>КИМы ВПР берем для административных  содержания образования (предметные КР)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663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2BD8AEC-B687-4953-BB75-0FEA466C5BCF}"/>
              </a:ext>
            </a:extLst>
          </p:cNvPr>
          <p:cNvSpPr/>
          <p:nvPr/>
        </p:nvSpPr>
        <p:spPr>
          <a:xfrm>
            <a:off x="467544" y="476672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5. </a:t>
            </a:r>
            <a:r>
              <a:rPr lang="ru-RU" dirty="0">
                <a:latin typeface="Arial" panose="020B0604020202020204" pitchFamily="34" charset="0"/>
              </a:rPr>
              <a:t>Международные сопоставительные исследования качества общего образования (далее - международные исследования) проводятся в целях непрерывного системного анализа и оценки состояния и перспектив развития системы образования Российской Федерации.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EFC866B-2E92-4D01-B67A-20217B7197FA}"/>
              </a:ext>
            </a:extLst>
          </p:cNvPr>
          <p:cNvSpPr/>
          <p:nvPr/>
        </p:nvSpPr>
        <p:spPr>
          <a:xfrm>
            <a:off x="467544" y="2068709"/>
            <a:ext cx="84249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6. Организацию проведения мероприятий по оценке качества образования, включая методическое обеспечение, осуществляет Федеральная служба по надзору в сфере образования и науки.</a:t>
            </a:r>
          </a:p>
          <a:p>
            <a:pPr indent="358775" algn="just" fontAlgn="base"/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358775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7.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Образовательные организации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 реализующие имеющие государственную аккредитацию образовательные программы начального общего, основного общего, среднего общего и среднего профессионального образования,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включают мероприятия по оценке качества образования в расписание учебных занятий.</a:t>
            </a:r>
          </a:p>
          <a:p>
            <a:pPr indent="358775" algn="just" fontAlgn="base"/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358775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8. Образовательные организации, указанные в </a:t>
            </a:r>
            <a:r>
              <a:rPr lang="ru-RU" u="sng" dirty="0">
                <a:solidFill>
                  <a:srgbClr val="444444"/>
                </a:solidFill>
                <a:latin typeface="Arial" panose="020B0604020202020204" pitchFamily="34" charset="0"/>
                <a:hlinkClick r:id="rId2"/>
              </a:rPr>
              <a:t>пункте 7 настоящих Правил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могут использовать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мероприятия по оценке качества образования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в качестве мероприятий текущего контроля успеваемости и промежуточной аттестации обучающихся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 проводимых в рамках реализации образовательной программы.</a:t>
            </a: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04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552647A-FEAC-4872-A371-B639A09B9CD2}"/>
              </a:ext>
            </a:extLst>
          </p:cNvPr>
          <p:cNvSpPr/>
          <p:nvPr/>
        </p:nvSpPr>
        <p:spPr>
          <a:xfrm>
            <a:off x="323528" y="332656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II. 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hlinkClick r:id="rId2"/>
              </a:rPr>
              <a:t>Участники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 мероприятий по оценке качества образования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В Национальных исследованиях принимают участие обучающиеся 4-11 классов,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В Международных исследованиях принимают участие обучающиеся 1-11,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В ВПР принимают участие обучающиеся 4,5-8,10 классов,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63A456-9C8C-455A-A358-30C716F39A04}"/>
              </a:ext>
            </a:extLst>
          </p:cNvPr>
          <p:cNvSpPr txBox="1"/>
          <p:nvPr/>
        </p:nvSpPr>
        <p:spPr>
          <a:xfrm>
            <a:off x="5580112" y="2204864"/>
            <a:ext cx="3456384" cy="3077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1400" b="1" i="1" u="sng" dirty="0"/>
              <a:t>В один год только в одном исследовании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C391A72-A8B6-4C6F-B9CB-C5ED5404306D}"/>
              </a:ext>
            </a:extLst>
          </p:cNvPr>
          <p:cNvSpPr/>
          <p:nvPr/>
        </p:nvSpPr>
        <p:spPr>
          <a:xfrm>
            <a:off x="174490" y="4869160"/>
            <a:ext cx="88569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400" b="1" u="sng" dirty="0">
                <a:solidFill>
                  <a:srgbClr val="444444"/>
                </a:solidFill>
                <a:latin typeface="Arial" panose="020B0604020202020204" pitchFamily="34" charset="0"/>
              </a:rPr>
              <a:t>Не принимают участие обучающиеся</a:t>
            </a:r>
            <a:r>
              <a:rPr lang="ru-RU" sz="1400" dirty="0">
                <a:solidFill>
                  <a:srgbClr val="444444"/>
                </a:solidFill>
                <a:latin typeface="Arial" panose="020B0604020202020204" pitchFamily="34" charset="0"/>
              </a:rPr>
              <a:t>:</a:t>
            </a:r>
          </a:p>
          <a:p>
            <a:pPr fontAlgn="base"/>
            <a:r>
              <a:rPr lang="ru-RU" sz="1400" dirty="0"/>
              <a:t>а) специальных учебно-воспитательных учреждений закрытого типа и учреждений, исполняющих наказание в виде лишения свободы;</a:t>
            </a:r>
          </a:p>
          <a:p>
            <a:pPr fontAlgn="base"/>
            <a:r>
              <a:rPr lang="ru-RU" sz="1400" dirty="0"/>
              <a:t>б) федеральных государственных организаций, осуществляющих образовательную деятельность, находящихся в ведении федеральных государственных органов, указанных в </a:t>
            </a:r>
            <a:r>
              <a:rPr lang="ru-RU" sz="1400" u="sng" dirty="0">
                <a:hlinkClick r:id="rId3"/>
              </a:rPr>
              <a:t>части 1 статьи 81 Федерального закона "Об образовании в Российской Федерации"</a:t>
            </a:r>
            <a:r>
              <a:rPr lang="ru-RU" sz="1400" dirty="0"/>
              <a:t>;</a:t>
            </a:r>
          </a:p>
          <a:p>
            <a:pPr fontAlgn="base"/>
            <a:r>
              <a:rPr lang="ru-RU" sz="1400" dirty="0"/>
              <a:t>в) образовательных организаций, указанных в </a:t>
            </a:r>
            <a:r>
              <a:rPr lang="ru-RU" sz="1400" u="sng" dirty="0">
                <a:hlinkClick r:id="rId4"/>
              </a:rPr>
              <a:t>пункте 7 настоящих Правил</a:t>
            </a:r>
            <a:r>
              <a:rPr lang="ru-RU" sz="1400" dirty="0"/>
              <a:t>, расположенных на территории Военного инновационного технополиса "Эра" Министерства обороны Российской Федерации.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25A2B4C-4381-465B-BD4C-EC7FA14D13E9}"/>
              </a:ext>
            </a:extLst>
          </p:cNvPr>
          <p:cNvSpPr/>
          <p:nvPr/>
        </p:nvSpPr>
        <p:spPr>
          <a:xfrm>
            <a:off x="354510" y="2901859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444444"/>
                </a:solidFill>
                <a:latin typeface="Arial" panose="020B0604020202020204" pitchFamily="34" charset="0"/>
              </a:rPr>
              <a:t>14. Обучающиеся с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</a:rPr>
              <a:t>ограниченными возможностями здоровья </a:t>
            </a:r>
            <a:r>
              <a:rPr lang="ru-RU" sz="1600" dirty="0">
                <a:solidFill>
                  <a:srgbClr val="444444"/>
                </a:solidFill>
                <a:latin typeface="Arial" panose="020B0604020202020204" pitchFamily="34" charset="0"/>
              </a:rPr>
              <a:t>принимают участие в мероприятиях по оценке качества образования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</a:rPr>
              <a:t>по решению образовательных организаций</a:t>
            </a:r>
            <a:r>
              <a:rPr lang="ru-RU" sz="1600" dirty="0">
                <a:solidFill>
                  <a:srgbClr val="444444"/>
                </a:solidFill>
                <a:latin typeface="Arial" panose="020B0604020202020204" pitchFamily="34" charset="0"/>
              </a:rPr>
              <a:t>, указанных в </a:t>
            </a:r>
            <a:r>
              <a:rPr lang="ru-RU" sz="1600" u="sng" dirty="0">
                <a:latin typeface="Arial" panose="020B0604020202020204" pitchFamily="34" charset="0"/>
                <a:hlinkClick r:id="rId4"/>
              </a:rPr>
              <a:t>пункте 7 настоящих Правил</a:t>
            </a:r>
            <a:r>
              <a:rPr lang="ru-RU" sz="1600" dirty="0">
                <a:solidFill>
                  <a:srgbClr val="444444"/>
                </a:solidFill>
                <a:latin typeface="Arial" panose="020B0604020202020204" pitchFamily="34" charset="0"/>
              </a:rPr>
              <a:t>,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</a:rPr>
              <a:t>с согласия родителей </a:t>
            </a:r>
            <a:r>
              <a:rPr lang="ru-RU" sz="1600" dirty="0">
                <a:solidFill>
                  <a:srgbClr val="444444"/>
                </a:solidFill>
                <a:latin typeface="Arial" panose="020B0604020202020204" pitchFamily="34" charset="0"/>
              </a:rPr>
              <a:t>(законных представителей) и </a:t>
            </a:r>
            <a:r>
              <a:rPr lang="ru-RU" sz="1600" dirty="0">
                <a:solidFill>
                  <a:srgbClr val="00B050"/>
                </a:solidFill>
                <a:latin typeface="Arial" panose="020B0604020202020204" pitchFamily="34" charset="0"/>
              </a:rPr>
              <a:t>с учетом особенностей состояния здоровья и психофизического развития.</a:t>
            </a:r>
            <a:endParaRPr lang="ru-RU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347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D9573A3-B885-44D2-9650-D3DFCAF44C9D}"/>
              </a:ext>
            </a:extLst>
          </p:cNvPr>
          <p:cNvSpPr/>
          <p:nvPr/>
        </p:nvSpPr>
        <p:spPr>
          <a:xfrm>
            <a:off x="359532" y="620688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III. 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hlinkClick r:id="rId2"/>
              </a:rPr>
              <a:t>Порядок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 проведения мероприятий по оценке качества образования</a:t>
            </a:r>
          </a:p>
          <a:p>
            <a:pPr algn="ctr" fontAlgn="base"/>
            <a:endParaRPr lang="ru-RU" b="1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Одно исследование в год,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ВПР НОО – не более 3 предметов,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ВПР ООО и СОО – не более 4 предметов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Состав, сроки, продолжительность НИКО и перечень предметов ВПР за 3 месяца до начала учебного года. 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2B5F36-BA64-4192-88CD-4531686BB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5355" y="3075275"/>
            <a:ext cx="5649113" cy="3505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2399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111F2F9-7A99-4F13-AF54-0B2F3B29AEA0}"/>
              </a:ext>
            </a:extLst>
          </p:cNvPr>
          <p:cNvSpPr/>
          <p:nvPr/>
        </p:nvSpPr>
        <p:spPr>
          <a:xfrm>
            <a:off x="323528" y="188640"/>
            <a:ext cx="84969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400" b="1" dirty="0">
                <a:solidFill>
                  <a:srgbClr val="444444"/>
                </a:solidFill>
                <a:latin typeface="Arial" panose="020B0604020202020204" pitchFamily="34" charset="0"/>
              </a:rPr>
              <a:t>ПРИКАЗ ФЕДЕРАЛЬНОЙ СЛУЖБЫ ПО НАДЗОРУ В СФЕРЕ ОБРАЗОВАНИЯ И НАУКИ</a:t>
            </a:r>
            <a:br>
              <a:rPr lang="ru-RU" sz="1400" b="1" dirty="0">
                <a:solidFill>
                  <a:srgbClr val="444444"/>
                </a:solidFill>
                <a:latin typeface="Arial" panose="020B0604020202020204" pitchFamily="34" charset="0"/>
              </a:rPr>
            </a:br>
            <a:r>
              <a:rPr lang="ru-RU" sz="1400" b="1" dirty="0">
                <a:solidFill>
                  <a:srgbClr val="444444"/>
                </a:solidFill>
                <a:latin typeface="Arial" panose="020B0604020202020204" pitchFamily="34" charset="0"/>
              </a:rPr>
              <a:t>от 7 мая 2025 года № 991</a:t>
            </a:r>
            <a:br>
              <a:rPr lang="ru-RU" sz="1400" b="1" dirty="0">
                <a:solidFill>
                  <a:srgbClr val="444444"/>
                </a:solidFill>
                <a:latin typeface="Arial" panose="020B0604020202020204" pitchFamily="34" charset="0"/>
              </a:rPr>
            </a:br>
            <a:r>
              <a:rPr lang="ru-RU" sz="1400" b="1" dirty="0">
                <a:solidFill>
                  <a:srgbClr val="444444"/>
                </a:solidFill>
                <a:latin typeface="Arial" panose="020B0604020202020204" pitchFamily="34" charset="0"/>
              </a:rPr>
              <a:t>«Об утверждении </a:t>
            </a:r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состава участников, сроков и продолжительности проведения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всероссийских проверочных работ </a:t>
            </a:r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в образовательных организациях, осуществляющих образовательную деятельность по образовательным программам начального общего, основного общего, среднего общего образования, а также перечня учебных предметов, по которым проводятся всероссийские проверочные работы в образовательных организациях, осуществляющих образовательную деятельность по образовательным программам начального общего, основного общего, среднего общего образования, 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2025/2026</a:t>
            </a:r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учебном году</a:t>
            </a:r>
            <a:r>
              <a:rPr lang="ru-RU" sz="1400" b="1" dirty="0">
                <a:solidFill>
                  <a:srgbClr val="444444"/>
                </a:solidFill>
                <a:latin typeface="Arial" panose="020B0604020202020204" pitchFamily="34" charset="0"/>
              </a:rPr>
              <a:t>»</a:t>
            </a:r>
            <a:endParaRPr lang="ru-RU" sz="1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B898C4-97F3-4294-9AC2-CBB3A8200F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508"/>
          <a:stretch/>
        </p:blipFill>
        <p:spPr>
          <a:xfrm>
            <a:off x="323528" y="2924944"/>
            <a:ext cx="4682095" cy="33945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28619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6429</TotalTime>
  <Words>551</Words>
  <Application>Microsoft Office PowerPoint</Application>
  <PresentationFormat>Экран (4:3)</PresentationFormat>
  <Paragraphs>69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Илья Аникеев</dc:creator>
  <cp:lastModifiedBy>admin</cp:lastModifiedBy>
  <cp:revision>74</cp:revision>
  <dcterms:created xsi:type="dcterms:W3CDTF">2021-11-22T08:11:42Z</dcterms:created>
  <dcterms:modified xsi:type="dcterms:W3CDTF">2025-11-03T17:20:47Z</dcterms:modified>
</cp:coreProperties>
</file>