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93" r:id="rId5"/>
    <p:sldId id="292" r:id="rId6"/>
    <p:sldId id="289" r:id="rId7"/>
    <p:sldId id="290" r:id="rId8"/>
    <p:sldId id="291" r:id="rId9"/>
    <p:sldId id="294" r:id="rId10"/>
    <p:sldId id="295" r:id="rId11"/>
    <p:sldId id="259" r:id="rId12"/>
    <p:sldId id="261" r:id="rId13"/>
    <p:sldId id="262" r:id="rId14"/>
    <p:sldId id="263" r:id="rId15"/>
    <p:sldId id="264" r:id="rId16"/>
    <p:sldId id="265" r:id="rId17"/>
    <p:sldId id="266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7" r:id="rId27"/>
    <p:sldId id="278" r:id="rId28"/>
    <p:sldId id="287" r:id="rId2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00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1769" y="189407"/>
            <a:ext cx="8360460" cy="1165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33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619833"/>
            <a:ext cx="7531734" cy="36360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fipi.ru/" TargetMode="External"/><Relationship Id="rId3" Type="http://schemas.openxmlformats.org/officeDocument/2006/relationships/image" Target="../media/image37.png"/><Relationship Id="rId7" Type="http://schemas.openxmlformats.org/officeDocument/2006/relationships/hyperlink" Target="http://obrnadzor.gov.ru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9308" y="1574291"/>
            <a:ext cx="8446135" cy="2545080"/>
            <a:chOff x="559308" y="1574291"/>
            <a:chExt cx="8446135" cy="25450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57628" y="1574291"/>
              <a:ext cx="4760976" cy="10957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9308" y="2484119"/>
              <a:ext cx="8446008" cy="6598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6216" y="2971800"/>
              <a:ext cx="7630668" cy="65989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78280" y="3448812"/>
              <a:ext cx="6509004" cy="67056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98982" y="1755394"/>
            <a:ext cx="782955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85" algn="ctr">
              <a:lnSpc>
                <a:spcPct val="100000"/>
              </a:lnSpc>
              <a:spcBef>
                <a:spcPts val="100"/>
              </a:spcBef>
            </a:pPr>
            <a:r>
              <a:rPr sz="5400" dirty="0"/>
              <a:t>Я</a:t>
            </a:r>
            <a:r>
              <a:rPr sz="5400" spc="-75" dirty="0"/>
              <a:t> </a:t>
            </a:r>
            <a:r>
              <a:rPr sz="5400" spc="-10" dirty="0"/>
              <a:t>Выбираю!</a:t>
            </a:r>
            <a:endParaRPr sz="5400"/>
          </a:p>
          <a:p>
            <a:pPr marL="12700" marR="5080" algn="ctr">
              <a:lnSpc>
                <a:spcPct val="98900"/>
              </a:lnSpc>
              <a:spcBef>
                <a:spcPts val="120"/>
              </a:spcBef>
              <a:tabLst>
                <a:tab pos="4267835" algn="l"/>
              </a:tabLst>
            </a:pPr>
            <a:r>
              <a:rPr sz="3200" dirty="0"/>
              <a:t>О</a:t>
            </a:r>
            <a:r>
              <a:rPr sz="3200" spc="-35" dirty="0"/>
              <a:t> </a:t>
            </a:r>
            <a:r>
              <a:rPr sz="3200" dirty="0"/>
              <a:t>подготовке</a:t>
            </a:r>
            <a:r>
              <a:rPr sz="3200" spc="-25" dirty="0"/>
              <a:t> </a:t>
            </a:r>
            <a:r>
              <a:rPr sz="3200" dirty="0"/>
              <a:t>к</a:t>
            </a:r>
            <a:r>
              <a:rPr sz="3200" spc="-10" dirty="0"/>
              <a:t> государственной</a:t>
            </a:r>
            <a:r>
              <a:rPr sz="3200" spc="-45" dirty="0"/>
              <a:t> </a:t>
            </a:r>
            <a:r>
              <a:rPr sz="3200" spc="-10" dirty="0"/>
              <a:t>итоговой </a:t>
            </a:r>
            <a:r>
              <a:rPr sz="3200" dirty="0"/>
              <a:t>аттестации</a:t>
            </a:r>
            <a:r>
              <a:rPr sz="3200" spc="-85" dirty="0"/>
              <a:t> </a:t>
            </a:r>
            <a:r>
              <a:rPr sz="3200" dirty="0"/>
              <a:t>по</a:t>
            </a:r>
            <a:r>
              <a:rPr sz="3200" spc="-70" dirty="0"/>
              <a:t> </a:t>
            </a:r>
            <a:r>
              <a:rPr sz="3200" dirty="0"/>
              <a:t>программам</a:t>
            </a:r>
            <a:r>
              <a:rPr sz="3200" spc="-105" dirty="0"/>
              <a:t> </a:t>
            </a:r>
            <a:r>
              <a:rPr sz="3200" spc="-10" dirty="0"/>
              <a:t>основного </a:t>
            </a:r>
            <a:r>
              <a:rPr sz="3200" dirty="0"/>
              <a:t>общего</a:t>
            </a:r>
            <a:r>
              <a:rPr sz="3200" spc="-75" dirty="0"/>
              <a:t> </a:t>
            </a:r>
            <a:r>
              <a:rPr sz="3200" dirty="0"/>
              <a:t>образования</a:t>
            </a:r>
            <a:r>
              <a:rPr sz="3200" spc="-65" dirty="0"/>
              <a:t> </a:t>
            </a:r>
            <a:r>
              <a:rPr sz="3200" spc="-50" dirty="0"/>
              <a:t>в</a:t>
            </a:r>
            <a:r>
              <a:rPr sz="3200" dirty="0"/>
              <a:t>	2025</a:t>
            </a:r>
            <a:r>
              <a:rPr sz="3200" spc="-20" dirty="0"/>
              <a:t> году</a:t>
            </a:r>
            <a:endParaRPr sz="3200"/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95801" y="260413"/>
            <a:ext cx="1719199" cy="11318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A8A0E5-2670-4F7E-9C12-5901BB93A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9" y="189407"/>
            <a:ext cx="8360460" cy="677108"/>
          </a:xfrm>
        </p:spPr>
        <p:txBody>
          <a:bodyPr/>
          <a:lstStyle/>
          <a:p>
            <a:r>
              <a:rPr lang="ru-RU" dirty="0"/>
              <a:t>Подготовка к ГИА в школе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1236B9-2401-4D3C-9A47-5F7C07B8A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940" y="1619833"/>
            <a:ext cx="7531734" cy="4533549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Консультации учителей-предметников </a:t>
            </a:r>
            <a:r>
              <a:rPr kumimoji="0" lang="ru-RU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(график)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Индивидуальные консультации (график)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sz="4400" kern="1200" dirty="0">
                <a:solidFill>
                  <a:prstClr val="black"/>
                </a:solidFill>
                <a:latin typeface="Calibri" panose="020F0502020204030204"/>
                <a:cs typeface="+mn-cs"/>
              </a:rPr>
              <a:t>Внеурочная деятельность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6452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3900" y="74676"/>
            <a:ext cx="7863840" cy="1430020"/>
            <a:chOff x="723900" y="74676"/>
            <a:chExt cx="7863840" cy="14300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3900" y="74676"/>
              <a:ext cx="5094732" cy="81991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51120" y="74676"/>
              <a:ext cx="836676" cy="8199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0284" y="74676"/>
              <a:ext cx="3267456" cy="8199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05327" y="684276"/>
              <a:ext cx="3169920" cy="819912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26058" y="207086"/>
            <a:ext cx="709549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94255" marR="5080" indent="-228219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Обучающиеся</a:t>
            </a:r>
            <a:r>
              <a:rPr sz="4000" spc="-100" dirty="0"/>
              <a:t> </a:t>
            </a:r>
            <a:r>
              <a:rPr sz="4000" spc="-10" dirty="0"/>
              <a:t>дети-инвалиды, </a:t>
            </a:r>
            <a:r>
              <a:rPr sz="4000" dirty="0"/>
              <a:t>дети</a:t>
            </a:r>
            <a:r>
              <a:rPr sz="4000" spc="-65" dirty="0"/>
              <a:t> </a:t>
            </a:r>
            <a:r>
              <a:rPr sz="4000" dirty="0"/>
              <a:t>с</a:t>
            </a:r>
            <a:r>
              <a:rPr sz="4000" spc="-60" dirty="0"/>
              <a:t> </a:t>
            </a:r>
            <a:r>
              <a:rPr sz="4000" spc="-25" dirty="0"/>
              <a:t>ОВЗ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547217" y="1364107"/>
            <a:ext cx="8242300" cy="4562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492125" indent="-3429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Обучающиеся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ОВЗ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подаче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заявления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предъявляют </a:t>
            </a:r>
            <a:r>
              <a:rPr sz="2400" dirty="0">
                <a:latin typeface="Times New Roman"/>
                <a:cs typeface="Times New Roman"/>
              </a:rPr>
              <a:t>заверенную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надлежащим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образом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копию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рекомендаций </a:t>
            </a:r>
            <a:r>
              <a:rPr sz="2400" dirty="0">
                <a:latin typeface="Times New Roman"/>
                <a:cs typeface="Times New Roman"/>
              </a:rPr>
              <a:t>ПМПК,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дети-</a:t>
            </a:r>
            <a:r>
              <a:rPr sz="2400" dirty="0">
                <a:latin typeface="Times New Roman"/>
                <a:cs typeface="Times New Roman"/>
              </a:rPr>
              <a:t>инвалиды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инвалиды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оригинал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или </a:t>
            </a:r>
            <a:r>
              <a:rPr sz="2400" dirty="0">
                <a:latin typeface="Times New Roman"/>
                <a:cs typeface="Times New Roman"/>
              </a:rPr>
              <a:t>заверенную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установленном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порядке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копию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справки, </a:t>
            </a:r>
            <a:r>
              <a:rPr sz="2400" dirty="0">
                <a:latin typeface="Times New Roman"/>
                <a:cs typeface="Times New Roman"/>
              </a:rPr>
              <a:t>подтверждающей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инвалидность,</a:t>
            </a:r>
            <a:endParaRPr sz="2400">
              <a:latin typeface="Times New Roman"/>
              <a:cs typeface="Times New Roman"/>
            </a:endParaRPr>
          </a:p>
          <a:p>
            <a:pPr marL="354965" marR="1019175" indent="-342900">
              <a:lnSpc>
                <a:spcPct val="100000"/>
              </a:lnSpc>
              <a:spcBef>
                <a:spcPts val="58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Обучающиеся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ОВЗ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имеют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право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выбор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формы </a:t>
            </a:r>
            <a:r>
              <a:rPr sz="2400" dirty="0">
                <a:latin typeface="Times New Roman"/>
                <a:cs typeface="Times New Roman"/>
              </a:rPr>
              <a:t>экзамена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ОГЭ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или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ГВЭ,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выбранную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форму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экзамена </a:t>
            </a:r>
            <a:r>
              <a:rPr sz="2400" dirty="0">
                <a:latin typeface="Times New Roman"/>
                <a:cs typeface="Times New Roman"/>
              </a:rPr>
              <a:t>участники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указывают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заявлении.</a:t>
            </a:r>
            <a:endParaRPr sz="24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При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выборе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ГВЭ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русскому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языку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участники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ОВЗ, </a:t>
            </a:r>
            <a:r>
              <a:rPr sz="2400" spc="-10" dirty="0">
                <a:latin typeface="Times New Roman"/>
                <a:cs typeface="Times New Roman"/>
              </a:rPr>
              <a:t>дети- </a:t>
            </a:r>
            <a:r>
              <a:rPr sz="2400" dirty="0">
                <a:latin typeface="Times New Roman"/>
                <a:cs typeface="Times New Roman"/>
              </a:rPr>
              <a:t>инвалиды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инвалиды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должны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указать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диктант,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изложение </a:t>
            </a:r>
            <a:r>
              <a:rPr sz="2400" dirty="0">
                <a:latin typeface="Times New Roman"/>
                <a:cs typeface="Times New Roman"/>
              </a:rPr>
              <a:t>или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сочинение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соответствии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рекомендациями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ПМПК, </a:t>
            </a: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таковые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имеются).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8355" y="333756"/>
            <a:ext cx="3486912" cy="89916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2285" rIns="0" bIns="0" rtlCol="0">
            <a:spAutoFit/>
          </a:bodyPr>
          <a:lstStyle/>
          <a:p>
            <a:pPr marL="2802255">
              <a:lnSpc>
                <a:spcPct val="100000"/>
              </a:lnSpc>
              <a:spcBef>
                <a:spcPts val="105"/>
              </a:spcBef>
            </a:pPr>
            <a:r>
              <a:rPr spc="-10" dirty="0">
                <a:solidFill>
                  <a:srgbClr val="CC0000"/>
                </a:solidFill>
              </a:rPr>
              <a:t>Внимание!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21358"/>
            <a:ext cx="7927340" cy="47532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800"/>
              </a:lnSpc>
              <a:spcBef>
                <a:spcPts val="10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После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марта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2025</a:t>
            </a:r>
            <a:r>
              <a:rPr sz="28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года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заявление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участии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ОГЭ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(об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изменении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перечня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сдаваемых </a:t>
            </a:r>
            <a:r>
              <a:rPr sz="2800" dirty="0">
                <a:latin typeface="Times New Roman"/>
                <a:cs typeface="Times New Roman"/>
              </a:rPr>
              <a:t>экзаменов)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подается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Государственную экзаменационную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 err="1">
                <a:latin typeface="Times New Roman"/>
                <a:cs typeface="Times New Roman"/>
              </a:rPr>
              <a:t>комиссию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lang="ru-RU" sz="2800" spc="-70" dirty="0">
                <a:latin typeface="Times New Roman"/>
                <a:cs typeface="Times New Roman"/>
              </a:rPr>
              <a:t>Республики Башкортостан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(ГЭК).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Положительное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решение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изменении </a:t>
            </a:r>
            <a:r>
              <a:rPr sz="2800" dirty="0">
                <a:latin typeface="Times New Roman"/>
                <a:cs typeface="Times New Roman"/>
              </a:rPr>
              <a:t>перечня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сдаваемых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экзаменов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принимается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ГЭК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только</a:t>
            </a:r>
            <a:r>
              <a:rPr sz="2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</a:t>
            </a:r>
            <a:r>
              <a:rPr sz="2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наличии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</a:t>
            </a:r>
            <a:r>
              <a:rPr sz="2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заявителя</a:t>
            </a:r>
            <a:r>
              <a:rPr sz="28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уважительных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причин</a:t>
            </a:r>
            <a:r>
              <a:rPr sz="28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(болезни</a:t>
            </a:r>
            <a:r>
              <a:rPr sz="28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или</a:t>
            </a:r>
            <a:r>
              <a:rPr sz="28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иных</a:t>
            </a:r>
            <a:r>
              <a:rPr sz="28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обстоятельств,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подтвержденных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документально)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позднее,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чем </a:t>
            </a:r>
            <a:r>
              <a:rPr sz="2800" dirty="0">
                <a:latin typeface="Times New Roman"/>
                <a:cs typeface="Times New Roman"/>
              </a:rPr>
              <a:t>за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две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недели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до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начала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экзаменов.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76932" y="52527"/>
            <a:ext cx="46405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Участники</a:t>
            </a:r>
            <a:r>
              <a:rPr spc="-45" dirty="0"/>
              <a:t> </a:t>
            </a:r>
            <a:r>
              <a:rPr spc="-10" dirty="0"/>
              <a:t>ГИА-</a:t>
            </a:r>
            <a:r>
              <a:rPr spc="-50" dirty="0"/>
              <a:t>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1129029"/>
            <a:ext cx="8514080" cy="42024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marR="5080" indent="-342900">
              <a:lnSpc>
                <a:spcPct val="90000"/>
              </a:lnSpc>
              <a:spcBef>
                <a:spcPts val="38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Согласно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п.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Порядка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проведения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ГИА-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ГИА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допускаются </a:t>
            </a:r>
            <a:r>
              <a:rPr sz="2400" dirty="0">
                <a:latin typeface="Times New Roman"/>
                <a:cs typeface="Times New Roman"/>
              </a:rPr>
              <a:t>обучающиеся,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имеющие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академической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задолженности </a:t>
            </a:r>
            <a:r>
              <a:rPr sz="2400" dirty="0">
                <a:latin typeface="Times New Roman"/>
                <a:cs typeface="Times New Roman"/>
              </a:rPr>
              <a:t>(имеющие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всем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предметам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класс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оценки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20" dirty="0">
                <a:latin typeface="Times New Roman"/>
                <a:cs typeface="Times New Roman"/>
              </a:rPr>
              <a:t> ниже </a:t>
            </a:r>
            <a:r>
              <a:rPr sz="2400" spc="-10" dirty="0">
                <a:latin typeface="Times New Roman"/>
                <a:cs typeface="Times New Roman"/>
              </a:rPr>
              <a:t>удовлетворительных),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также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имеющие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результат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«зачёт»</a:t>
            </a:r>
            <a:r>
              <a:rPr sz="2400" spc="-25" dirty="0">
                <a:latin typeface="Times New Roman"/>
                <a:cs typeface="Times New Roman"/>
              </a:rPr>
              <a:t> за </a:t>
            </a:r>
            <a:r>
              <a:rPr sz="2400" dirty="0">
                <a:latin typeface="Times New Roman"/>
                <a:cs typeface="Times New Roman"/>
              </a:rPr>
              <a:t>итоговое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собеседование</a:t>
            </a:r>
            <a:endParaRPr sz="2400">
              <a:latin typeface="Times New Roman"/>
              <a:cs typeface="Times New Roman"/>
            </a:endParaRPr>
          </a:p>
          <a:p>
            <a:pPr marL="355600" marR="620395" indent="-342900">
              <a:lnSpc>
                <a:spcPts val="2590"/>
              </a:lnSpc>
              <a:spcBef>
                <a:spcPts val="62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Итоговое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собеседование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проводится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обучающихся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 </a:t>
            </a:r>
            <a:r>
              <a:rPr sz="2400" dirty="0">
                <a:latin typeface="Times New Roman"/>
                <a:cs typeface="Times New Roman"/>
              </a:rPr>
              <a:t>вторую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среду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февраля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b="1" u="sng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b="1" u="sng" spc="-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Times New Roman"/>
                <a:cs typeface="Times New Roman"/>
              </a:rPr>
              <a:t>2025</a:t>
            </a:r>
            <a:r>
              <a:rPr sz="2400" b="1" u="sng" spc="-5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Times New Roman"/>
                <a:cs typeface="Times New Roman"/>
              </a:rPr>
              <a:t>году 12 </a:t>
            </a:r>
            <a:r>
              <a:rPr sz="2400" b="1" u="sng" spc="-10" dirty="0">
                <a:solidFill>
                  <a:srgbClr val="003399"/>
                </a:solidFill>
                <a:uFill>
                  <a:solidFill>
                    <a:srgbClr val="003399"/>
                  </a:solidFill>
                </a:uFill>
                <a:latin typeface="Times New Roman"/>
                <a:cs typeface="Times New Roman"/>
              </a:rPr>
              <a:t>февраля</a:t>
            </a:r>
            <a:endParaRPr sz="2400">
              <a:latin typeface="Times New Roman"/>
              <a:cs typeface="Times New Roman"/>
            </a:endParaRPr>
          </a:p>
          <a:p>
            <a:pPr marL="355600" marR="68580" indent="-342900">
              <a:lnSpc>
                <a:spcPct val="92900"/>
              </a:lnSpc>
              <a:spcBef>
                <a:spcPts val="455"/>
              </a:spcBef>
              <a:buChar char="•"/>
              <a:tabLst>
                <a:tab pos="355600" algn="l"/>
                <a:tab pos="429895" algn="l"/>
              </a:tabLst>
            </a:pP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участия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итоговом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собеседовании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обучающиеся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подают </a:t>
            </a:r>
            <a:r>
              <a:rPr sz="2400" dirty="0">
                <a:latin typeface="Times New Roman"/>
                <a:cs typeface="Times New Roman"/>
              </a:rPr>
              <a:t>заявления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образовательные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организации,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которых </a:t>
            </a:r>
            <a:r>
              <a:rPr sz="2400" dirty="0">
                <a:latin typeface="Times New Roman"/>
                <a:cs typeface="Times New Roman"/>
              </a:rPr>
              <a:t>осваивают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образовательные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программы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основного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общего </a:t>
            </a:r>
            <a:r>
              <a:rPr sz="2400" dirty="0">
                <a:latin typeface="Times New Roman"/>
                <a:cs typeface="Times New Roman"/>
              </a:rPr>
              <a:t>образования,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позднее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чем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две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недели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начала </a:t>
            </a:r>
            <a:r>
              <a:rPr sz="2400" dirty="0">
                <a:latin typeface="Times New Roman"/>
                <a:cs typeface="Times New Roman"/>
              </a:rPr>
              <a:t>проведения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итогового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собеседования.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1770">
              <a:lnSpc>
                <a:spcPct val="116900"/>
              </a:lnSpc>
              <a:spcBef>
                <a:spcPts val="100"/>
              </a:spcBef>
            </a:pPr>
            <a:r>
              <a:rPr sz="3200" dirty="0"/>
              <a:t>Итоговое</a:t>
            </a:r>
            <a:r>
              <a:rPr sz="3200" spc="-50" dirty="0"/>
              <a:t> </a:t>
            </a:r>
            <a:r>
              <a:rPr sz="3200" dirty="0"/>
              <a:t>собеседование</a:t>
            </a:r>
            <a:r>
              <a:rPr sz="3200" spc="-50" dirty="0"/>
              <a:t> </a:t>
            </a:r>
            <a:r>
              <a:rPr sz="3200" dirty="0"/>
              <a:t>в</a:t>
            </a:r>
            <a:r>
              <a:rPr sz="3200" spc="-25" dirty="0"/>
              <a:t> </a:t>
            </a:r>
            <a:r>
              <a:rPr sz="3200" spc="-10" dirty="0"/>
              <a:t>дополнительные </a:t>
            </a:r>
            <a:r>
              <a:rPr sz="3200" dirty="0"/>
              <a:t>сроки</a:t>
            </a:r>
            <a:r>
              <a:rPr sz="3200" spc="-55" dirty="0"/>
              <a:t> </a:t>
            </a:r>
            <a:r>
              <a:rPr sz="3200" dirty="0"/>
              <a:t>проводится</a:t>
            </a:r>
            <a:r>
              <a:rPr sz="3200" spc="-35" dirty="0"/>
              <a:t> </a:t>
            </a:r>
            <a:r>
              <a:rPr sz="3200" dirty="0"/>
              <a:t>12</a:t>
            </a:r>
            <a:r>
              <a:rPr sz="3200" spc="-50" dirty="0"/>
              <a:t> </a:t>
            </a:r>
            <a:r>
              <a:rPr sz="3200" dirty="0"/>
              <a:t>марта,</a:t>
            </a:r>
            <a:r>
              <a:rPr sz="3200" spc="-55" dirty="0"/>
              <a:t> </a:t>
            </a:r>
            <a:r>
              <a:rPr sz="3200" dirty="0"/>
              <a:t>21</a:t>
            </a:r>
            <a:r>
              <a:rPr sz="3200" spc="-25" dirty="0"/>
              <a:t> </a:t>
            </a:r>
            <a:r>
              <a:rPr sz="3200" dirty="0"/>
              <a:t>апреля</a:t>
            </a:r>
            <a:r>
              <a:rPr sz="3200" spc="-50" dirty="0"/>
              <a:t> </a:t>
            </a:r>
            <a:r>
              <a:rPr sz="3200" dirty="0"/>
              <a:t>2025</a:t>
            </a:r>
            <a:r>
              <a:rPr sz="3200" spc="-55" dirty="0"/>
              <a:t> </a:t>
            </a:r>
            <a:r>
              <a:rPr sz="3200" spc="-25" dirty="0"/>
              <a:t>г.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696264" y="1751837"/>
            <a:ext cx="7393305" cy="369570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55600" marR="316865" indent="-343535">
              <a:lnSpc>
                <a:spcPct val="90000"/>
              </a:lnSpc>
              <a:spcBef>
                <a:spcPts val="43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случае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получения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неудовлетворительного </a:t>
            </a:r>
            <a:r>
              <a:rPr sz="2800" dirty="0">
                <a:latin typeface="Times New Roman"/>
                <a:cs typeface="Times New Roman"/>
              </a:rPr>
              <a:t>результата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«незачет»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итоговое собеседование,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90000"/>
              </a:lnSpc>
              <a:spcBef>
                <a:spcPts val="6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случае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неявки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итоговое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собеседование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по </a:t>
            </a:r>
            <a:r>
              <a:rPr sz="2800" spc="-10" dirty="0">
                <a:latin typeface="Times New Roman"/>
                <a:cs typeface="Times New Roman"/>
              </a:rPr>
              <a:t>уважительным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причинам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(болезнь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или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иные </a:t>
            </a:r>
            <a:r>
              <a:rPr sz="2800" spc="-10" dirty="0">
                <a:latin typeface="Times New Roman"/>
                <a:cs typeface="Times New Roman"/>
              </a:rPr>
              <a:t>обстоятельства),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подтвержденным документально,</a:t>
            </a:r>
            <a:endParaRPr sz="2800">
              <a:latin typeface="Times New Roman"/>
              <a:cs typeface="Times New Roman"/>
            </a:endParaRPr>
          </a:p>
          <a:p>
            <a:pPr marL="355600" marR="344805" indent="-343535">
              <a:lnSpc>
                <a:spcPts val="3020"/>
              </a:lnSpc>
              <a:spcBef>
                <a:spcPts val="72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случае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не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завершения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итогового </a:t>
            </a:r>
            <a:r>
              <a:rPr sz="2800" dirty="0">
                <a:latin typeface="Times New Roman"/>
                <a:cs typeface="Times New Roman"/>
              </a:rPr>
              <a:t>собеседования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уважительным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причинам.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4292" y="285369"/>
            <a:ext cx="44564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Итоговое</a:t>
            </a:r>
            <a:r>
              <a:rPr sz="3200" spc="-35" dirty="0"/>
              <a:t> </a:t>
            </a:r>
            <a:r>
              <a:rPr sz="3200" spc="-10" dirty="0"/>
              <a:t>собеседование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535940" y="944371"/>
            <a:ext cx="7964170" cy="429450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5600" marR="5080" indent="-342900">
              <a:lnSpc>
                <a:spcPct val="80000"/>
              </a:lnSpc>
              <a:spcBef>
                <a:spcPts val="58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участия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итоговом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собеседовании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русскому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языку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позднее </a:t>
            </a:r>
            <a:r>
              <a:rPr sz="2000" dirty="0">
                <a:latin typeface="Times New Roman"/>
                <a:cs typeface="Times New Roman"/>
              </a:rPr>
              <a:t>чем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две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недели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начала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проведения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необходимо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подать </a:t>
            </a:r>
            <a:r>
              <a:rPr sz="2000" dirty="0">
                <a:latin typeface="Times New Roman"/>
                <a:cs typeface="Times New Roman"/>
              </a:rPr>
              <a:t>заявление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образовательные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организации,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которых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обучающиеся </a:t>
            </a:r>
            <a:r>
              <a:rPr sz="2000" dirty="0">
                <a:latin typeface="Times New Roman"/>
                <a:cs typeface="Times New Roman"/>
              </a:rPr>
              <a:t>осваивают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образовательные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программы.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Заявления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участии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в </a:t>
            </a:r>
            <a:r>
              <a:rPr sz="2000" dirty="0">
                <a:latin typeface="Times New Roman"/>
                <a:cs typeface="Times New Roman"/>
              </a:rPr>
              <a:t>итоговом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собеседовании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подаются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обучающимися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лично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при </a:t>
            </a:r>
            <a:r>
              <a:rPr sz="2000" spc="-10" dirty="0">
                <a:latin typeface="Times New Roman"/>
                <a:cs typeface="Times New Roman"/>
              </a:rPr>
              <a:t>предъявлении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документов,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удостоверяющих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личность,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25" dirty="0">
                <a:latin typeface="Times New Roman"/>
                <a:cs typeface="Times New Roman"/>
              </a:rPr>
              <a:t> их </a:t>
            </a:r>
            <a:r>
              <a:rPr sz="2000" dirty="0">
                <a:latin typeface="Times New Roman"/>
                <a:cs typeface="Times New Roman"/>
              </a:rPr>
              <a:t>родителями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(законными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представителями)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предъявлении </a:t>
            </a:r>
            <a:r>
              <a:rPr sz="2000" dirty="0">
                <a:latin typeface="Times New Roman"/>
                <a:cs typeface="Times New Roman"/>
              </a:rPr>
              <a:t>документов,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удостоверяющих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личность,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уполномоченными </a:t>
            </a:r>
            <a:r>
              <a:rPr sz="2000" dirty="0">
                <a:latin typeface="Times New Roman"/>
                <a:cs typeface="Times New Roman"/>
              </a:rPr>
              <a:t>лицами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предъявлении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документов,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удостоверяющих </a:t>
            </a:r>
            <a:r>
              <a:rPr sz="2000" dirty="0">
                <a:latin typeface="Times New Roman"/>
                <a:cs typeface="Times New Roman"/>
              </a:rPr>
              <a:t>личность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доверенности.</a:t>
            </a:r>
            <a:endParaRPr sz="2000">
              <a:latin typeface="Times New Roman"/>
              <a:cs typeface="Times New Roman"/>
            </a:endParaRPr>
          </a:p>
          <a:p>
            <a:pPr marL="355600" marR="157480" indent="-342900">
              <a:lnSpc>
                <a:spcPct val="80000"/>
              </a:lnSpc>
              <a:spcBef>
                <a:spcPts val="4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dirty="0">
                <a:latin typeface="Times New Roman"/>
                <a:cs typeface="Times New Roman"/>
              </a:rPr>
              <a:t>Обучающиеся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ограниченными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возможностями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здоровья,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экстерны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ограниченными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возможностями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здоровья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подаче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заявления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об </a:t>
            </a:r>
            <a:r>
              <a:rPr sz="2000" dirty="0">
                <a:latin typeface="Times New Roman"/>
                <a:cs typeface="Times New Roman"/>
              </a:rPr>
              <a:t>участии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итоговом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собеседовании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предъявляют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оригинал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или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надлежащим</a:t>
            </a:r>
            <a:r>
              <a:rPr sz="20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образом</a:t>
            </a:r>
            <a:r>
              <a:rPr sz="20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заверенную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копию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рекомендаций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ПМПК,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а </a:t>
            </a:r>
            <a:r>
              <a:rPr sz="2000" dirty="0">
                <a:latin typeface="Times New Roman"/>
                <a:cs typeface="Times New Roman"/>
              </a:rPr>
              <a:t>обучающиеся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дети-</a:t>
            </a:r>
            <a:r>
              <a:rPr sz="2000" dirty="0">
                <a:latin typeface="Times New Roman"/>
                <a:cs typeface="Times New Roman"/>
              </a:rPr>
              <a:t>инвалиды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инвалиды,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экстерны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дети- </a:t>
            </a:r>
            <a:r>
              <a:rPr sz="2000" dirty="0">
                <a:latin typeface="Times New Roman"/>
                <a:cs typeface="Times New Roman"/>
              </a:rPr>
              <a:t>инвалиды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инвалиды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оригинал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надлежащим</a:t>
            </a:r>
            <a:r>
              <a:rPr sz="20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образом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заверенную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копию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справки,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подтверждающей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инвалидность.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321005"/>
            <a:ext cx="7880984" cy="53117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5595" algn="ctr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3399"/>
                </a:solidFill>
                <a:latin typeface="Times New Roman"/>
                <a:cs typeface="Times New Roman"/>
              </a:rPr>
              <a:t>Итоговое</a:t>
            </a:r>
            <a:r>
              <a:rPr sz="3200" b="1" spc="-45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3399"/>
                </a:solidFill>
                <a:latin typeface="Times New Roman"/>
                <a:cs typeface="Times New Roman"/>
              </a:rPr>
              <a:t>собеседование</a:t>
            </a:r>
            <a:endParaRPr sz="32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90000"/>
              </a:lnSpc>
              <a:spcBef>
                <a:spcPts val="321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3200" dirty="0">
                <a:latin typeface="Times New Roman"/>
                <a:cs typeface="Times New Roman"/>
              </a:rPr>
              <a:t>Во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время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проведения</a:t>
            </a:r>
            <a:r>
              <a:rPr sz="3200" spc="-6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итогового </a:t>
            </a:r>
            <a:r>
              <a:rPr sz="3200" dirty="0">
                <a:latin typeface="Times New Roman"/>
                <a:cs typeface="Times New Roman"/>
              </a:rPr>
              <a:t>собеседования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участникам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итогового </a:t>
            </a:r>
            <a:r>
              <a:rPr sz="3200" dirty="0">
                <a:latin typeface="Times New Roman"/>
                <a:cs typeface="Times New Roman"/>
              </a:rPr>
              <a:t>собеседования</a:t>
            </a:r>
            <a:r>
              <a:rPr sz="3200" spc="-8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запрещается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иметь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при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себе </a:t>
            </a:r>
            <a:r>
              <a:rPr sz="3200" dirty="0">
                <a:latin typeface="Times New Roman"/>
                <a:cs typeface="Times New Roman"/>
              </a:rPr>
              <a:t>средства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связи,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фото-,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аудио-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50" dirty="0">
                <a:latin typeface="Times New Roman"/>
                <a:cs typeface="Times New Roman"/>
              </a:rPr>
              <a:t>и </a:t>
            </a:r>
            <a:r>
              <a:rPr sz="3200" dirty="0">
                <a:latin typeface="Times New Roman"/>
                <a:cs typeface="Times New Roman"/>
              </a:rPr>
              <a:t>видеоаппаратуру,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справочные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материалы, </a:t>
            </a:r>
            <a:r>
              <a:rPr sz="3200" dirty="0">
                <a:latin typeface="Times New Roman"/>
                <a:cs typeface="Times New Roman"/>
              </a:rPr>
              <a:t>письменные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заметки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 иные </a:t>
            </a:r>
            <a:r>
              <a:rPr sz="3200" spc="-10" dirty="0">
                <a:latin typeface="Times New Roman"/>
                <a:cs typeface="Times New Roman"/>
              </a:rPr>
              <a:t>средства </a:t>
            </a:r>
            <a:r>
              <a:rPr sz="3200" dirty="0">
                <a:latin typeface="Times New Roman"/>
                <a:cs typeface="Times New Roman"/>
              </a:rPr>
              <a:t>хранения</a:t>
            </a:r>
            <a:r>
              <a:rPr sz="3200" spc="-7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передачи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информации. </a:t>
            </a:r>
            <a:r>
              <a:rPr sz="3200" dirty="0">
                <a:latin typeface="Times New Roman"/>
                <a:cs typeface="Times New Roman"/>
              </a:rPr>
              <a:t>Участники,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допустившие</a:t>
            </a:r>
            <a:r>
              <a:rPr sz="3200" spc="-7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нарушение </a:t>
            </a:r>
            <a:r>
              <a:rPr sz="3200" dirty="0">
                <a:latin typeface="Times New Roman"/>
                <a:cs typeface="Times New Roman"/>
              </a:rPr>
              <a:t>указанных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требований,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удаляются</a:t>
            </a:r>
            <a:r>
              <a:rPr sz="32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итогового</a:t>
            </a:r>
            <a:r>
              <a:rPr sz="32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собеседования</a:t>
            </a:r>
            <a:r>
              <a:rPr sz="3200" spc="-10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9619" y="170687"/>
            <a:ext cx="7638288" cy="75133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2674" rIns="0" bIns="0" rtlCol="0">
            <a:spAutoFit/>
          </a:bodyPr>
          <a:lstStyle/>
          <a:p>
            <a:pPr marL="66167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ОБЩАЯ</a:t>
            </a:r>
            <a:r>
              <a:rPr sz="3600" spc="-30" dirty="0"/>
              <a:t> </a:t>
            </a:r>
            <a:r>
              <a:rPr sz="3600" dirty="0"/>
              <a:t>ИНФОРМАЦИЯ</a:t>
            </a:r>
            <a:r>
              <a:rPr sz="3600" spc="-15" dirty="0"/>
              <a:t> </a:t>
            </a:r>
            <a:r>
              <a:rPr sz="3600" dirty="0"/>
              <a:t>О</a:t>
            </a:r>
            <a:r>
              <a:rPr sz="3600" spc="-20" dirty="0"/>
              <a:t> </a:t>
            </a:r>
            <a:r>
              <a:rPr sz="3600" spc="-25" dirty="0"/>
              <a:t>ГИА</a:t>
            </a:r>
            <a:endParaRPr sz="3600"/>
          </a:p>
        </p:txBody>
      </p:sp>
      <p:sp>
        <p:nvSpPr>
          <p:cNvPr id="4" name="object 4"/>
          <p:cNvSpPr txBox="1"/>
          <p:nvPr/>
        </p:nvSpPr>
        <p:spPr>
          <a:xfrm>
            <a:off x="329590" y="1503934"/>
            <a:ext cx="8355965" cy="30104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46355" indent="-342900">
              <a:lnSpc>
                <a:spcPts val="2400"/>
              </a:lnSpc>
              <a:spcBef>
                <a:spcPts val="67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500" dirty="0">
                <a:latin typeface="Times New Roman"/>
                <a:cs typeface="Times New Roman"/>
              </a:rPr>
              <a:t>ОГЭ,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ГВЭ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проводятся</a:t>
            </a:r>
            <a:r>
              <a:rPr sz="2500" spc="-6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в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пунктах</a:t>
            </a:r>
            <a:r>
              <a:rPr sz="2500" spc="-10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приема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экзаменов</a:t>
            </a:r>
            <a:r>
              <a:rPr sz="2500" spc="-4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(ППЭ), утвержденных</a:t>
            </a:r>
            <a:r>
              <a:rPr sz="2500" spc="-114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министерством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dirty="0" err="1">
                <a:latin typeface="Times New Roman"/>
                <a:cs typeface="Times New Roman"/>
              </a:rPr>
              <a:t>образования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lang="ru-RU" sz="2500" spc="-10" dirty="0">
                <a:latin typeface="Times New Roman"/>
                <a:cs typeface="Times New Roman"/>
              </a:rPr>
              <a:t>и науки РБ</a:t>
            </a:r>
            <a:endParaRPr sz="2500" dirty="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400"/>
              </a:lnSpc>
              <a:spcBef>
                <a:spcPts val="60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500" spc="-10" dirty="0">
                <a:latin typeface="Times New Roman"/>
                <a:cs typeface="Times New Roman"/>
              </a:rPr>
              <a:t>Рособрнадзором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разработаны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методические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рекомендации </a:t>
            </a:r>
            <a:r>
              <a:rPr sz="2500" dirty="0">
                <a:latin typeface="Times New Roman"/>
                <a:cs typeface="Times New Roman"/>
              </a:rPr>
              <a:t>по</a:t>
            </a:r>
            <a:r>
              <a:rPr sz="2500" spc="-10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проведению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государственной</a:t>
            </a:r>
            <a:r>
              <a:rPr sz="2500" spc="-8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итоговой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аттестации</a:t>
            </a:r>
            <a:r>
              <a:rPr sz="2500" spc="-75" dirty="0">
                <a:latin typeface="Times New Roman"/>
                <a:cs typeface="Times New Roman"/>
              </a:rPr>
              <a:t> </a:t>
            </a:r>
            <a:r>
              <a:rPr sz="2500" spc="-50" dirty="0">
                <a:latin typeface="Times New Roman"/>
                <a:cs typeface="Times New Roman"/>
              </a:rPr>
              <a:t>в </a:t>
            </a:r>
            <a:r>
              <a:rPr sz="2500" dirty="0">
                <a:latin typeface="Times New Roman"/>
                <a:cs typeface="Times New Roman"/>
              </a:rPr>
              <a:t>формах</a:t>
            </a:r>
            <a:r>
              <a:rPr sz="2500" spc="-4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ОГЭ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</a:t>
            </a:r>
            <a:r>
              <a:rPr sz="2500" spc="-50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ГВЭ</a:t>
            </a:r>
            <a:endParaRPr sz="2500" dirty="0">
              <a:latin typeface="Times New Roman"/>
              <a:cs typeface="Times New Roman"/>
            </a:endParaRPr>
          </a:p>
          <a:p>
            <a:pPr marL="355600" marR="80010" indent="-342900">
              <a:lnSpc>
                <a:spcPct val="80000"/>
              </a:lnSpc>
              <a:spcBef>
                <a:spcPts val="62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500" dirty="0">
                <a:latin typeface="Times New Roman"/>
                <a:cs typeface="Times New Roman"/>
              </a:rPr>
              <a:t>Федеральным</a:t>
            </a:r>
            <a:r>
              <a:rPr sz="2500" spc="-11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институтом</a:t>
            </a:r>
            <a:r>
              <a:rPr sz="2500" spc="-15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педагогических</a:t>
            </a:r>
            <a:r>
              <a:rPr sz="2500" spc="-10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измерений</a:t>
            </a:r>
            <a:r>
              <a:rPr sz="2500" spc="-105" dirty="0">
                <a:latin typeface="Times New Roman"/>
                <a:cs typeface="Times New Roman"/>
              </a:rPr>
              <a:t> </a:t>
            </a:r>
            <a:r>
              <a:rPr sz="2500" spc="-25" dirty="0">
                <a:latin typeface="Times New Roman"/>
                <a:cs typeface="Times New Roman"/>
              </a:rPr>
              <a:t>по </a:t>
            </a:r>
            <a:r>
              <a:rPr sz="2500" dirty="0">
                <a:latin typeface="Times New Roman"/>
                <a:cs typeface="Times New Roman"/>
              </a:rPr>
              <a:t>заданию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Рособрнадзора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разработаны</a:t>
            </a:r>
            <a:r>
              <a:rPr sz="2500" spc="-4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задания</a:t>
            </a:r>
            <a:r>
              <a:rPr sz="2500" spc="-4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для</a:t>
            </a:r>
            <a:r>
              <a:rPr sz="2500" spc="-7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ГИА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9</a:t>
            </a:r>
            <a:r>
              <a:rPr sz="2500" spc="-70" dirty="0">
                <a:latin typeface="Times New Roman"/>
                <a:cs typeface="Times New Roman"/>
              </a:rPr>
              <a:t> </a:t>
            </a:r>
            <a:r>
              <a:rPr sz="2500" spc="-50" dirty="0">
                <a:latin typeface="Times New Roman"/>
                <a:cs typeface="Times New Roman"/>
              </a:rPr>
              <a:t>и </a:t>
            </a:r>
            <a:r>
              <a:rPr sz="2500" dirty="0">
                <a:latin typeface="Times New Roman"/>
                <a:cs typeface="Times New Roman"/>
              </a:rPr>
              <a:t>размещены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в</a:t>
            </a:r>
            <a:r>
              <a:rPr sz="2500" spc="-6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открытом</a:t>
            </a:r>
            <a:r>
              <a:rPr sz="2500" spc="-6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доступе</a:t>
            </a:r>
            <a:r>
              <a:rPr sz="2500" spc="-8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в</a:t>
            </a:r>
            <a:r>
              <a:rPr sz="2500" spc="-6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сети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Интернет</a:t>
            </a:r>
            <a:r>
              <a:rPr sz="2500" spc="-40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на</a:t>
            </a:r>
            <a:r>
              <a:rPr sz="2500" spc="-55" dirty="0">
                <a:latin typeface="Times New Roman"/>
                <a:cs typeface="Times New Roman"/>
              </a:rPr>
              <a:t> </a:t>
            </a:r>
            <a:r>
              <a:rPr sz="2500" spc="-10" dirty="0">
                <a:latin typeface="Times New Roman"/>
                <a:cs typeface="Times New Roman"/>
              </a:rPr>
              <a:t>сайте ФИПИ.</a:t>
            </a:r>
            <a:endParaRPr sz="2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77875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7875" y="6172200"/>
            <a:ext cx="7543800" cy="27305"/>
          </a:xfrm>
          <a:custGeom>
            <a:avLst/>
            <a:gdLst/>
            <a:ahLst/>
            <a:cxnLst/>
            <a:rect l="l" t="t" r="r" b="b"/>
            <a:pathLst>
              <a:path w="7543800" h="27304">
                <a:moveTo>
                  <a:pt x="7543800" y="0"/>
                </a:moveTo>
                <a:lnTo>
                  <a:pt x="0" y="0"/>
                </a:lnTo>
                <a:lnTo>
                  <a:pt x="0" y="26987"/>
                </a:lnTo>
                <a:lnTo>
                  <a:pt x="7543800" y="26987"/>
                </a:lnTo>
                <a:lnTo>
                  <a:pt x="7543800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8838" rIns="0" bIns="0" rtlCol="0">
            <a:spAutoFit/>
          </a:bodyPr>
          <a:lstStyle/>
          <a:p>
            <a:pPr marL="461645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solidFill>
                  <a:srgbClr val="006699"/>
                </a:solidFill>
                <a:latin typeface="Impact"/>
                <a:cs typeface="Impact"/>
              </a:rPr>
              <a:t>Расписание</a:t>
            </a:r>
            <a:r>
              <a:rPr sz="3600" b="0" spc="-55" dirty="0">
                <a:solidFill>
                  <a:srgbClr val="006699"/>
                </a:solidFill>
                <a:latin typeface="Impact"/>
                <a:cs typeface="Impact"/>
              </a:rPr>
              <a:t> </a:t>
            </a:r>
            <a:r>
              <a:rPr sz="3600" b="0" dirty="0">
                <a:solidFill>
                  <a:srgbClr val="006699"/>
                </a:solidFill>
                <a:latin typeface="Impact"/>
                <a:cs typeface="Impact"/>
              </a:rPr>
              <a:t>ОГЭ</a:t>
            </a:r>
            <a:r>
              <a:rPr sz="3600" b="0" spc="-35" dirty="0">
                <a:solidFill>
                  <a:srgbClr val="006699"/>
                </a:solidFill>
                <a:latin typeface="Impact"/>
                <a:cs typeface="Impact"/>
              </a:rPr>
              <a:t> </a:t>
            </a:r>
            <a:r>
              <a:rPr sz="3600" b="0" dirty="0">
                <a:solidFill>
                  <a:srgbClr val="006699"/>
                </a:solidFill>
                <a:latin typeface="Impact"/>
                <a:cs typeface="Impact"/>
              </a:rPr>
              <a:t>в</a:t>
            </a:r>
            <a:r>
              <a:rPr sz="3600" b="0" spc="-20" dirty="0">
                <a:solidFill>
                  <a:srgbClr val="006699"/>
                </a:solidFill>
                <a:latin typeface="Impact"/>
                <a:cs typeface="Impact"/>
              </a:rPr>
              <a:t> </a:t>
            </a:r>
            <a:r>
              <a:rPr sz="3600" b="0" dirty="0">
                <a:solidFill>
                  <a:srgbClr val="006699"/>
                </a:solidFill>
                <a:latin typeface="Impact"/>
                <a:cs typeface="Impact"/>
              </a:rPr>
              <a:t>2025</a:t>
            </a:r>
            <a:r>
              <a:rPr sz="3600" b="0" spc="-30" dirty="0">
                <a:solidFill>
                  <a:srgbClr val="006699"/>
                </a:solidFill>
                <a:latin typeface="Impact"/>
                <a:cs typeface="Impact"/>
              </a:rPr>
              <a:t> </a:t>
            </a:r>
            <a:r>
              <a:rPr sz="3600" b="0" spc="-25" dirty="0">
                <a:solidFill>
                  <a:srgbClr val="006699"/>
                </a:solidFill>
                <a:latin typeface="Impact"/>
                <a:cs typeface="Impact"/>
              </a:rPr>
              <a:t>г.</a:t>
            </a:r>
            <a:endParaRPr sz="3600">
              <a:latin typeface="Impact"/>
              <a:cs typeface="Impac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3540" y="1450594"/>
            <a:ext cx="8211820" cy="4050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699"/>
                </a:solidFill>
                <a:latin typeface="Arial"/>
                <a:cs typeface="Arial"/>
              </a:rPr>
              <a:t>Основной</a:t>
            </a:r>
            <a:r>
              <a:rPr sz="2400" b="1" spc="-30" dirty="0">
                <a:solidFill>
                  <a:srgbClr val="00669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6699"/>
                </a:solidFill>
                <a:latin typeface="Arial"/>
                <a:cs typeface="Arial"/>
              </a:rPr>
              <a:t>период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148080" algn="l"/>
              </a:tabLst>
            </a:pPr>
            <a:r>
              <a:rPr sz="2400" dirty="0">
                <a:latin typeface="Microsoft Sans Serif"/>
                <a:cs typeface="Microsoft Sans Serif"/>
              </a:rPr>
              <a:t>21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мая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иностранные языки;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148080" algn="l"/>
              </a:tabLst>
            </a:pPr>
            <a:r>
              <a:rPr sz="2400" dirty="0">
                <a:latin typeface="Microsoft Sans Serif"/>
                <a:cs typeface="Microsoft Sans Serif"/>
              </a:rPr>
              <a:t>22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мая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иностранные языки;</a:t>
            </a:r>
            <a:endParaRPr sz="2400">
              <a:latin typeface="Microsoft Sans Serif"/>
              <a:cs typeface="Microsoft Sans Serif"/>
            </a:endParaRPr>
          </a:p>
          <a:p>
            <a:pPr marL="12700" marR="656590">
              <a:lnSpc>
                <a:spcPct val="100000"/>
              </a:lnSpc>
              <a:tabLst>
                <a:tab pos="1148080" algn="l"/>
              </a:tabLst>
            </a:pPr>
            <a:r>
              <a:rPr sz="2400" dirty="0">
                <a:latin typeface="Microsoft Sans Serif"/>
                <a:cs typeface="Microsoft Sans Serif"/>
              </a:rPr>
              <a:t>26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мая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2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биология,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информатика,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обществознание, химия;</a:t>
            </a:r>
            <a:endParaRPr sz="2400">
              <a:latin typeface="Microsoft Sans Serif"/>
              <a:cs typeface="Microsoft Sans Serif"/>
            </a:endParaRPr>
          </a:p>
          <a:p>
            <a:pPr marL="12700" marR="1556385">
              <a:lnSpc>
                <a:spcPct val="100000"/>
              </a:lnSpc>
              <a:spcBef>
                <a:spcPts val="5"/>
              </a:spcBef>
              <a:tabLst>
                <a:tab pos="1148080" algn="l"/>
              </a:tabLst>
            </a:pPr>
            <a:r>
              <a:rPr sz="2400" dirty="0">
                <a:latin typeface="Microsoft Sans Serif"/>
                <a:cs typeface="Microsoft Sans Serif"/>
              </a:rPr>
              <a:t>29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25" dirty="0">
                <a:latin typeface="Microsoft Sans Serif"/>
                <a:cs typeface="Microsoft Sans Serif"/>
              </a:rPr>
              <a:t>мая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география,</a:t>
            </a:r>
            <a:r>
              <a:rPr sz="2400" spc="-5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история,</a:t>
            </a:r>
            <a:r>
              <a:rPr sz="2400" spc="-7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физика,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химия; </a:t>
            </a:r>
            <a:r>
              <a:rPr sz="2400" dirty="0">
                <a:latin typeface="Microsoft Sans Serif"/>
                <a:cs typeface="Microsoft Sans Serif"/>
              </a:rPr>
              <a:t>3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июня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-500" dirty="0">
                <a:latin typeface="Microsoft Sans Serif"/>
                <a:cs typeface="Microsoft Sans Serif"/>
              </a:rPr>
              <a:t> 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1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математика;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166495" algn="l"/>
              </a:tabLst>
            </a:pPr>
            <a:r>
              <a:rPr sz="2400" dirty="0">
                <a:latin typeface="Microsoft Sans Serif"/>
                <a:cs typeface="Microsoft Sans Serif"/>
              </a:rPr>
              <a:t>6 </a:t>
            </a:r>
            <a:r>
              <a:rPr sz="2400" spc="-20" dirty="0">
                <a:latin typeface="Microsoft Sans Serif"/>
                <a:cs typeface="Microsoft Sans Serif"/>
              </a:rPr>
              <a:t>июня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85" dirty="0">
                <a:latin typeface="Microsoft Sans Serif"/>
                <a:cs typeface="Microsoft Sans Serif"/>
              </a:rPr>
              <a:t>—</a:t>
            </a:r>
            <a:r>
              <a:rPr sz="2400" spc="-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география,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информатика,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обществознание;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166495" algn="l"/>
              </a:tabLst>
            </a:pPr>
            <a:r>
              <a:rPr sz="2400" dirty="0">
                <a:latin typeface="Microsoft Sans Serif"/>
                <a:cs typeface="Microsoft Sans Serif"/>
              </a:rPr>
              <a:t>9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июня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русский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язык;</a:t>
            </a:r>
            <a:endParaRPr sz="2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335405" algn="l"/>
              </a:tabLst>
            </a:pPr>
            <a:r>
              <a:rPr sz="2400" dirty="0">
                <a:latin typeface="Microsoft Sans Serif"/>
                <a:cs typeface="Microsoft Sans Serif"/>
              </a:rPr>
              <a:t>16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июня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5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биология,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информатика,</a:t>
            </a:r>
            <a:r>
              <a:rPr sz="2400" spc="-6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литература,</a:t>
            </a:r>
            <a:r>
              <a:rPr sz="2400" spc="-5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физика.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77875" y="0"/>
            <a:ext cx="7543800" cy="381000"/>
          </a:xfrm>
          <a:custGeom>
            <a:avLst/>
            <a:gdLst/>
            <a:ahLst/>
            <a:cxnLst/>
            <a:rect l="l" t="t" r="r" b="b"/>
            <a:pathLst>
              <a:path w="7543800" h="381000">
                <a:moveTo>
                  <a:pt x="7543800" y="0"/>
                </a:moveTo>
                <a:lnTo>
                  <a:pt x="0" y="0"/>
                </a:lnTo>
                <a:lnTo>
                  <a:pt x="0" y="381000"/>
                </a:lnTo>
                <a:lnTo>
                  <a:pt x="7543800" y="381000"/>
                </a:lnTo>
                <a:lnTo>
                  <a:pt x="7543800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7875" y="6172200"/>
            <a:ext cx="7543800" cy="27305"/>
          </a:xfrm>
          <a:custGeom>
            <a:avLst/>
            <a:gdLst/>
            <a:ahLst/>
            <a:cxnLst/>
            <a:rect l="l" t="t" r="r" b="b"/>
            <a:pathLst>
              <a:path w="7543800" h="27304">
                <a:moveTo>
                  <a:pt x="7543800" y="0"/>
                </a:moveTo>
                <a:lnTo>
                  <a:pt x="0" y="0"/>
                </a:lnTo>
                <a:lnTo>
                  <a:pt x="0" y="26987"/>
                </a:lnTo>
                <a:lnTo>
                  <a:pt x="7543800" y="26987"/>
                </a:lnTo>
                <a:lnTo>
                  <a:pt x="7543800" y="0"/>
                </a:lnTo>
                <a:close/>
              </a:path>
            </a:pathLst>
          </a:custGeom>
          <a:solidFill>
            <a:srgbClr val="717B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8838" rIns="0" bIns="0" rtlCol="0">
            <a:spAutoFit/>
          </a:bodyPr>
          <a:lstStyle/>
          <a:p>
            <a:pPr marL="385445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solidFill>
                  <a:srgbClr val="006699"/>
                </a:solidFill>
                <a:latin typeface="Impact"/>
                <a:cs typeface="Impact"/>
              </a:rPr>
              <a:t>Расписание</a:t>
            </a:r>
            <a:r>
              <a:rPr sz="3600" b="0" spc="-65" dirty="0">
                <a:solidFill>
                  <a:srgbClr val="006699"/>
                </a:solidFill>
                <a:latin typeface="Impact"/>
                <a:cs typeface="Impact"/>
              </a:rPr>
              <a:t> </a:t>
            </a:r>
            <a:r>
              <a:rPr sz="3600" b="0" dirty="0">
                <a:solidFill>
                  <a:srgbClr val="006699"/>
                </a:solidFill>
                <a:latin typeface="Impact"/>
                <a:cs typeface="Impact"/>
              </a:rPr>
              <a:t>ОГЭ</a:t>
            </a:r>
            <a:r>
              <a:rPr sz="3600" b="0" spc="-45" dirty="0">
                <a:solidFill>
                  <a:srgbClr val="006699"/>
                </a:solidFill>
                <a:latin typeface="Impact"/>
                <a:cs typeface="Impact"/>
              </a:rPr>
              <a:t> </a:t>
            </a:r>
            <a:r>
              <a:rPr sz="3600" b="0" dirty="0">
                <a:solidFill>
                  <a:srgbClr val="006699"/>
                </a:solidFill>
                <a:latin typeface="Impact"/>
                <a:cs typeface="Impact"/>
              </a:rPr>
              <a:t>в</a:t>
            </a:r>
            <a:r>
              <a:rPr sz="3600" b="0" spc="-30" dirty="0">
                <a:solidFill>
                  <a:srgbClr val="006699"/>
                </a:solidFill>
                <a:latin typeface="Impact"/>
                <a:cs typeface="Impact"/>
              </a:rPr>
              <a:t> </a:t>
            </a:r>
            <a:r>
              <a:rPr sz="3600" b="0" dirty="0">
                <a:solidFill>
                  <a:srgbClr val="006699"/>
                </a:solidFill>
                <a:latin typeface="Impact"/>
                <a:cs typeface="Impact"/>
              </a:rPr>
              <a:t>2025</a:t>
            </a:r>
            <a:r>
              <a:rPr sz="3600" b="0" spc="-40" dirty="0">
                <a:solidFill>
                  <a:srgbClr val="006699"/>
                </a:solidFill>
                <a:latin typeface="Impact"/>
                <a:cs typeface="Impact"/>
              </a:rPr>
              <a:t> </a:t>
            </a:r>
            <a:r>
              <a:rPr sz="3600" b="0" spc="-25" dirty="0">
                <a:solidFill>
                  <a:srgbClr val="006699"/>
                </a:solidFill>
                <a:latin typeface="Impact"/>
                <a:cs typeface="Impact"/>
              </a:rPr>
              <a:t>г.</a:t>
            </a:r>
            <a:endParaRPr sz="3600">
              <a:latin typeface="Impact"/>
              <a:cs typeface="Impac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0739" y="1526794"/>
            <a:ext cx="7142480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spcBef>
                <a:spcPts val="100"/>
              </a:spcBef>
              <a:buClr>
                <a:srgbClr val="717BA2"/>
              </a:buClr>
              <a:buFont typeface="Microsoft Sans Serif"/>
              <a:buChar char="•"/>
              <a:tabLst>
                <a:tab pos="285115" algn="l"/>
              </a:tabLst>
            </a:pPr>
            <a:r>
              <a:rPr sz="2400" b="1" dirty="0">
                <a:solidFill>
                  <a:srgbClr val="006699"/>
                </a:solidFill>
                <a:latin typeface="Arial"/>
                <a:cs typeface="Arial"/>
              </a:rPr>
              <a:t>Основной</a:t>
            </a:r>
            <a:r>
              <a:rPr sz="2400" b="1" spc="-20" dirty="0">
                <a:solidFill>
                  <a:srgbClr val="006699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6699"/>
                </a:solidFill>
                <a:latin typeface="Arial"/>
                <a:cs typeface="Arial"/>
              </a:rPr>
              <a:t>период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0"/>
              </a:spcBef>
            </a:pPr>
            <a:endParaRPr sz="2400">
              <a:latin typeface="Arial"/>
              <a:cs typeface="Arial"/>
            </a:endParaRPr>
          </a:p>
          <a:p>
            <a:pPr marL="285750">
              <a:lnSpc>
                <a:spcPct val="100000"/>
              </a:lnSpc>
            </a:pPr>
            <a:r>
              <a:rPr sz="2400" i="1" spc="-10" dirty="0">
                <a:solidFill>
                  <a:srgbClr val="006699"/>
                </a:solidFill>
                <a:latin typeface="Arial"/>
                <a:cs typeface="Arial"/>
              </a:rPr>
              <a:t>Резервные</a:t>
            </a:r>
            <a:r>
              <a:rPr sz="2400" i="1" spc="-114" dirty="0">
                <a:solidFill>
                  <a:srgbClr val="006699"/>
                </a:solidFill>
                <a:latin typeface="Arial"/>
                <a:cs typeface="Arial"/>
              </a:rPr>
              <a:t> </a:t>
            </a:r>
            <a:r>
              <a:rPr sz="2400" i="1" spc="-25" dirty="0">
                <a:solidFill>
                  <a:srgbClr val="006699"/>
                </a:solidFill>
                <a:latin typeface="Arial"/>
                <a:cs typeface="Arial"/>
              </a:rPr>
              <a:t>дни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2400">
              <a:latin typeface="Arial"/>
              <a:cs typeface="Arial"/>
            </a:endParaRPr>
          </a:p>
          <a:p>
            <a:pPr marL="285750">
              <a:lnSpc>
                <a:spcPct val="100000"/>
              </a:lnSpc>
              <a:tabLst>
                <a:tab pos="1608455" algn="l"/>
              </a:tabLst>
            </a:pPr>
            <a:r>
              <a:rPr sz="2400" dirty="0">
                <a:latin typeface="Microsoft Sans Serif"/>
                <a:cs typeface="Microsoft Sans Serif"/>
              </a:rPr>
              <a:t>26</a:t>
            </a:r>
            <a:r>
              <a:rPr sz="2400" spc="-20" dirty="0">
                <a:latin typeface="Microsoft Sans Serif"/>
                <a:cs typeface="Microsoft Sans Serif"/>
              </a:rPr>
              <a:t> июня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85" dirty="0">
                <a:latin typeface="Microsoft Sans Serif"/>
                <a:cs typeface="Microsoft Sans Serif"/>
              </a:rPr>
              <a:t>—</a:t>
            </a:r>
            <a:r>
              <a:rPr sz="2400" spc="-30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русский</a:t>
            </a:r>
            <a:r>
              <a:rPr sz="2400" spc="-3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язык;</a:t>
            </a:r>
            <a:endParaRPr sz="2400">
              <a:latin typeface="Microsoft Sans Serif"/>
              <a:cs typeface="Microsoft Sans Serif"/>
            </a:endParaRPr>
          </a:p>
          <a:p>
            <a:pPr marL="285750" marR="5080">
              <a:lnSpc>
                <a:spcPct val="100000"/>
              </a:lnSpc>
              <a:tabLst>
                <a:tab pos="1608455" algn="l"/>
              </a:tabLst>
            </a:pPr>
            <a:r>
              <a:rPr sz="2400" dirty="0">
                <a:latin typeface="Microsoft Sans Serif"/>
                <a:cs typeface="Microsoft Sans Serif"/>
              </a:rPr>
              <a:t>27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июня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по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всем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учебным</a:t>
            </a:r>
            <a:r>
              <a:rPr sz="2400" spc="-5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предметам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(кроме </a:t>
            </a:r>
            <a:r>
              <a:rPr sz="2400" spc="-30" dirty="0">
                <a:latin typeface="Microsoft Sans Serif"/>
                <a:cs typeface="Microsoft Sans Serif"/>
              </a:rPr>
              <a:t>русского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языка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и</a:t>
            </a:r>
            <a:r>
              <a:rPr sz="2400" spc="-8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математики);</a:t>
            </a:r>
            <a:endParaRPr sz="2400">
              <a:latin typeface="Microsoft Sans Serif"/>
              <a:cs typeface="Microsoft Sans Serif"/>
            </a:endParaRPr>
          </a:p>
          <a:p>
            <a:pPr marL="285750" marR="5080">
              <a:lnSpc>
                <a:spcPct val="100000"/>
              </a:lnSpc>
              <a:tabLst>
                <a:tab pos="1608455" algn="l"/>
              </a:tabLst>
            </a:pPr>
            <a:r>
              <a:rPr sz="2400" dirty="0">
                <a:latin typeface="Microsoft Sans Serif"/>
                <a:cs typeface="Microsoft Sans Serif"/>
              </a:rPr>
              <a:t>28</a:t>
            </a:r>
            <a:r>
              <a:rPr sz="2400" spc="-1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июня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по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всем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учебным</a:t>
            </a:r>
            <a:r>
              <a:rPr sz="2400" spc="-55" dirty="0">
                <a:latin typeface="Microsoft Sans Serif"/>
                <a:cs typeface="Microsoft Sans Serif"/>
              </a:rPr>
              <a:t> </a:t>
            </a:r>
            <a:r>
              <a:rPr sz="2400" spc="-35" dirty="0">
                <a:latin typeface="Microsoft Sans Serif"/>
                <a:cs typeface="Microsoft Sans Serif"/>
              </a:rPr>
              <a:t>предметам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(кроме </a:t>
            </a:r>
            <a:r>
              <a:rPr sz="2400" spc="-30" dirty="0">
                <a:latin typeface="Microsoft Sans Serif"/>
                <a:cs typeface="Microsoft Sans Serif"/>
              </a:rPr>
              <a:t>русского</a:t>
            </a:r>
            <a:r>
              <a:rPr sz="2400" spc="-75" dirty="0">
                <a:latin typeface="Microsoft Sans Serif"/>
                <a:cs typeface="Microsoft Sans Serif"/>
              </a:rPr>
              <a:t> </a:t>
            </a:r>
            <a:r>
              <a:rPr sz="2400" spc="-20" dirty="0">
                <a:latin typeface="Microsoft Sans Serif"/>
                <a:cs typeface="Microsoft Sans Serif"/>
              </a:rPr>
              <a:t>языка</a:t>
            </a:r>
            <a:r>
              <a:rPr sz="2400" spc="-5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и</a:t>
            </a:r>
            <a:r>
              <a:rPr sz="2400" spc="-9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математики);</a:t>
            </a:r>
            <a:endParaRPr sz="2400">
              <a:latin typeface="Microsoft Sans Serif"/>
              <a:cs typeface="Microsoft Sans Serif"/>
            </a:endParaRPr>
          </a:p>
          <a:p>
            <a:pPr marL="285750">
              <a:lnSpc>
                <a:spcPct val="100000"/>
              </a:lnSpc>
            </a:pPr>
            <a:r>
              <a:rPr sz="2400" dirty="0">
                <a:latin typeface="Microsoft Sans Serif"/>
                <a:cs typeface="Microsoft Sans Serif"/>
              </a:rPr>
              <a:t>30</a:t>
            </a:r>
            <a:r>
              <a:rPr sz="2400" spc="-5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июня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математика;</a:t>
            </a:r>
            <a:endParaRPr sz="2400">
              <a:latin typeface="Microsoft Sans Serif"/>
              <a:cs typeface="Microsoft Sans Serif"/>
            </a:endParaRPr>
          </a:p>
          <a:p>
            <a:pPr marL="285750">
              <a:lnSpc>
                <a:spcPct val="100000"/>
              </a:lnSpc>
              <a:tabLst>
                <a:tab pos="1442085" algn="l"/>
              </a:tabLst>
            </a:pPr>
            <a:r>
              <a:rPr sz="2400" dirty="0">
                <a:latin typeface="Microsoft Sans Serif"/>
                <a:cs typeface="Microsoft Sans Serif"/>
              </a:rPr>
              <a:t>1 </a:t>
            </a:r>
            <a:r>
              <a:rPr sz="2400" spc="-20" dirty="0">
                <a:latin typeface="Microsoft Sans Serif"/>
                <a:cs typeface="Microsoft Sans Serif"/>
              </a:rPr>
              <a:t>июля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по</a:t>
            </a:r>
            <a:r>
              <a:rPr sz="2400" spc="-4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всем</a:t>
            </a:r>
            <a:r>
              <a:rPr sz="2400" spc="-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учебным</a:t>
            </a:r>
            <a:r>
              <a:rPr sz="2400" spc="-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предметам;</a:t>
            </a:r>
            <a:endParaRPr sz="2400">
              <a:latin typeface="Microsoft Sans Serif"/>
              <a:cs typeface="Microsoft Sans Serif"/>
            </a:endParaRPr>
          </a:p>
          <a:p>
            <a:pPr marL="285750">
              <a:lnSpc>
                <a:spcPct val="100000"/>
              </a:lnSpc>
              <a:tabLst>
                <a:tab pos="1442085" algn="l"/>
              </a:tabLst>
            </a:pPr>
            <a:r>
              <a:rPr sz="2400" dirty="0">
                <a:latin typeface="Microsoft Sans Serif"/>
                <a:cs typeface="Microsoft Sans Serif"/>
              </a:rPr>
              <a:t>2 </a:t>
            </a:r>
            <a:r>
              <a:rPr sz="2400" spc="-20" dirty="0">
                <a:latin typeface="Microsoft Sans Serif"/>
                <a:cs typeface="Microsoft Sans Serif"/>
              </a:rPr>
              <a:t>июля</a:t>
            </a: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spc="969" dirty="0">
                <a:latin typeface="Microsoft Sans Serif"/>
                <a:cs typeface="Microsoft Sans Serif"/>
              </a:rPr>
              <a:t>—</a:t>
            </a:r>
            <a:r>
              <a:rPr sz="2400" spc="-6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по</a:t>
            </a:r>
            <a:r>
              <a:rPr sz="2400" spc="-40" dirty="0">
                <a:latin typeface="Microsoft Sans Serif"/>
                <a:cs typeface="Microsoft Sans Serif"/>
              </a:rPr>
              <a:t> </a:t>
            </a:r>
            <a:r>
              <a:rPr sz="2400" dirty="0">
                <a:latin typeface="Microsoft Sans Serif"/>
                <a:cs typeface="Microsoft Sans Serif"/>
              </a:rPr>
              <a:t>всем</a:t>
            </a:r>
            <a:r>
              <a:rPr sz="2400" spc="-40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учебным</a:t>
            </a:r>
            <a:r>
              <a:rPr sz="2400" spc="-55" dirty="0">
                <a:latin typeface="Microsoft Sans Serif"/>
                <a:cs typeface="Microsoft Sans Serif"/>
              </a:rPr>
              <a:t> </a:t>
            </a:r>
            <a:r>
              <a:rPr sz="2400" spc="-10" dirty="0">
                <a:latin typeface="Microsoft Sans Serif"/>
                <a:cs typeface="Microsoft Sans Serif"/>
              </a:rPr>
              <a:t>предметам;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60119" y="3755135"/>
            <a:ext cx="7809230" cy="2606040"/>
            <a:chOff x="960119" y="3755135"/>
            <a:chExt cx="7809230" cy="26060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0252" y="3755135"/>
              <a:ext cx="2305812" cy="7406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42560" y="3755135"/>
              <a:ext cx="832103" cy="74066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0119" y="4413503"/>
              <a:ext cx="7808976" cy="7406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5952" y="4962143"/>
              <a:ext cx="3220211" cy="74066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70631" y="5620511"/>
              <a:ext cx="4073652" cy="740664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3059176" y="404875"/>
            <a:ext cx="4394200" cy="2745740"/>
            <a:chOff x="3059176" y="404875"/>
            <a:chExt cx="4394200" cy="274574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59176" y="404875"/>
              <a:ext cx="4394200" cy="26987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32201" y="980947"/>
              <a:ext cx="1800225" cy="168757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05200" y="2567940"/>
              <a:ext cx="1194815" cy="58216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230579" y="2648204"/>
            <a:ext cx="7112634" cy="3667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391285" algn="ctr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0066CC"/>
                </a:solidFill>
                <a:latin typeface="Calibri"/>
                <a:cs typeface="Calibri"/>
              </a:rPr>
              <a:t>202</a:t>
            </a:r>
            <a:r>
              <a:rPr lang="ru-RU" sz="2800" b="1" spc="-20" dirty="0">
                <a:solidFill>
                  <a:srgbClr val="0066CC"/>
                </a:solidFill>
                <a:latin typeface="Calibri"/>
                <a:cs typeface="Calibri"/>
              </a:rPr>
              <a:t>5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885"/>
              </a:spcBef>
            </a:pPr>
            <a:endParaRPr sz="2800" dirty="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</a:pPr>
            <a:r>
              <a:rPr sz="3600" b="1" dirty="0">
                <a:solidFill>
                  <a:srgbClr val="003399"/>
                </a:solidFill>
                <a:latin typeface="Times New Roman"/>
                <a:cs typeface="Times New Roman"/>
              </a:rPr>
              <a:t>1</a:t>
            </a:r>
            <a:r>
              <a:rPr sz="3600" b="1" spc="-15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3399"/>
                </a:solidFill>
                <a:latin typeface="Times New Roman"/>
                <a:cs typeface="Times New Roman"/>
              </a:rPr>
              <a:t>марта</a:t>
            </a:r>
            <a:r>
              <a:rPr sz="3600" b="1" spc="-10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3600" b="1" spc="-50" dirty="0">
                <a:solidFill>
                  <a:srgbClr val="003399"/>
                </a:solidFill>
                <a:latin typeface="Times New Roman"/>
                <a:cs typeface="Times New Roman"/>
              </a:rPr>
              <a:t>–</a:t>
            </a:r>
            <a:endParaRPr sz="36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865"/>
              </a:spcBef>
            </a:pPr>
            <a:r>
              <a:rPr sz="3600" b="1" dirty="0">
                <a:solidFill>
                  <a:srgbClr val="003399"/>
                </a:solidFill>
                <a:latin typeface="Times New Roman"/>
                <a:cs typeface="Times New Roman"/>
              </a:rPr>
              <a:t>последний</a:t>
            </a:r>
            <a:r>
              <a:rPr sz="3600" b="1" spc="-114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3399"/>
                </a:solidFill>
                <a:latin typeface="Times New Roman"/>
                <a:cs typeface="Times New Roman"/>
              </a:rPr>
              <a:t>день</a:t>
            </a:r>
            <a:r>
              <a:rPr sz="3600" b="1" spc="-105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3399"/>
                </a:solidFill>
                <a:latin typeface="Times New Roman"/>
                <a:cs typeface="Times New Roman"/>
              </a:rPr>
              <a:t>подачи</a:t>
            </a:r>
            <a:r>
              <a:rPr sz="3600" b="1" spc="-114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03399"/>
                </a:solidFill>
                <a:latin typeface="Times New Roman"/>
                <a:cs typeface="Times New Roman"/>
              </a:rPr>
              <a:t>заявлений</a:t>
            </a:r>
            <a:endParaRPr sz="3600" dirty="0">
              <a:latin typeface="Times New Roman"/>
              <a:cs typeface="Times New Roman"/>
            </a:endParaRPr>
          </a:p>
          <a:p>
            <a:pPr marL="345440" algn="ctr">
              <a:lnSpc>
                <a:spcPct val="100000"/>
              </a:lnSpc>
            </a:pPr>
            <a:r>
              <a:rPr sz="3600" b="1" dirty="0">
                <a:solidFill>
                  <a:srgbClr val="003399"/>
                </a:solidFill>
                <a:latin typeface="Times New Roman"/>
                <a:cs typeface="Times New Roman"/>
              </a:rPr>
              <a:t>для</a:t>
            </a:r>
            <a:r>
              <a:rPr sz="3600" b="1" spc="-70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03399"/>
                </a:solidFill>
                <a:latin typeface="Times New Roman"/>
                <a:cs typeface="Times New Roman"/>
              </a:rPr>
              <a:t>участия</a:t>
            </a:r>
            <a:endParaRPr sz="3600" dirty="0">
              <a:latin typeface="Times New Roman"/>
              <a:cs typeface="Times New Roman"/>
            </a:endParaRPr>
          </a:p>
          <a:p>
            <a:pPr marL="5080" algn="ctr">
              <a:lnSpc>
                <a:spcPct val="100000"/>
              </a:lnSpc>
              <a:spcBef>
                <a:spcPts val="870"/>
              </a:spcBef>
              <a:tabLst>
                <a:tab pos="1550035" algn="l"/>
              </a:tabLst>
            </a:pPr>
            <a:r>
              <a:rPr sz="3600" b="1" dirty="0">
                <a:solidFill>
                  <a:srgbClr val="003399"/>
                </a:solidFill>
                <a:latin typeface="Times New Roman"/>
                <a:cs typeface="Times New Roman"/>
              </a:rPr>
              <a:t>в</a:t>
            </a:r>
            <a:r>
              <a:rPr sz="3600" b="1" spc="-35" dirty="0">
                <a:solidFill>
                  <a:srgbClr val="003399"/>
                </a:solidFill>
                <a:latin typeface="Times New Roman"/>
                <a:cs typeface="Times New Roman"/>
              </a:rPr>
              <a:t> </a:t>
            </a:r>
            <a:r>
              <a:rPr sz="3600" b="1" spc="-25" dirty="0">
                <a:solidFill>
                  <a:srgbClr val="003399"/>
                </a:solidFill>
                <a:latin typeface="Times New Roman"/>
                <a:cs typeface="Times New Roman"/>
              </a:rPr>
              <a:t>ОГЭ</a:t>
            </a:r>
            <a:r>
              <a:rPr sz="3600" b="1" dirty="0">
                <a:solidFill>
                  <a:srgbClr val="003399"/>
                </a:solidFill>
                <a:latin typeface="Times New Roman"/>
                <a:cs typeface="Times New Roman"/>
              </a:rPr>
              <a:t>	2025 </a:t>
            </a:r>
            <a:r>
              <a:rPr sz="3600" b="1" spc="-20" dirty="0">
                <a:solidFill>
                  <a:srgbClr val="003399"/>
                </a:solidFill>
                <a:latin typeface="Times New Roman"/>
                <a:cs typeface="Times New Roman"/>
              </a:rPr>
              <a:t>года</a:t>
            </a:r>
            <a:endParaRPr sz="3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51888" y="0"/>
            <a:ext cx="5789930" cy="1165860"/>
            <a:chOff x="2151888" y="0"/>
            <a:chExt cx="5789930" cy="11658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51888" y="0"/>
              <a:ext cx="5789675" cy="6172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82240" y="425195"/>
              <a:ext cx="4727448" cy="740663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23541" y="-5079"/>
            <a:ext cx="52108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2925" marR="5080" indent="-53086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Дополнительный</a:t>
            </a:r>
            <a:r>
              <a:rPr sz="3600" spc="-140" dirty="0"/>
              <a:t> </a:t>
            </a:r>
            <a:r>
              <a:rPr sz="3600" spc="-10" dirty="0"/>
              <a:t>период </a:t>
            </a:r>
            <a:r>
              <a:rPr sz="3600" dirty="0"/>
              <a:t>сентябрьские</a:t>
            </a:r>
            <a:r>
              <a:rPr sz="3600" spc="-50" dirty="0"/>
              <a:t> </a:t>
            </a:r>
            <a:r>
              <a:rPr sz="3600" spc="-10" dirty="0"/>
              <a:t>сроки</a:t>
            </a:r>
            <a:endParaRPr sz="36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987" y="1773173"/>
            <a:ext cx="9116949" cy="309562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54608" y="0"/>
            <a:ext cx="7364095" cy="1329055"/>
            <a:chOff x="1054608" y="0"/>
            <a:chExt cx="7364095" cy="13290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4608" y="0"/>
              <a:ext cx="7363968" cy="71932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99815" y="509016"/>
              <a:ext cx="3145535" cy="819912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57122" y="32461"/>
            <a:ext cx="659638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58035" marR="5080" indent="-204597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Продолжительность</a:t>
            </a:r>
            <a:r>
              <a:rPr sz="4000" spc="-150" dirty="0"/>
              <a:t> </a:t>
            </a:r>
            <a:r>
              <a:rPr sz="4000" dirty="0"/>
              <a:t>ОГЭ</a:t>
            </a:r>
            <a:r>
              <a:rPr sz="4000" spc="-150" dirty="0"/>
              <a:t> </a:t>
            </a:r>
            <a:r>
              <a:rPr sz="4000" spc="-35" dirty="0"/>
              <a:t>по </a:t>
            </a:r>
            <a:r>
              <a:rPr sz="4000" spc="-10" dirty="0"/>
              <a:t>предметам</a:t>
            </a:r>
            <a:endParaRPr sz="4000"/>
          </a:p>
        </p:txBody>
      </p:sp>
      <p:sp>
        <p:nvSpPr>
          <p:cNvPr id="6" name="object 6"/>
          <p:cNvSpPr txBox="1"/>
          <p:nvPr/>
        </p:nvSpPr>
        <p:spPr>
          <a:xfrm>
            <a:off x="535940" y="1578609"/>
            <a:ext cx="7814945" cy="3977004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355600" marR="85090" indent="-342900">
              <a:lnSpc>
                <a:spcPts val="2660"/>
              </a:lnSpc>
              <a:spcBef>
                <a:spcPts val="370"/>
              </a:spcBef>
              <a:buChar char="•"/>
              <a:tabLst>
                <a:tab pos="355600" algn="l"/>
                <a:tab pos="422275" algn="l"/>
              </a:tabLst>
            </a:pPr>
            <a:r>
              <a:rPr sz="2400" dirty="0">
                <a:latin typeface="Microsoft Sans Serif"/>
                <a:cs typeface="Microsoft Sans Serif"/>
              </a:rPr>
              <a:t>	</a:t>
            </a:r>
            <a:r>
              <a:rPr sz="2400" dirty="0">
                <a:latin typeface="Times New Roman"/>
                <a:cs typeface="Times New Roman"/>
              </a:rPr>
              <a:t>математика,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русский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язык,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литература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часа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55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минут </a:t>
            </a:r>
            <a:r>
              <a:rPr sz="2400" dirty="0">
                <a:latin typeface="Times New Roman"/>
                <a:cs typeface="Times New Roman"/>
              </a:rPr>
              <a:t>(235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минут);</a:t>
            </a:r>
            <a:endParaRPr sz="2400">
              <a:latin typeface="Times New Roman"/>
              <a:cs typeface="Times New Roman"/>
            </a:endParaRPr>
          </a:p>
          <a:p>
            <a:pPr marL="355600" marR="212090" indent="-342900">
              <a:lnSpc>
                <a:spcPts val="2590"/>
              </a:lnSpc>
              <a:spcBef>
                <a:spcPts val="56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физика,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обществознание,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история,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химия —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часа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(180 </a:t>
            </a:r>
            <a:r>
              <a:rPr sz="2400" spc="-10" dirty="0">
                <a:latin typeface="Times New Roman"/>
                <a:cs typeface="Times New Roman"/>
              </a:rPr>
              <a:t>минут);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ts val="2735"/>
              </a:lnSpc>
              <a:spcBef>
                <a:spcPts val="254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информатика,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география,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биология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—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часа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30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минут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735"/>
              </a:lnSpc>
            </a:pPr>
            <a:r>
              <a:rPr sz="2400" dirty="0">
                <a:latin typeface="Times New Roman"/>
                <a:cs typeface="Times New Roman"/>
              </a:rPr>
              <a:t>(150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минут);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90100"/>
              </a:lnSpc>
              <a:spcBef>
                <a:spcPts val="5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иностранный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язык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(английский,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французский,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немецкий, </a:t>
            </a:r>
            <a:r>
              <a:rPr sz="2400" dirty="0">
                <a:latin typeface="Times New Roman"/>
                <a:cs typeface="Times New Roman"/>
              </a:rPr>
              <a:t>испанский)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(кроме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раздела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«Говорение»)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—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часа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(120 </a:t>
            </a:r>
            <a:r>
              <a:rPr sz="2400" spc="-10" dirty="0">
                <a:latin typeface="Times New Roman"/>
                <a:cs typeface="Times New Roman"/>
              </a:rPr>
              <a:t>минут);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530"/>
              </a:lnSpc>
              <a:spcBef>
                <a:spcPts val="66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иностранный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язык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(английский,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французский,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немецкий, </a:t>
            </a:r>
            <a:r>
              <a:rPr sz="2400" dirty="0">
                <a:latin typeface="Times New Roman"/>
                <a:cs typeface="Times New Roman"/>
              </a:rPr>
              <a:t>испанский)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(раздел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«Говорение»)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—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15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минут.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0331" y="225552"/>
            <a:ext cx="8510016" cy="58369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8612" y="317373"/>
            <a:ext cx="8058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Средства,</a:t>
            </a:r>
            <a:r>
              <a:rPr sz="2800" spc="-75" dirty="0"/>
              <a:t> </a:t>
            </a:r>
            <a:r>
              <a:rPr sz="2800" dirty="0"/>
              <a:t>разрешенные</a:t>
            </a:r>
            <a:r>
              <a:rPr sz="2800" spc="-90" dirty="0"/>
              <a:t> </a:t>
            </a:r>
            <a:r>
              <a:rPr sz="2800" dirty="0"/>
              <a:t>к</a:t>
            </a:r>
            <a:r>
              <a:rPr sz="2800" spc="-85" dirty="0"/>
              <a:t> </a:t>
            </a:r>
            <a:r>
              <a:rPr sz="2800" spc="-10" dirty="0"/>
              <a:t>использованию</a:t>
            </a:r>
            <a:r>
              <a:rPr sz="2800" spc="-80" dirty="0"/>
              <a:t> </a:t>
            </a:r>
            <a:r>
              <a:rPr sz="2800" dirty="0"/>
              <a:t>на</a:t>
            </a:r>
            <a:r>
              <a:rPr sz="2800" spc="-85" dirty="0"/>
              <a:t> </a:t>
            </a:r>
            <a:r>
              <a:rPr sz="2800" spc="-25" dirty="0"/>
              <a:t>ОГЭ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258267" y="944371"/>
            <a:ext cx="8484870" cy="4963160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355600" marR="1386840" indent="-342900">
              <a:lnSpc>
                <a:spcPts val="1920"/>
              </a:lnSpc>
              <a:spcBef>
                <a:spcPts val="565"/>
              </a:spcBef>
            </a:pP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u="sng" spc="-3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биологии</a:t>
            </a:r>
            <a:r>
              <a:rPr sz="2000" spc="-30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линейка, не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содержащая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справочной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информации, непрограммируемый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калькулятор,</a:t>
            </a:r>
            <a:endParaRPr sz="2000">
              <a:latin typeface="Times New Roman"/>
              <a:cs typeface="Times New Roman"/>
            </a:endParaRPr>
          </a:p>
          <a:p>
            <a:pPr marL="355600" marR="210820" indent="-342900">
              <a:lnSpc>
                <a:spcPct val="80000"/>
              </a:lnSpc>
              <a:spcBef>
                <a:spcPts val="500"/>
              </a:spcBef>
            </a:pP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u="sng" spc="-6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географии</a:t>
            </a:r>
            <a:r>
              <a:rPr sz="2000" spc="-40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линейка;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непрограммируемый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калькулятор;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географические </a:t>
            </a:r>
            <a:r>
              <a:rPr sz="2000" dirty="0">
                <a:latin typeface="Times New Roman"/>
                <a:cs typeface="Times New Roman"/>
              </a:rPr>
              <a:t>атласы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7-9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классов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;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2160"/>
              </a:lnSpc>
            </a:pP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u="sng" spc="-3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литературе</a:t>
            </a:r>
            <a:r>
              <a:rPr sz="2000" spc="-30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орфографический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словарь;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полные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тексты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художественных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Times New Roman"/>
                <a:cs typeface="Times New Roman"/>
              </a:rPr>
              <a:t>произведений,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также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сборники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лирики;</a:t>
            </a:r>
            <a:endParaRPr sz="2000">
              <a:latin typeface="Times New Roman"/>
              <a:cs typeface="Times New Roman"/>
            </a:endParaRPr>
          </a:p>
          <a:p>
            <a:pPr marL="355600" marR="514350" indent="-342900">
              <a:lnSpc>
                <a:spcPts val="1920"/>
              </a:lnSpc>
              <a:spcBef>
                <a:spcPts val="465"/>
              </a:spcBef>
            </a:pP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u="sng" spc="-4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математике</a:t>
            </a:r>
            <a:r>
              <a:rPr sz="2000" spc="-60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линейка;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непрограммируемый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калькулятор;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справочные </a:t>
            </a:r>
            <a:r>
              <a:rPr sz="2000" dirty="0">
                <a:latin typeface="Times New Roman"/>
                <a:cs typeface="Times New Roman"/>
              </a:rPr>
              <a:t>материалы,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содержащие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основные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формулы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курса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математики </a:t>
            </a:r>
            <a:r>
              <a:rPr sz="2000" dirty="0">
                <a:latin typeface="Times New Roman"/>
                <a:cs typeface="Times New Roman"/>
              </a:rPr>
              <a:t>образовательной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программы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основного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общего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образования;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u="sng" spc="-3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русскому</a:t>
            </a:r>
            <a:r>
              <a:rPr sz="2000" u="sng" spc="-4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языку</a:t>
            </a:r>
            <a:r>
              <a:rPr sz="2000" spc="-20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орфографический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словарь;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u="sng" spc="-6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физике</a:t>
            </a:r>
            <a:r>
              <a:rPr sz="2000" spc="-4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линейка;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непрограммируемый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калькулятор;</a:t>
            </a:r>
            <a:endParaRPr sz="20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1920"/>
              </a:lnSpc>
              <a:spcBef>
                <a:spcPts val="459"/>
              </a:spcBef>
            </a:pP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u="sng" spc="-4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химии</a:t>
            </a:r>
            <a:r>
              <a:rPr sz="2000" spc="-2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непрограммируемый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калькулятор;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Периодическая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система </a:t>
            </a:r>
            <a:r>
              <a:rPr sz="2000" dirty="0">
                <a:latin typeface="Times New Roman"/>
                <a:cs typeface="Times New Roman"/>
              </a:rPr>
              <a:t>химических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элементов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Д.И.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Менделеева;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таблица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растворимости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солей, </a:t>
            </a:r>
            <a:r>
              <a:rPr sz="2000" dirty="0">
                <a:latin typeface="Times New Roman"/>
                <a:cs typeface="Times New Roman"/>
              </a:rPr>
              <a:t>кислот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оснований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воде;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электрохимический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ряд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напряжений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металлов.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2000">
              <a:latin typeface="Times New Roman"/>
              <a:cs typeface="Times New Roman"/>
            </a:endParaRPr>
          </a:p>
          <a:p>
            <a:pPr marL="355600" marR="16510" indent="417195">
              <a:lnSpc>
                <a:spcPct val="79800"/>
              </a:lnSpc>
            </a:pP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000" u="sng" spc="-3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день</a:t>
            </a:r>
            <a:r>
              <a:rPr sz="2000" u="sng" spc="-2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проведения</a:t>
            </a:r>
            <a:r>
              <a:rPr sz="2000" u="sng" spc="-3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ОГЭ</a:t>
            </a:r>
            <a:r>
              <a:rPr sz="2000" u="sng" spc="-2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2000" u="sng" spc="-2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средствах</a:t>
            </a:r>
            <a:r>
              <a:rPr sz="2000" u="sng" spc="-4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обучения</a:t>
            </a:r>
            <a:r>
              <a:rPr sz="2000" u="sng" spc="-3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000" u="sng" spc="-2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воспитания</a:t>
            </a:r>
            <a:r>
              <a:rPr sz="2000" u="sng" spc="-1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не</a:t>
            </a:r>
            <a:r>
              <a:rPr sz="2000" spc="-2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допускается</a:t>
            </a:r>
            <a:r>
              <a:rPr sz="2000" u="sng" spc="-6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делать</a:t>
            </a:r>
            <a:r>
              <a:rPr sz="2000" u="sng" spc="-4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пометки,</a:t>
            </a:r>
            <a:r>
              <a:rPr sz="2000" u="sng" spc="-3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относящиеся</a:t>
            </a:r>
            <a:r>
              <a:rPr sz="2000" u="sng" spc="-5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к</a:t>
            </a:r>
            <a:r>
              <a:rPr sz="2000" u="sng" spc="-4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содержанию</a:t>
            </a:r>
            <a:r>
              <a:rPr sz="2000" u="sng" spc="-3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заданий</a:t>
            </a:r>
            <a:r>
              <a:rPr sz="2000" u="sng" spc="-4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КИМ</a:t>
            </a:r>
            <a:r>
              <a:rPr sz="2000" u="sng" spc="-3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2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000" spc="-25" dirty="0">
                <a:solidFill>
                  <a:srgbClr val="A40020"/>
                </a:solidFill>
                <a:latin typeface="Times New Roman"/>
                <a:cs typeface="Times New Roman"/>
              </a:rPr>
              <a:t> </a:t>
            </a:r>
            <a:r>
              <a:rPr sz="20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учебным</a:t>
            </a:r>
            <a:r>
              <a:rPr sz="2000" u="sng" spc="-5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предметам.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41904" y="88392"/>
            <a:ext cx="3171444" cy="81991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43402" y="221437"/>
            <a:ext cx="25292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Внимание!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258267" y="1002029"/>
            <a:ext cx="8625205" cy="5293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Географические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атласы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7-9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классов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Орфографические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словари;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300"/>
              </a:lnSpc>
              <a:spcBef>
                <a:spcPts val="56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Справочные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материалы,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содержащие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основные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формулы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курса математики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образовательной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программы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основного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общего образования;</a:t>
            </a:r>
            <a:endParaRPr sz="2400">
              <a:latin typeface="Times New Roman"/>
              <a:cs typeface="Times New Roman"/>
            </a:endParaRPr>
          </a:p>
          <a:p>
            <a:pPr marL="355600" marR="1081405" indent="-342900">
              <a:lnSpc>
                <a:spcPct val="80000"/>
              </a:lnSpc>
              <a:spcBef>
                <a:spcPts val="60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Периодическая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система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химических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элементов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Д.И. </a:t>
            </a:r>
            <a:r>
              <a:rPr sz="2400" dirty="0">
                <a:latin typeface="Times New Roman"/>
                <a:cs typeface="Times New Roman"/>
              </a:rPr>
              <a:t>Менделеева;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таблица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растворимости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солей,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кислот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оснований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воде;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электрохимический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ряд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напряжений металлов.</a:t>
            </a:r>
            <a:endParaRPr sz="24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ПЕРЕЧИСЛЕННЫЕ</a:t>
            </a:r>
            <a:r>
              <a:rPr sz="2400" u="sng" spc="-7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2400" u="sng" spc="-7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ЭТОМ</a:t>
            </a:r>
            <a:r>
              <a:rPr sz="2400" u="sng" spc="-6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СЛАЙДЕ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590"/>
              </a:lnSpc>
              <a:spcBef>
                <a:spcPts val="5"/>
              </a:spcBef>
            </a:pP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средства</a:t>
            </a:r>
            <a:r>
              <a:rPr sz="2400" u="sng" spc="-5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обучения</a:t>
            </a:r>
            <a:r>
              <a:rPr sz="2400" u="sng" spc="-7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400" u="sng" spc="-3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воспитания</a:t>
            </a:r>
            <a:r>
              <a:rPr sz="2400" u="sng" spc="-3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будут</a:t>
            </a:r>
            <a:r>
              <a:rPr sz="2400" u="sng" spc="-8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доставлены</a:t>
            </a:r>
            <a:r>
              <a:rPr sz="2400" u="sng" spc="-3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u="sng" spc="-4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Пункт</a:t>
            </a:r>
            <a:endParaRPr sz="2400">
              <a:latin typeface="Times New Roman"/>
              <a:cs typeface="Times New Roman"/>
            </a:endParaRPr>
          </a:p>
          <a:p>
            <a:pPr marL="343535" algn="ctr">
              <a:lnSpc>
                <a:spcPts val="2590"/>
              </a:lnSpc>
            </a:pP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проведения</a:t>
            </a:r>
            <a:r>
              <a:rPr sz="2400" u="sng" spc="-6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экзамена</a:t>
            </a:r>
            <a:r>
              <a:rPr sz="2400" u="sng" spc="-8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централизованно</a:t>
            </a:r>
            <a:endParaRPr sz="2400">
              <a:latin typeface="Times New Roman"/>
              <a:cs typeface="Times New Roman"/>
            </a:endParaRPr>
          </a:p>
          <a:p>
            <a:pPr marL="1270" algn="ctr">
              <a:lnSpc>
                <a:spcPts val="2590"/>
              </a:lnSpc>
            </a:pP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ВСЕ</a:t>
            </a:r>
            <a:r>
              <a:rPr sz="2400" u="sng" spc="-8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ОСТАЛЬНЫЕ</a:t>
            </a:r>
            <a:r>
              <a:rPr sz="2400" u="sng" spc="-8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СРЕДСТВА</a:t>
            </a:r>
            <a:r>
              <a:rPr sz="2400" u="sng" spc="-7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УЧАСТНИКИ</a:t>
            </a:r>
            <a:r>
              <a:rPr sz="2400" u="sng" spc="-5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ЭКЗАМЕНА</a:t>
            </a:r>
            <a:endParaRPr sz="2400">
              <a:latin typeface="Times New Roman"/>
              <a:cs typeface="Times New Roman"/>
            </a:endParaRPr>
          </a:p>
          <a:p>
            <a:pPr marL="343535" algn="ctr">
              <a:lnSpc>
                <a:spcPts val="2590"/>
              </a:lnSpc>
            </a:pP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ПРИНОСЯТ</a:t>
            </a:r>
            <a:r>
              <a:rPr sz="2400" u="sng" spc="-5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С</a:t>
            </a:r>
            <a:r>
              <a:rPr sz="2400" u="sng" spc="-6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СОБОЙ</a:t>
            </a:r>
            <a:endParaRPr sz="2400">
              <a:latin typeface="Times New Roman"/>
              <a:cs typeface="Times New Roman"/>
            </a:endParaRPr>
          </a:p>
          <a:p>
            <a:pPr marL="1905" algn="ctr">
              <a:lnSpc>
                <a:spcPts val="2590"/>
              </a:lnSpc>
            </a:pP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ТЕКСТЫ</a:t>
            </a:r>
            <a:r>
              <a:rPr sz="2400" u="sng" spc="-8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художественных</a:t>
            </a:r>
            <a:r>
              <a:rPr sz="2400" u="sng" spc="-6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произведений</a:t>
            </a:r>
            <a:r>
              <a:rPr sz="2400" u="sng" spc="-5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доставляются</a:t>
            </a:r>
            <a:endParaRPr sz="2400">
              <a:latin typeface="Times New Roman"/>
              <a:cs typeface="Times New Roman"/>
            </a:endParaRPr>
          </a:p>
          <a:p>
            <a:pPr marL="342900" algn="ctr">
              <a:lnSpc>
                <a:spcPts val="2590"/>
              </a:lnSpc>
            </a:pP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участником</a:t>
            </a:r>
            <a:r>
              <a:rPr sz="2400" u="sng" spc="-12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(родителями)</a:t>
            </a:r>
            <a:r>
              <a:rPr sz="2400" u="sng" spc="-85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самостоятельно</a:t>
            </a:r>
            <a:r>
              <a:rPr sz="2400" u="sng" spc="-9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solidFill>
                  <a:srgbClr val="A40020"/>
                </a:solidFill>
                <a:uFill>
                  <a:solidFill>
                    <a:srgbClr val="A40020"/>
                  </a:solidFill>
                </a:uFill>
                <a:latin typeface="Times New Roman"/>
                <a:cs typeface="Times New Roman"/>
              </a:rPr>
              <a:t>заранее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2459" y="68580"/>
            <a:ext cx="8174990" cy="1149350"/>
            <a:chOff x="632459" y="68580"/>
            <a:chExt cx="8174990" cy="11493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2459" y="68580"/>
              <a:ext cx="8174735" cy="66141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1531" y="556260"/>
              <a:ext cx="4512564" cy="661415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72744" y="173482"/>
            <a:ext cx="7548245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31645" marR="5080" indent="-1719580">
              <a:lnSpc>
                <a:spcPct val="100000"/>
              </a:lnSpc>
              <a:spcBef>
                <a:spcPts val="100"/>
              </a:spcBef>
              <a:tabLst>
                <a:tab pos="1927860" algn="l"/>
              </a:tabLst>
            </a:pPr>
            <a:r>
              <a:rPr sz="3200" spc="-10" dirty="0">
                <a:latin typeface="Arial"/>
                <a:cs typeface="Arial"/>
              </a:rPr>
              <a:t>Таблица</a:t>
            </a:r>
            <a:r>
              <a:rPr sz="3200" dirty="0">
                <a:latin typeface="Arial"/>
                <a:cs typeface="Arial"/>
              </a:rPr>
              <a:t>		по</a:t>
            </a:r>
            <a:r>
              <a:rPr sz="3200" spc="-5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переводу</a:t>
            </a:r>
            <a:r>
              <a:rPr sz="3200" spc="-8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баллов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за</a:t>
            </a:r>
            <a:r>
              <a:rPr sz="3200" spc="-65" dirty="0">
                <a:latin typeface="Arial"/>
                <a:cs typeface="Arial"/>
              </a:rPr>
              <a:t> </a:t>
            </a:r>
            <a:r>
              <a:rPr sz="3200" spc="-25" dirty="0">
                <a:latin typeface="Arial"/>
                <a:cs typeface="Arial"/>
              </a:rPr>
              <a:t>ОГЭ </a:t>
            </a:r>
            <a:r>
              <a:rPr sz="3200" dirty="0">
                <a:latin typeface="Arial"/>
                <a:cs typeface="Arial"/>
              </a:rPr>
              <a:t>в</a:t>
            </a:r>
            <a:r>
              <a:rPr sz="3200" spc="-10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школьную</a:t>
            </a:r>
            <a:r>
              <a:rPr sz="3200" spc="-9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оценку</a:t>
            </a:r>
            <a:endParaRPr sz="3200">
              <a:latin typeface="Arial"/>
              <a:cs typeface="Arial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222250" y="1441450"/>
          <a:ext cx="8610600" cy="4387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1F487C"/>
                          </a:solidFill>
                          <a:latin typeface="Times New Roman"/>
                          <a:cs typeface="Times New Roman"/>
                        </a:rPr>
                        <a:t>Предмет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«</a:t>
                      </a:r>
                      <a:r>
                        <a:rPr sz="1800" b="1" spc="-25" dirty="0">
                          <a:solidFill>
                            <a:srgbClr val="1F487C"/>
                          </a:solid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«</a:t>
                      </a:r>
                      <a:r>
                        <a:rPr sz="1800" b="1" spc="-25" dirty="0">
                          <a:solidFill>
                            <a:srgbClr val="1F487C"/>
                          </a:solid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«</a:t>
                      </a:r>
                      <a:r>
                        <a:rPr sz="1800" b="1" spc="-25" dirty="0">
                          <a:solidFill>
                            <a:srgbClr val="1F487C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«</a:t>
                      </a:r>
                      <a:r>
                        <a:rPr sz="1800" b="1" spc="-25" dirty="0">
                          <a:solidFill>
                            <a:srgbClr val="1F487C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Русский</a:t>
                      </a:r>
                      <a:r>
                        <a:rPr sz="1800" b="1" spc="-1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язык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15-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23-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29-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Математика*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5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8-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15-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22-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Обществознание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14-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23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24-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32-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Иностранные</a:t>
                      </a:r>
                      <a:r>
                        <a:rPr sz="1800" b="1" spc="-9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языки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29-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45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46-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57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58-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68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Физика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4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11-</a:t>
                      </a:r>
                      <a:r>
                        <a:rPr sz="1800" b="1" spc="-3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23-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35-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45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Химия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5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21-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31-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Биология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13-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26-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38-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48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125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География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12-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18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19-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26-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История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4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11-</a:t>
                      </a:r>
                      <a:r>
                        <a:rPr sz="1800" b="1" spc="-3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21-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37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Литература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5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10-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17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18-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25-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29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Информатика</a:t>
                      </a:r>
                      <a:r>
                        <a:rPr sz="1800" b="1" spc="-4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800" b="1" spc="-7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ИКТ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800" b="1" spc="-5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4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5-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4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11-</a:t>
                      </a:r>
                      <a:r>
                        <a:rPr sz="1800" b="1" spc="-3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15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800" b="1" spc="-10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16-</a:t>
                      </a:r>
                      <a:r>
                        <a:rPr sz="1800" b="1" spc="-25" dirty="0">
                          <a:solidFill>
                            <a:srgbClr val="006699"/>
                          </a:solidFill>
                          <a:latin typeface="Times New Roman"/>
                          <a:cs typeface="Times New Roman"/>
                        </a:rPr>
                        <a:t>19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18332" y="379475"/>
            <a:ext cx="2343912" cy="8199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4543" rIns="0" bIns="0" rtlCol="0">
            <a:spAutoFit/>
          </a:bodyPr>
          <a:lstStyle/>
          <a:p>
            <a:pPr marL="334137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Важно!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535940" y="1621358"/>
            <a:ext cx="7922259" cy="390461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355600" marR="5080" indent="-342900">
              <a:lnSpc>
                <a:spcPct val="101099"/>
              </a:lnSpc>
              <a:spcBef>
                <a:spcPts val="6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dirty="0">
                <a:latin typeface="Times New Roman"/>
                <a:cs typeface="Times New Roman"/>
              </a:rPr>
              <a:t>Внимательно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изучите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сайты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образовательных организаций</a:t>
            </a:r>
            <a:r>
              <a:rPr sz="2800" spc="-1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среднего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профессионального образования,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если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выпускник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собирается </a:t>
            </a:r>
            <a:r>
              <a:rPr sz="2800" dirty="0">
                <a:latin typeface="Times New Roman"/>
                <a:cs typeface="Times New Roman"/>
              </a:rPr>
              <a:t>поступать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окончании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9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класса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колледж.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В </a:t>
            </a:r>
            <a:r>
              <a:rPr sz="2800" dirty="0">
                <a:latin typeface="Times New Roman"/>
                <a:cs typeface="Times New Roman"/>
              </a:rPr>
              <a:t>разделе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«Абитуриенту»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вы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получите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всю </a:t>
            </a:r>
            <a:r>
              <a:rPr sz="2800" spc="-10" dirty="0">
                <a:latin typeface="Times New Roman"/>
                <a:cs typeface="Times New Roman"/>
              </a:rPr>
              <a:t>актуальную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информацию,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том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числе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узнаете, </a:t>
            </a:r>
            <a:r>
              <a:rPr sz="2800" dirty="0">
                <a:latin typeface="Times New Roman"/>
                <a:cs typeface="Times New Roman"/>
              </a:rPr>
              <a:t>какие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дополнительные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вступительные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испытания </a:t>
            </a:r>
            <a:r>
              <a:rPr sz="2800" dirty="0">
                <a:latin typeface="Times New Roman"/>
                <a:cs typeface="Times New Roman"/>
              </a:rPr>
              <a:t>могут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быть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для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зачисления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на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отдельные специальности.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4492" y="161544"/>
            <a:ext cx="2831592" cy="81991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77005" y="293573"/>
            <a:ext cx="21920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/>
              <a:t>ВАЖНО!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329590" y="1146428"/>
            <a:ext cx="8545830" cy="478218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marR="447675" indent="-342900">
              <a:lnSpc>
                <a:spcPct val="80000"/>
              </a:lnSpc>
              <a:spcBef>
                <a:spcPts val="675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обучающихся,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планирующих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продолжить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обучение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по </a:t>
            </a:r>
            <a:r>
              <a:rPr sz="2400" dirty="0">
                <a:latin typeface="Times New Roman"/>
                <a:cs typeface="Times New Roman"/>
              </a:rPr>
              <a:t>программам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среднего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общего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образования,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необходимо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выбрать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для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ОГЭ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те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предметы,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которые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будут</a:t>
            </a:r>
            <a:r>
              <a:rPr sz="24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изучаться</a:t>
            </a:r>
            <a:r>
              <a:rPr sz="24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углубленном</a:t>
            </a:r>
            <a:r>
              <a:rPr sz="24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уровне</a:t>
            </a:r>
            <a:r>
              <a:rPr sz="2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10-11</a:t>
            </a:r>
            <a:r>
              <a:rPr sz="24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классах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70"/>
              </a:spcBef>
              <a:buFont typeface="Microsoft Sans Serif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ts val="2310"/>
              </a:lnSpc>
              <a:buFont typeface="Microsoft Sans Serif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Федеральном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институте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педагогических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измерений разработали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рекомендации,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соответствии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которыми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школы </a:t>
            </a:r>
            <a:r>
              <a:rPr sz="2400" dirty="0">
                <a:latin typeface="Times New Roman"/>
                <a:cs typeface="Times New Roman"/>
              </a:rPr>
              <a:t>могут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принять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выпускников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9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классов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профильные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310"/>
              </a:lnSpc>
            </a:pPr>
            <a:r>
              <a:rPr sz="2400" dirty="0">
                <a:latin typeface="Times New Roman"/>
                <a:cs typeface="Times New Roman"/>
              </a:rPr>
              <a:t>10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классы.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5"/>
              </a:spcBef>
            </a:pP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ts val="2590"/>
              </a:lnSpc>
              <a:buFont typeface="Microsoft Sans Serif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Эксперты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установили</a:t>
            </a:r>
            <a:r>
              <a:rPr sz="24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минимальные</a:t>
            </a:r>
            <a:r>
              <a:rPr sz="2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баллы</a:t>
            </a:r>
            <a:r>
              <a:rPr sz="24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экзамена</a:t>
            </a:r>
            <a:endParaRPr sz="2400">
              <a:latin typeface="Times New Roman"/>
              <a:cs typeface="Times New Roman"/>
            </a:endParaRPr>
          </a:p>
          <a:p>
            <a:pPr marL="355600" marR="215265">
              <a:lnSpc>
                <a:spcPct val="80000"/>
              </a:lnSpc>
              <a:spcBef>
                <a:spcPts val="285"/>
              </a:spcBef>
            </a:pP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</a:t>
            </a:r>
            <a:r>
              <a:rPr sz="2400" u="sng" spc="-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различным</a:t>
            </a:r>
            <a:r>
              <a:rPr sz="24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предметам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которыми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школьники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могут претендовать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поступление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классы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естественнонаучного, </a:t>
            </a:r>
            <a:r>
              <a:rPr sz="2400" dirty="0">
                <a:latin typeface="Times New Roman"/>
                <a:cs typeface="Times New Roman"/>
              </a:rPr>
              <a:t>экономического,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физико-</a:t>
            </a:r>
            <a:r>
              <a:rPr sz="2400" dirty="0">
                <a:latin typeface="Times New Roman"/>
                <a:cs typeface="Times New Roman"/>
              </a:rPr>
              <a:t>математического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других профилей.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54024" y="0"/>
            <a:ext cx="7374890" cy="1313815"/>
            <a:chOff x="954024" y="0"/>
            <a:chExt cx="7374890" cy="13138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29584" y="0"/>
              <a:ext cx="2046732" cy="46024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4024" y="303275"/>
              <a:ext cx="4264152" cy="5836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42688" y="303275"/>
              <a:ext cx="594360" cy="5836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1559" y="303275"/>
              <a:ext cx="3467099" cy="5836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43000" y="729995"/>
              <a:ext cx="6819900" cy="58369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35940" y="-32258"/>
            <a:ext cx="7733665" cy="3847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065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Подробно</a:t>
            </a:r>
            <a:endParaRPr sz="2800" dirty="0">
              <a:latin typeface="Times New Roman"/>
              <a:cs typeface="Times New Roman"/>
            </a:endParaRPr>
          </a:p>
          <a:p>
            <a:pPr marL="638810" marR="278130" algn="ctr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0000CC"/>
                </a:solidFill>
                <a:latin typeface="Times New Roman"/>
                <a:cs typeface="Times New Roman"/>
              </a:rPr>
              <a:t>с</a:t>
            </a:r>
            <a:r>
              <a:rPr sz="2800" b="1" spc="-4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информацией</a:t>
            </a:r>
            <a:r>
              <a:rPr sz="2800" b="1" spc="-2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/>
                <a:cs typeface="Times New Roman"/>
              </a:rPr>
              <a:t>по</a:t>
            </a:r>
            <a:r>
              <a:rPr sz="2800" b="1" spc="-4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800" b="1" spc="-30" dirty="0">
                <a:solidFill>
                  <a:srgbClr val="0000CC"/>
                </a:solidFill>
                <a:latin typeface="Times New Roman"/>
                <a:cs typeface="Times New Roman"/>
              </a:rPr>
              <a:t>ГИА-</a:t>
            </a:r>
            <a:r>
              <a:rPr sz="2800" b="1" dirty="0">
                <a:solidFill>
                  <a:srgbClr val="0000CC"/>
                </a:solidFill>
                <a:latin typeface="Times New Roman"/>
                <a:cs typeface="Times New Roman"/>
              </a:rPr>
              <a:t>2025</a:t>
            </a:r>
            <a:r>
              <a:rPr sz="2800" b="1" spc="-30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рекомендуем </a:t>
            </a:r>
            <a:r>
              <a:rPr sz="2800" b="1" dirty="0">
                <a:solidFill>
                  <a:srgbClr val="0000CC"/>
                </a:solidFill>
                <a:latin typeface="Times New Roman"/>
                <a:cs typeface="Times New Roman"/>
              </a:rPr>
              <a:t>ознакомиться</a:t>
            </a:r>
            <a:r>
              <a:rPr sz="2800" b="1" spc="-12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/>
                <a:cs typeface="Times New Roman"/>
              </a:rPr>
              <a:t>на</a:t>
            </a:r>
            <a:r>
              <a:rPr sz="2800" b="1" spc="-10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00CC"/>
                </a:solidFill>
                <a:latin typeface="Times New Roman"/>
                <a:cs typeface="Times New Roman"/>
              </a:rPr>
              <a:t>официальных</a:t>
            </a:r>
            <a:r>
              <a:rPr sz="2800" b="1" spc="-105" dirty="0">
                <a:solidFill>
                  <a:srgbClr val="0000CC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00CC"/>
                </a:solidFill>
                <a:latin typeface="Times New Roman"/>
                <a:cs typeface="Times New Roman"/>
              </a:rPr>
              <a:t>сайтах:</a:t>
            </a:r>
            <a:endParaRPr sz="2800" dirty="0">
              <a:latin typeface="Times New Roman"/>
              <a:cs typeface="Times New Roman"/>
            </a:endParaRPr>
          </a:p>
          <a:p>
            <a:pPr marL="355600" marR="1031875" indent="-342900">
              <a:lnSpc>
                <a:spcPts val="2690"/>
              </a:lnSpc>
              <a:spcBef>
                <a:spcPts val="290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Федеральной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службы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по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надзору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в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сфере образования</a:t>
            </a:r>
            <a:endParaRPr sz="2800" dirty="0">
              <a:latin typeface="Calibri"/>
              <a:cs typeface="Calibri"/>
            </a:endParaRPr>
          </a:p>
          <a:p>
            <a:pPr marL="355600">
              <a:lnSpc>
                <a:spcPts val="2710"/>
              </a:lnSpc>
            </a:pPr>
            <a:r>
              <a:rPr sz="2800" dirty="0">
                <a:latin typeface="Calibri"/>
                <a:cs typeface="Calibri"/>
              </a:rPr>
              <a:t>и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науки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–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7"/>
              </a:rPr>
              <a:t>http://obrnadzor.gov.ru/</a:t>
            </a:r>
            <a:r>
              <a:rPr sz="2800" spc="-10" dirty="0">
                <a:latin typeface="Calibri"/>
                <a:cs typeface="Calibri"/>
              </a:rPr>
              <a:t>;</a:t>
            </a:r>
            <a:endParaRPr sz="2800" dirty="0">
              <a:latin typeface="Calibri"/>
              <a:cs typeface="Calibri"/>
            </a:endParaRPr>
          </a:p>
          <a:p>
            <a:pPr marL="355600" marR="292735" indent="-342900">
              <a:lnSpc>
                <a:spcPct val="80000"/>
              </a:lnSpc>
              <a:spcBef>
                <a:spcPts val="67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800" dirty="0">
                <a:latin typeface="Calibri"/>
                <a:cs typeface="Calibri"/>
              </a:rPr>
              <a:t>Федерального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государственного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бюджетного </a:t>
            </a:r>
            <a:r>
              <a:rPr sz="2800" dirty="0">
                <a:latin typeface="Calibri"/>
                <a:cs typeface="Calibri"/>
              </a:rPr>
              <a:t>научного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учреждения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«Федеральный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институт </a:t>
            </a:r>
            <a:r>
              <a:rPr sz="2800" dirty="0">
                <a:latin typeface="Calibri"/>
                <a:cs typeface="Calibri"/>
              </a:rPr>
              <a:t>педагогических</a:t>
            </a:r>
            <a:r>
              <a:rPr sz="2800" spc="-1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измерений»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–</a:t>
            </a:r>
            <a:r>
              <a:rPr sz="2800" spc="-105" dirty="0">
                <a:latin typeface="Calibri"/>
                <a:cs typeface="Calibri"/>
              </a:rPr>
              <a:t> </a:t>
            </a:r>
            <a:r>
              <a:rPr sz="28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8"/>
              </a:rPr>
              <a:t>https://fipi.ru/</a:t>
            </a:r>
            <a:r>
              <a:rPr sz="2800" spc="-10" dirty="0">
                <a:latin typeface="Calibri"/>
                <a:cs typeface="Calibri"/>
              </a:rPr>
              <a:t>;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2327" y="379475"/>
            <a:ext cx="5455920" cy="8199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4460" y="511886"/>
            <a:ext cx="48152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Регистрация</a:t>
            </a:r>
            <a:r>
              <a:rPr sz="4000" spc="-60" dirty="0"/>
              <a:t> </a:t>
            </a:r>
            <a:r>
              <a:rPr sz="4000" dirty="0"/>
              <a:t>на</a:t>
            </a:r>
            <a:r>
              <a:rPr sz="4000" spc="-20" dirty="0"/>
              <a:t> </a:t>
            </a:r>
            <a:r>
              <a:rPr sz="4000" spc="-25" dirty="0"/>
              <a:t>ОГЭ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474065" y="1290904"/>
            <a:ext cx="8249284" cy="44448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Подача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ГИА-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в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</a:t>
            </a:r>
            <a:r>
              <a:rPr sz="20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государственного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(ОГЭ)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(для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детей-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инвалидов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ограниченными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возможностями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</a:t>
            </a:r>
            <a:r>
              <a:rPr sz="20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20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государственного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выпускного</a:t>
            </a:r>
            <a:r>
              <a:rPr sz="20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</a:t>
            </a:r>
            <a:r>
              <a:rPr sz="2000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(ГВЭ))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марта</a:t>
            </a:r>
            <a:r>
              <a:rPr sz="20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2161540" indent="-342900" algn="just">
              <a:lnSpc>
                <a:spcPct val="100000"/>
              </a:lnSpc>
              <a:spcBef>
                <a:spcPts val="5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lang="ru-RU" sz="20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r>
              <a:rPr lang="ru-RU" sz="2000" spc="-8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регистрации:для</a:t>
            </a:r>
            <a:r>
              <a:rPr lang="ru-RU" sz="200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участия в ГИА-9 выпускник должен написать в своей школе заявление, в котором указываются выбранные для сдачи учебные предметы</a:t>
            </a:r>
            <a:r>
              <a:rPr lang="ru-RU" sz="2000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489584" indent="-342900">
              <a:lnSpc>
                <a:spcPct val="100000"/>
              </a:lnSpc>
              <a:spcBef>
                <a:spcPts val="5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подаются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</a:t>
            </a:r>
            <a:r>
              <a:rPr sz="2000" u="sng" spc="-6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sz="20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sz="2000" u="sng" spc="-3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их</a:t>
            </a:r>
            <a:r>
              <a:rPr sz="2000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</a:t>
            </a:r>
            <a:r>
              <a:rPr sz="20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</a:t>
            </a:r>
            <a:r>
              <a:rPr sz="20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представителями)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20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основании </a:t>
            </a:r>
            <a:r>
              <a:rPr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удостоверяющих</a:t>
            </a:r>
            <a:r>
              <a:rPr sz="20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</a:t>
            </a:r>
            <a:r>
              <a:rPr lang="ru-RU" sz="20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 регистрации на участие в ГИА-9 заявитель не позднее чем за 2 недели до начала экзамена получает уведомление с указанием даты экзамена, адреса места проведения, кода регистрации необходимого для получения результатов.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4F4F6D-B0C5-4175-B7EF-34342517C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9" y="189407"/>
            <a:ext cx="8360460" cy="677108"/>
          </a:xfrm>
        </p:spPr>
        <p:txBody>
          <a:bodyPr/>
          <a:lstStyle/>
          <a:p>
            <a:r>
              <a:rPr lang="ru-RU" dirty="0"/>
              <a:t>               Форма ГИА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87477F-64CB-435C-A41D-277C65133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940" y="1619833"/>
            <a:ext cx="7531734" cy="3693319"/>
          </a:xfrm>
        </p:spPr>
        <p:txBody>
          <a:bodyPr/>
          <a:lstStyle/>
          <a:p>
            <a:r>
              <a:rPr lang="ru-RU" sz="2400" dirty="0"/>
              <a:t>Также в заявлении указывается форма итоговой аттестации — основной государственный экзамен (ОГЭ) или государственный выпускной экзамен (ГВЭ). Основной формой ГИА-9 является основной государственный экзамен (ОГЭ). Он проводится с использованием контрольных измерительных материалов стандартизированной формы. Формат проведения ОГЭ приближен к формату единого государственного экзамена (ЕГЭ), который сдают выпускники 11 классов при окончании школы.</a:t>
            </a:r>
          </a:p>
        </p:txBody>
      </p:sp>
    </p:spTree>
    <p:extLst>
      <p:ext uri="{BB962C8B-B14F-4D97-AF65-F5344CB8AC3E}">
        <p14:creationId xmlns:p14="http://schemas.microsoft.com/office/powerpoint/2010/main" val="2934808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C1D814-404B-4E9D-A7FE-B43AF9F3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9" y="189407"/>
            <a:ext cx="8360460" cy="677108"/>
          </a:xfrm>
        </p:spPr>
        <p:txBody>
          <a:bodyPr/>
          <a:lstStyle/>
          <a:p>
            <a:r>
              <a:rPr lang="ru-RU" dirty="0"/>
              <a:t>Получение аттестата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1BA230-8592-49EB-9F90-1FC49DA45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940" y="1619833"/>
            <a:ext cx="7531734" cy="4524315"/>
          </a:xfrm>
        </p:spPr>
        <p:txBody>
          <a:bodyPr/>
          <a:lstStyle/>
          <a:p>
            <a:pPr marL="467995">
              <a:lnSpc>
                <a:spcPct val="100000"/>
              </a:lnSpc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получения аттестата об основном общем образовании выпускники девятых классов должны сдать </a:t>
            </a:r>
          </a:p>
          <a:p>
            <a:pPr marL="467995">
              <a:lnSpc>
                <a:spcPct val="100000"/>
              </a:lnSpc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обязательные</a:t>
            </a:r>
            <a:r>
              <a:rPr lang="ru-RU" sz="20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экзамены:</a:t>
            </a:r>
            <a:r>
              <a:rPr lang="ru-RU"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по</a:t>
            </a:r>
            <a:r>
              <a:rPr lang="ru-RU" sz="2000" spc="-5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русскому</a:t>
            </a:r>
            <a:r>
              <a:rPr lang="ru-RU" sz="2000" spc="-8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языку</a:t>
            </a:r>
            <a:r>
              <a:rPr lang="ru-RU" sz="2000" spc="-5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</a:t>
            </a:r>
            <a:r>
              <a:rPr lang="ru-RU" sz="2000" spc="-45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математике:</a:t>
            </a:r>
            <a:endParaRPr lang="ru-RU" sz="2000" dirty="0">
              <a:latin typeface="Times New Roman"/>
              <a:cs typeface="Times New Roman"/>
            </a:endParaRPr>
          </a:p>
          <a:p>
            <a:pPr marL="355600" marR="5080" indent="112395" algn="just">
              <a:lnSpc>
                <a:spcPct val="80000"/>
              </a:lnSpc>
              <a:spcBef>
                <a:spcPts val="575"/>
              </a:spcBef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экзамены</a:t>
            </a:r>
            <a:r>
              <a:rPr lang="ru-RU" sz="20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lang="ru-RU" sz="20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выбору:</a:t>
            </a:r>
            <a:r>
              <a:rPr lang="ru-RU" sz="20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физика,</a:t>
            </a:r>
            <a:r>
              <a:rPr lang="ru-RU" sz="2000" spc="-8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химия,</a:t>
            </a:r>
            <a:r>
              <a:rPr lang="ru-RU" sz="2000" spc="-7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биология,</a:t>
            </a:r>
            <a:r>
              <a:rPr lang="ru-RU" sz="2000" spc="-70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литература, </a:t>
            </a:r>
            <a:r>
              <a:rPr lang="ru-RU" sz="2000" dirty="0">
                <a:latin typeface="Times New Roman"/>
                <a:cs typeface="Times New Roman"/>
              </a:rPr>
              <a:t>география,</a:t>
            </a:r>
            <a:r>
              <a:rPr lang="ru-RU" sz="2000" spc="-6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история,</a:t>
            </a:r>
            <a:r>
              <a:rPr lang="ru-RU" sz="2000" spc="-35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обществознание,</a:t>
            </a:r>
            <a:r>
              <a:rPr lang="ru-RU" sz="2000" spc="-3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иностранные</a:t>
            </a:r>
            <a:r>
              <a:rPr lang="ru-RU" sz="2000" spc="-35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языки </a:t>
            </a:r>
            <a:r>
              <a:rPr lang="ru-RU" sz="2000" dirty="0">
                <a:latin typeface="Times New Roman"/>
                <a:cs typeface="Times New Roman"/>
              </a:rPr>
              <a:t>(английский,</a:t>
            </a:r>
            <a:r>
              <a:rPr lang="ru-RU" sz="2000" spc="-3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французский,</a:t>
            </a:r>
            <a:r>
              <a:rPr lang="ru-RU" sz="2000" spc="-5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немецкий</a:t>
            </a:r>
            <a:r>
              <a:rPr lang="ru-RU" sz="2000" spc="-1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</a:t>
            </a:r>
            <a:r>
              <a:rPr lang="ru-RU" sz="2000" spc="-1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испанский</a:t>
            </a:r>
            <a:r>
              <a:rPr lang="ru-RU" sz="2000" spc="-15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языки), </a:t>
            </a:r>
            <a:r>
              <a:rPr lang="ru-RU" sz="2000" dirty="0">
                <a:latin typeface="Times New Roman"/>
                <a:cs typeface="Times New Roman"/>
              </a:rPr>
              <a:t>информатика</a:t>
            </a:r>
            <a:r>
              <a:rPr lang="ru-RU" sz="2000" spc="-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</a:t>
            </a:r>
            <a:r>
              <a:rPr lang="ru-RU" sz="2000" spc="5" dirty="0">
                <a:latin typeface="Times New Roman"/>
                <a:cs typeface="Times New Roman"/>
              </a:rPr>
              <a:t> </a:t>
            </a:r>
            <a:r>
              <a:rPr lang="ru-RU" sz="2000" spc="-20" dirty="0">
                <a:latin typeface="Times New Roman"/>
                <a:cs typeface="Times New Roman"/>
              </a:rPr>
              <a:t>информационно-</a:t>
            </a:r>
            <a:r>
              <a:rPr lang="ru-RU" sz="2000" spc="-10" dirty="0">
                <a:latin typeface="Times New Roman"/>
                <a:cs typeface="Times New Roman"/>
              </a:rPr>
              <a:t>коммуникационные технологии</a:t>
            </a:r>
            <a:r>
              <a:rPr lang="ru-RU" sz="2000" spc="-70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(ИКТ)</a:t>
            </a:r>
            <a:r>
              <a:rPr lang="ru-RU" sz="2000" b="1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.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Школьники, изучавшие родной язык из числа языков народов Российской Федерации и литературу народов Российской Федерации на родном языке, могут также выбрать для сдачи эти предметы.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5600" marR="398145" indent="-342900">
              <a:lnSpc>
                <a:spcPct val="80000"/>
              </a:lnSpc>
              <a:spcBef>
                <a:spcPts val="580"/>
              </a:spcBef>
              <a:buFont typeface="Microsoft Sans Serif"/>
              <a:buChar char="•"/>
              <a:tabLst>
                <a:tab pos="355600" algn="l"/>
              </a:tabLst>
            </a:pPr>
            <a:r>
              <a:rPr lang="ru-RU" sz="2000" dirty="0">
                <a:latin typeface="Times New Roman"/>
                <a:cs typeface="Times New Roman"/>
              </a:rPr>
              <a:t>Для</a:t>
            </a:r>
            <a:r>
              <a:rPr lang="ru-RU" sz="2000" spc="-5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участников</a:t>
            </a:r>
            <a:r>
              <a:rPr lang="ru-RU" sz="2000" spc="-5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ГИА</a:t>
            </a:r>
            <a:r>
              <a:rPr lang="ru-RU" sz="2000" spc="-3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с</a:t>
            </a:r>
            <a:r>
              <a:rPr lang="ru-RU" sz="2000" spc="-35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ограниченными</a:t>
            </a:r>
            <a:r>
              <a:rPr lang="ru-RU" sz="2000" spc="-25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возможностями </a:t>
            </a:r>
            <a:r>
              <a:rPr lang="ru-RU" sz="2000" dirty="0">
                <a:latin typeface="Times New Roman"/>
                <a:cs typeface="Times New Roman"/>
              </a:rPr>
              <a:t>здоровья,</a:t>
            </a:r>
            <a:r>
              <a:rPr lang="ru-RU" sz="2000" spc="-5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участников</a:t>
            </a:r>
            <a:r>
              <a:rPr lang="ru-RU" sz="2000" spc="-7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ГИА</a:t>
            </a:r>
            <a:r>
              <a:rPr lang="ru-RU" sz="2000" spc="-4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–</a:t>
            </a:r>
            <a:r>
              <a:rPr lang="ru-RU" sz="2000" spc="-60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детей-</a:t>
            </a:r>
            <a:r>
              <a:rPr lang="ru-RU" sz="2000" dirty="0">
                <a:latin typeface="Times New Roman"/>
                <a:cs typeface="Times New Roman"/>
              </a:rPr>
              <a:t>инвалидов</a:t>
            </a:r>
            <a:r>
              <a:rPr lang="ru-RU" sz="2000" spc="-4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</a:t>
            </a:r>
            <a:r>
              <a:rPr lang="ru-RU" sz="2000" spc="-50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инвалидов </a:t>
            </a:r>
            <a:r>
              <a:rPr lang="ru-RU" sz="2000" dirty="0">
                <a:latin typeface="Times New Roman"/>
                <a:cs typeface="Times New Roman"/>
              </a:rPr>
              <a:t>ГИА</a:t>
            </a:r>
            <a:r>
              <a:rPr lang="ru-RU" sz="2000" spc="-7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по</a:t>
            </a:r>
            <a:r>
              <a:rPr lang="ru-RU" sz="2000" spc="-6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их</a:t>
            </a:r>
            <a:r>
              <a:rPr lang="ru-RU" sz="2000" spc="-6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желанию</a:t>
            </a:r>
            <a:r>
              <a:rPr lang="ru-RU" sz="2000" spc="-6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проводится</a:t>
            </a:r>
            <a:r>
              <a:rPr lang="ru-RU" sz="2000" spc="-5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только</a:t>
            </a:r>
            <a:r>
              <a:rPr lang="ru-RU" sz="2000" spc="-5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по</a:t>
            </a:r>
            <a:r>
              <a:rPr lang="ru-RU" sz="2000" spc="-60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обязательным </a:t>
            </a:r>
            <a:r>
              <a:rPr lang="ru-RU" sz="2000" dirty="0">
                <a:latin typeface="Times New Roman"/>
                <a:cs typeface="Times New Roman"/>
              </a:rPr>
              <a:t>учебным</a:t>
            </a:r>
            <a:r>
              <a:rPr lang="ru-RU" sz="2000" spc="-75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предметам</a:t>
            </a:r>
            <a:r>
              <a:rPr lang="ru-RU" sz="2000" spc="-3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(русскому</a:t>
            </a:r>
            <a:r>
              <a:rPr lang="ru-RU" sz="2000" spc="-7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языку</a:t>
            </a:r>
            <a:r>
              <a:rPr lang="ru-RU" sz="2000" spc="-40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и</a:t>
            </a:r>
            <a:r>
              <a:rPr lang="ru-RU" sz="2000" spc="-40" dirty="0">
                <a:latin typeface="Times New Roman"/>
                <a:cs typeface="Times New Roman"/>
              </a:rPr>
              <a:t> </a:t>
            </a:r>
            <a:r>
              <a:rPr lang="ru-RU" sz="2000" spc="-10" dirty="0">
                <a:latin typeface="Times New Roman"/>
                <a:cs typeface="Times New Roman"/>
              </a:rPr>
              <a:t>математике).</a:t>
            </a:r>
            <a:endParaRPr lang="ru-RU" sz="2000" dirty="0">
              <a:latin typeface="Times New Roman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4111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3423" y="176471"/>
            <a:ext cx="2343912" cy="8199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20846" y="149098"/>
            <a:ext cx="17030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1F487C"/>
                </a:solidFill>
              </a:rPr>
              <a:t>Важно!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78739" y="1080262"/>
            <a:ext cx="8947150" cy="446340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Не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все</a:t>
            </a:r>
            <a:r>
              <a:rPr kumimoji="0" sz="2000" b="0" i="0" u="none" strike="noStrike" kern="0" cap="none" spc="-1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обучающиеся</a:t>
            </a:r>
            <a:r>
              <a:rPr kumimoji="0" sz="2000" b="0" i="0" u="none" strike="noStrike" kern="0" cap="none" spc="-3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определились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с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точным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выбором</a:t>
            </a:r>
            <a:r>
              <a:rPr kumimoji="0" sz="2000" b="0" i="0" u="none" strike="noStrike" kern="0" cap="none" spc="-35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Times New Roman"/>
                <a:cs typeface="Times New Roman"/>
              </a:rPr>
              <a:t>предметов.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  <a:p>
            <a:pPr marL="355600" marR="5080" lvl="0" indent="-342900" defTabSz="914400" eaLnBrk="1" fontAlgn="auto" latinLnBrk="0" hangingPunct="1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355600" algn="l"/>
              </a:tabLst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Некоторые ошибки, которые чаще всего совершают ученики при выборе предметов для ОГЭ:</a:t>
            </a:r>
          </a:p>
          <a:p>
            <a:pPr marL="355600" marR="5080" lvl="0" indent="-342900" defTabSz="914400" eaLnBrk="1" fontAlgn="auto" latinLnBrk="0" hangingPunct="1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355600" algn="l"/>
              </a:tabLst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Затягивание с принятием решения.  Это сводит к минимуму время на подготовку к сдаче экзамена. </a:t>
            </a:r>
          </a:p>
          <a:p>
            <a:pPr marL="355600" marR="5080" lvl="0" indent="-342900" defTabSz="914400" eaLnBrk="1" fontAlgn="auto" latinLnBrk="0" hangingPunct="1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355600" algn="l"/>
              </a:tabLst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Выбор на основании имеющихся оценок.  В результате не принимается во внимание желательное направление дальнейшей профессиональной подготовки. </a:t>
            </a:r>
          </a:p>
          <a:p>
            <a:pPr marL="355600" marR="5080" lvl="0" indent="-342900" defTabSz="914400" eaLnBrk="1" fontAlgn="auto" latinLnBrk="0" hangingPunct="1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355600" algn="l"/>
              </a:tabLst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Отсутствие консультации с учителями.  Учителя могут предоставить ценные советы, учитывая академические сильные и слабые стороны ученика. </a:t>
            </a:r>
          </a:p>
          <a:p>
            <a:pPr marL="355600" marR="5080" lvl="0" indent="-342900" defTabSz="914400" eaLnBrk="1" fontAlgn="auto" latinLnBrk="0" hangingPunct="1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355600" algn="l"/>
              </a:tabLst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Недооценка значимости предметов.  Ученики иногда недооценивают важность некоторых предметов для поступления в определённые специальности. </a:t>
            </a:r>
          </a:p>
          <a:p>
            <a:pPr marL="355600" marR="5080" lvl="0" indent="-342900" defTabSz="914400" eaLnBrk="1" fontAlgn="auto" latinLnBrk="0" hangingPunct="1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355600" algn="l"/>
              </a:tabLst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Отсутствие планирования и анализа. </a:t>
            </a:r>
          </a:p>
          <a:p>
            <a:pPr marL="355600" marR="5080" lvl="0" indent="-342900" defTabSz="914400" eaLnBrk="1" fontAlgn="auto" latinLnBrk="0" hangingPunct="1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Tx/>
              <a:buSzTx/>
              <a:buFont typeface="Microsoft Sans Serif"/>
              <a:buChar char="•"/>
              <a:tabLst>
                <a:tab pos="355600" algn="l"/>
              </a:tabLst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cs typeface="Times New Roman"/>
              </a:rPr>
              <a:t>Чтобы избежать ошибок, рекомендуется заранее выбрать предмет и заниматься с 8 класса.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8928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051D3-6402-4941-8EBD-B861CAC7E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9" y="189407"/>
            <a:ext cx="8360460" cy="677108"/>
          </a:xfrm>
        </p:spPr>
        <p:txBody>
          <a:bodyPr/>
          <a:lstStyle/>
          <a:p>
            <a:r>
              <a:rPr lang="ru-RU" dirty="0"/>
              <a:t>                        ВАЖНО!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F61BDD-1588-4740-AF5D-151158E845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940" y="1619833"/>
            <a:ext cx="7531734" cy="2769989"/>
          </a:xfrm>
        </p:spPr>
        <p:txBody>
          <a:bodyPr/>
          <a:lstStyle/>
          <a:p>
            <a:r>
              <a:rPr lang="ru-RU" sz="3600" dirty="0"/>
              <a:t>Родители обязаны обеспечить получение ребенком общего образования (п. 1 ч. 4 ст. 44 Федерального закона от 29.12.2012 № 273-ФЗ)</a:t>
            </a:r>
          </a:p>
        </p:txBody>
      </p:sp>
    </p:spTree>
    <p:extLst>
      <p:ext uri="{BB962C8B-B14F-4D97-AF65-F5344CB8AC3E}">
        <p14:creationId xmlns:p14="http://schemas.microsoft.com/office/powerpoint/2010/main" val="2201045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4A75B-9075-4829-BBC9-E12741AEE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9" y="189407"/>
            <a:ext cx="8360460" cy="677108"/>
          </a:xfrm>
        </p:spPr>
        <p:txBody>
          <a:bodyPr/>
          <a:lstStyle/>
          <a:p>
            <a:r>
              <a:rPr lang="ru-RU" dirty="0"/>
              <a:t>                           Важно!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537E9A-D823-4B58-A6CF-A1A5B563F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940" y="1619833"/>
            <a:ext cx="7531734" cy="5232202"/>
          </a:xfrm>
        </p:spPr>
        <p:txBody>
          <a:bodyPr/>
          <a:lstStyle/>
          <a:p>
            <a:pPr algn="just"/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Девятиклассники, являющиеся в текущем учебном году победителями или призерами заключительного этапа всероссийской олимпиады школьников, членами сборных команд Российской Федерации, участвовавших в международных олимпиадах, освобождаются от прохождения ГИА-9 по учебному предмету, соответствующему профилю всероссийской олимпиады школьников или международной олимпиады.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071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9A85DF-2DA8-4ADE-82AE-F353AD93C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769" y="189407"/>
            <a:ext cx="8360460" cy="677108"/>
          </a:xfrm>
        </p:spPr>
        <p:txBody>
          <a:bodyPr/>
          <a:lstStyle/>
          <a:p>
            <a:r>
              <a:rPr lang="ru-RU" dirty="0"/>
              <a:t>Подготовка к ОГЭ и ГВЭ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6012E4-282F-426B-A5A2-C7300498D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940" y="1619833"/>
            <a:ext cx="7531734" cy="3987758"/>
          </a:xfrm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С 23 августа 2024 года началась публикация проектов демоверсий, спецификаций и кодификаторов контрольных измерительных материалов (КИМ) основного государственного экзамена 2025 года.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 Ознакомиться с ними можно на </a:t>
            </a:r>
            <a:r>
              <a:rPr kumimoji="0" lang="ru-RU" sz="28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сайте ФИПИ </a:t>
            </a:r>
            <a:r>
              <a:rPr kumimoji="0" lang="ru-RU" sz="28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в Разделе: </a:t>
            </a:r>
            <a:r>
              <a:rPr kumimoji="0" lang="ru-RU" sz="2800" b="0" i="0" u="sng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«Демоверсии, спецификации, кодификаторы ОГЭ 2025 год</a:t>
            </a:r>
            <a:r>
              <a:rPr kumimoji="0" lang="ru-RU" sz="2800" b="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», а также на сайте </a:t>
            </a:r>
            <a:r>
              <a:rPr kumimoji="0" lang="ru-RU" sz="2800" b="0" i="0" u="sng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«РЕШУ ОГЭ» и др.</a:t>
            </a:r>
            <a:endParaRPr kumimoji="0" lang="ru-RU" sz="2800" b="0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7387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1871</Words>
  <Application>Microsoft Office PowerPoint</Application>
  <PresentationFormat>Экран (4:3)</PresentationFormat>
  <Paragraphs>191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Impact</vt:lpstr>
      <vt:lpstr>Microsoft Sans Serif</vt:lpstr>
      <vt:lpstr>Times New Roman</vt:lpstr>
      <vt:lpstr>Office Theme</vt:lpstr>
      <vt:lpstr>Я Выбираю! О подготовке к государственной итоговой аттестации по программам основного общего образования в 2025 году</vt:lpstr>
      <vt:lpstr>Презентация PowerPoint</vt:lpstr>
      <vt:lpstr>Регистрация на ОГЭ</vt:lpstr>
      <vt:lpstr>               Форма ГИА</vt:lpstr>
      <vt:lpstr>Получение аттестата</vt:lpstr>
      <vt:lpstr>Важно!</vt:lpstr>
      <vt:lpstr>                        ВАЖНО!</vt:lpstr>
      <vt:lpstr>                           Важно!</vt:lpstr>
      <vt:lpstr>Подготовка к ОГЭ и ГВЭ</vt:lpstr>
      <vt:lpstr>Подготовка к ГИА в школе</vt:lpstr>
      <vt:lpstr>Обучающиеся дети-инвалиды, дети с ОВЗ</vt:lpstr>
      <vt:lpstr>Внимание!</vt:lpstr>
      <vt:lpstr>Участники ГИА-9</vt:lpstr>
      <vt:lpstr>Итоговое собеседование в дополнительные сроки проводится 12 марта, 21 апреля 2025 г.</vt:lpstr>
      <vt:lpstr>Итоговое собеседование</vt:lpstr>
      <vt:lpstr>Презентация PowerPoint</vt:lpstr>
      <vt:lpstr>ОБЩАЯ ИНФОРМАЦИЯ О ГИА</vt:lpstr>
      <vt:lpstr>Расписание ОГЭ в 2025 г.</vt:lpstr>
      <vt:lpstr>Расписание ОГЭ в 2025 г.</vt:lpstr>
      <vt:lpstr>Дополнительный период сентябрьские сроки</vt:lpstr>
      <vt:lpstr>Продолжительность ОГЭ по предметам</vt:lpstr>
      <vt:lpstr>Средства, разрешенные к использованию на ОГЭ</vt:lpstr>
      <vt:lpstr>Внимание!</vt:lpstr>
      <vt:lpstr>Таблица  по переводу баллов за ОГЭ в школьную оценку</vt:lpstr>
      <vt:lpstr>Важно!</vt:lpstr>
      <vt:lpstr>Презентация PowerPoint</vt:lpstr>
      <vt:lpstr>ВАЖНО!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Гузалия</cp:lastModifiedBy>
  <cp:revision>10</cp:revision>
  <dcterms:created xsi:type="dcterms:W3CDTF">2025-01-23T06:49:31Z</dcterms:created>
  <dcterms:modified xsi:type="dcterms:W3CDTF">2025-01-23T11:58:37Z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2024-12-25T00:00:00Z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2025-01-23T00:00:00Z</vt:filetime>
  </property>
  <property fmtid="{D5CDD505-2E9C-101B-9397-08002B2CF9AE}" pid="5" name="Producer">
    <vt:lpwstr>Microsoft® Office PowerPoint® 2007</vt:lpwstr>
  </property>
</Properties>
</file>