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058" r:id="rId2"/>
    <p:sldId id="1056" r:id="rId3"/>
    <p:sldId id="1057" r:id="rId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CC3300"/>
    <a:srgbClr val="FFC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>
        <p:scale>
          <a:sx n="120" d="100"/>
          <a:sy n="120" d="100"/>
        </p:scale>
        <p:origin x="40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C7DB7-6969-4D92-BDDB-0F826D944A6F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975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7C3-7C94-4A57-993A-360D1D1C77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258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BC77D-143B-4DAA-9969-591C554B9A54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71646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975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BBCF2-F9A2-4265-8163-2C5BE709EB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238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587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35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86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95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12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853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19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00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458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82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489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3B232-14BB-4B24-A8F0-ED6FCF3E38C8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8D2B5-3E5B-47F0-88E4-5137F931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71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39546" y="376222"/>
            <a:ext cx="8221362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 информировании о происшествиях и чрезвычайных ситуациях</a:t>
            </a:r>
            <a:endParaRPr lang="ru-RU" sz="14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73" y="919942"/>
            <a:ext cx="3617627" cy="4810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4" b="70566"/>
          <a:stretch/>
        </p:blipFill>
        <p:spPr>
          <a:xfrm>
            <a:off x="903773" y="5222034"/>
            <a:ext cx="3532574" cy="10972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52" y="919942"/>
            <a:ext cx="3458818" cy="481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1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3" y="0"/>
            <a:ext cx="11955517" cy="7857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передачи информации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717" y="709448"/>
            <a:ext cx="3294993" cy="17815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Острая кишечная инфекция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4721" y="2713682"/>
            <a:ext cx="2734747" cy="22207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Образовательные организации: </a:t>
            </a:r>
          </a:p>
          <a:p>
            <a:pPr>
              <a:buFontTx/>
              <a:buChar char="-"/>
            </a:pPr>
            <a:r>
              <a:rPr lang="ru-RU" sz="1400" dirty="0" smtClean="0"/>
              <a:t>Письмо от ФБУЗ «Центр гигиены и эпидемиологии в Республике Башкортостан»</a:t>
            </a:r>
          </a:p>
          <a:p>
            <a:pPr>
              <a:buFontTx/>
              <a:buChar char="-"/>
            </a:pPr>
            <a:r>
              <a:rPr lang="ru-RU" sz="1400" dirty="0" smtClean="0"/>
              <a:t> Извещение по телефону Управление/отдел образования;</a:t>
            </a:r>
          </a:p>
          <a:p>
            <a:pPr>
              <a:buFontTx/>
              <a:buChar char="-"/>
            </a:pPr>
            <a:r>
              <a:rPr lang="ru-RU" sz="1400" dirty="0" smtClean="0"/>
              <a:t> Организатору питания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97181" y="622738"/>
            <a:ext cx="2790496" cy="19549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Медицинские организации:</a:t>
            </a:r>
          </a:p>
          <a:p>
            <a:pPr algn="just"/>
            <a:r>
              <a:rPr lang="ru-RU" u="sng" dirty="0" smtClean="0"/>
              <a:t>По закрытому каналу </a:t>
            </a:r>
            <a:r>
              <a:rPr lang="en-US" u="sng" dirty="0" smtClean="0"/>
              <a:t>VipNet</a:t>
            </a:r>
            <a:r>
              <a:rPr lang="ru-RU" u="sng" dirty="0" smtClean="0"/>
              <a:t> </a:t>
            </a:r>
            <a:r>
              <a:rPr lang="ru-RU" dirty="0" smtClean="0"/>
              <a:t>по месту обслуживания образовательной организации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065172" y="567559"/>
            <a:ext cx="2732690" cy="2033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Организовывают: </a:t>
            </a:r>
          </a:p>
          <a:p>
            <a:pPr algn="ctr"/>
            <a:r>
              <a:rPr lang="ru-RU" dirty="0" smtClean="0"/>
              <a:t>- Медицинское наблюдение в очаге инфекционного заболевания </a:t>
            </a:r>
          </a:p>
          <a:p>
            <a:pPr algn="ctr"/>
            <a:r>
              <a:rPr lang="ru-RU" dirty="0" smtClean="0"/>
              <a:t>- Вакцинация при необходимости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996505" y="2800392"/>
            <a:ext cx="2191905" cy="21340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Руководителями образовательной организации</a:t>
            </a:r>
            <a:r>
              <a:rPr lang="ru-RU" sz="1600" dirty="0" smtClean="0"/>
              <a:t> </a:t>
            </a:r>
          </a:p>
          <a:p>
            <a:pPr algn="ctr"/>
            <a:r>
              <a:rPr lang="ru-RU" dirty="0" smtClean="0"/>
              <a:t>вводятся в действие </a:t>
            </a:r>
            <a:r>
              <a:rPr lang="ru-RU" u="sng" dirty="0" smtClean="0"/>
              <a:t>типовой план противоэпидемических мероприятий</a:t>
            </a:r>
            <a:endParaRPr lang="ru-RU" u="sng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276896" y="2948152"/>
            <a:ext cx="3552497" cy="36418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Контроль за проведением противоэпидемических мероприятий: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Сотрудники ФБУЗ «Центр гигиены и эпидемиологии в Республике Башкортостан»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специалисты Управления Роспотребнадзора по Республике Башкортостан</a:t>
            </a:r>
            <a:endParaRPr lang="ru-RU" dirty="0"/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851338" y="5407572"/>
            <a:ext cx="6779172" cy="1229711"/>
          </a:xfrm>
          <a:prstGeom prst="round2Diag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Составляются  следующие документы: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/>
              <a:t>Акт санитарно-эпидемиологического обследования очага;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/>
              <a:t> Акт санитарно-эпидемиологического  расследования.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386603" y="2718039"/>
            <a:ext cx="2388121" cy="22164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Руководителями Управлений/отделов образования</a:t>
            </a:r>
            <a:endParaRPr lang="ru-RU" sz="1600" dirty="0"/>
          </a:p>
          <a:p>
            <a:r>
              <a:rPr lang="ru-RU" sz="1400" dirty="0"/>
              <a:t>- Извещение по телефону </a:t>
            </a:r>
            <a:r>
              <a:rPr lang="ru-RU" sz="1400" dirty="0" smtClean="0"/>
              <a:t>и письмо в отдел специального образования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РБ,</a:t>
            </a:r>
          </a:p>
          <a:p>
            <a:r>
              <a:rPr lang="ru-RU" sz="1400" dirty="0" smtClean="0"/>
              <a:t>- Территориальный отдел Управления </a:t>
            </a:r>
            <a:r>
              <a:rPr lang="ru-RU" sz="1400" dirty="0"/>
              <a:t>Р</a:t>
            </a:r>
            <a:r>
              <a:rPr lang="ru-RU" sz="1400" dirty="0" smtClean="0"/>
              <a:t>оспотребнадзора по РБ</a:t>
            </a:r>
            <a:endParaRPr lang="ru-RU" sz="1400" dirty="0"/>
          </a:p>
        </p:txBody>
      </p:sp>
      <p:cxnSp>
        <p:nvCxnSpPr>
          <p:cNvPr id="16" name="Прямая со стрелкой 15"/>
          <p:cNvCxnSpPr>
            <a:stCxn id="5" idx="2"/>
          </p:cNvCxnSpPr>
          <p:nvPr/>
        </p:nvCxnSpPr>
        <p:spPr>
          <a:xfrm>
            <a:off x="1868214" y="2490952"/>
            <a:ext cx="1775" cy="222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3"/>
            <a:endCxn id="15" idx="1"/>
          </p:cNvCxnSpPr>
          <p:nvPr/>
        </p:nvCxnSpPr>
        <p:spPr>
          <a:xfrm>
            <a:off x="2979468" y="3824074"/>
            <a:ext cx="407135" cy="21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3"/>
            <a:endCxn id="13" idx="1"/>
          </p:cNvCxnSpPr>
          <p:nvPr/>
        </p:nvCxnSpPr>
        <p:spPr>
          <a:xfrm>
            <a:off x="3515710" y="1600200"/>
            <a:ext cx="13814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3" idx="3"/>
            <a:endCxn id="17" idx="1"/>
          </p:cNvCxnSpPr>
          <p:nvPr/>
        </p:nvCxnSpPr>
        <p:spPr>
          <a:xfrm flipV="1">
            <a:off x="7687677" y="1584435"/>
            <a:ext cx="1377495" cy="15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952" y="179249"/>
            <a:ext cx="1198704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Типовой план противоэпидемических мероприятий при регистрации острой кишечной инфекции</a:t>
            </a:r>
          </a:p>
          <a:p>
            <a:pPr algn="ctr">
              <a:buNone/>
            </a:pP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1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Обеспечить медицинское наблюдение сроком на 7 дней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Провести заключительную дезинфекцию в помещениях учреждения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Обеспечить ежедневное проведение текущей дезинфекции всех помещений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Дезинфицирующее средство хранить  в упаковке от производителя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Своевременно выявлять и изолировать лиц из числа контактных с лихорадкой, жидким стулом, рвотой и т.д.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6. Провести с сотрудниками беседу о мерах профилактики острых кишечных инфекций. Уделить особое внимание по вопросу соблюдения гигиены рук персонала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7. Обеспечить условия для мытья рук воспитанников/учащихся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8. Обеспечить проведение  влажной уборки столов до и после каждого приема пищи, с помощью моющих средств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9. Обеспечить наличие мебели, имеющих покрытие устойчивых к воздействию влаги, моющих и дезинфицирующих средств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10. Обеспечить при организации питьевого режима с использованием кипяченой воды наличие посуды по списочному составу детей, изготовленной из материалов, предназначенных для контакта с пищевой продукцией, а также отдельных промаркированных подносов для чистой и использованной посуды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11. Организовать питьевой режим посредством выдачи детям воды, расфасованной в емкости (бутилированной) промышленного производства, в том числе через установки с дозированным розливом воды или посредством выдачи кипяченой питьевой воды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12. Обеспечить соблюдение санитарно - эпидемиологических требований при организации питания детей в образовательном учреждении</a:t>
            </a:r>
          </a:p>
          <a:p>
            <a:pPr>
              <a:buNone/>
            </a:pPr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81960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3404</TotalTime>
  <Words>351</Words>
  <Application>Microsoft Office PowerPoint</Application>
  <PresentationFormat>Широкоэкранный</PresentationFormat>
  <Paragraphs>37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Алгоритм передачи информации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Жиянова Алина Юрьевна</dc:creator>
  <cp:lastModifiedBy>304-1</cp:lastModifiedBy>
  <cp:revision>371</cp:revision>
  <cp:lastPrinted>2023-12-13T04:09:58Z</cp:lastPrinted>
  <dcterms:created xsi:type="dcterms:W3CDTF">2022-04-05T12:08:31Z</dcterms:created>
  <dcterms:modified xsi:type="dcterms:W3CDTF">2026-05-20T07:40:03Z</dcterms:modified>
</cp:coreProperties>
</file>