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BA725-320D-41FD-8EB4-0E7B673FB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ACDE4-5984-454C-B146-5E3D95323EDC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B5E17-15BA-48A6-899E-300EDE894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98416-25A2-4A53-8B18-C1FB133DB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B000F-A348-4005-A460-30ECB9435D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2362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67188-DDB6-437A-AD6D-80D8CF9AA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D36C-0617-4F74-8FB8-3E0D7796ED83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53572-A658-4F9D-925A-915EC4719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40E97-0830-4F76-B5D7-4D285D3C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1FBDA-1E51-43FE-B80E-B7001812C4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503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13805-98ED-4CDE-A6B3-2582AB39B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CB7CA-FBF3-4093-A9D8-FD57AB78C06D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9BD03-6755-435C-B6AD-9AD2180C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C37D9-AB37-421C-B9E6-8504EC36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974AA-E1C8-4298-A77C-2EFA67D125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116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D069E-6D1A-4324-BD42-D936FF08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BB747-F732-48AC-ACBB-1341EAC6ECA0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8FE25-EC66-40BC-A387-2C8DE129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13243-BC83-4B91-94B8-F058D2BE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45DE1-15A8-40F8-8DF2-F4EFDDBB24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29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7BDA0-EC1B-4A80-B832-2212FA499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76A88-85AF-49B4-91C3-8A63A76F407C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EB871-1993-48E2-A28A-E548FBA9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B726-193E-4D6C-86E1-B650DCF7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FE958-F5D7-4107-A24B-72A84A9FC3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40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075846C-4559-4B92-8FB1-233690D1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247C0-5D0E-4CBF-979F-B55A89A4DA78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A20C05-CA53-425F-89A1-D9CA6EFC6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E37974D-6FCA-4B1C-A9D9-62B73803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0F8B2-C242-4FA9-8355-64FD582C7F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87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27D4249-EDBC-4C0E-953C-C5A3F5625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D5A4E-1272-4021-A3E5-4AFB57A1EC1A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C22DF53-CEB0-460E-8250-A2B1947F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5FCE19-8185-41C9-9E7D-B876DC9B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8E7BDB-AC53-44C8-867C-BDFAA231DE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844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F776403-9B16-43C5-8F24-320D238A6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FF13D-EFCC-4E9C-A5D9-9C77BF6FEF61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1E061D-1D65-4EA7-8CD2-3F0ECA88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864615-A71E-4834-BA49-BB5D67E7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4F485-D69D-48AC-A2CF-F37ECE7F6B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684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48E9740-65F4-4F73-9B23-9AC036076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DB23F-611B-4A4D-84D0-3AD3362CCF34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25304D7-F8AA-456F-9A8B-D6BC53E8C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9F237D-B473-490E-B13F-C47CE059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A87DF-F895-453D-BCBD-CAEF236E0E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417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A57B690-006C-40B3-938D-10656C63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C0D67-CB88-443D-AD41-59392BF5ECB4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7ACF6A-5541-4665-A8AC-53DE8E58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D6434E3-A47A-4FC0-98E2-D69DEE66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EF941-C48D-4A8A-8769-C2BB75BA18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876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50880DF-4606-4BF2-96F3-1022BB7EB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C2C23-5E38-41D0-83F4-31254D4AE287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3F4CF1-A0AC-456C-9ED9-B756856E3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5D7D3D8-88CF-41C0-B7DB-0F02F939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4EF20-441C-4BDB-B153-B84FE1E412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523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3B519D2-AA0A-4158-A1C8-E656DF98E6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BACC5E3-92B9-436E-8254-44F62A2F51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93C32-A406-419F-AF50-3DFE62FFA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0FEB56-E1B6-4AEA-B3DA-D5C924AADA41}" type="datetimeFigureOut">
              <a:rPr lang="ru-RU"/>
              <a:pPr>
                <a:defRPr/>
              </a:pPr>
              <a:t>11.12.2021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67134-3C57-4FD9-845B-4FE51CAB2D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0E0FA-FC5C-4FE4-B7C1-417E55363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DF58ABE-85C0-41EE-A597-205C109E5CB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A128ACAA-3FF4-42CB-AFBF-2A070BE18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222" y="1755887"/>
            <a:ext cx="7772400" cy="944316"/>
          </a:xfrm>
        </p:spPr>
        <p:txBody>
          <a:bodyPr/>
          <a:lstStyle/>
          <a:p>
            <a:r>
              <a:rPr lang="ru-RU" altLang="ru-RU" dirty="0"/>
              <a:t>Безопасный новый год</a:t>
            </a:r>
          </a:p>
        </p:txBody>
      </p:sp>
      <p:sp>
        <p:nvSpPr>
          <p:cNvPr id="2051" name="Подзаголовок 2">
            <a:extLst>
              <a:ext uri="{FF2B5EF4-FFF2-40B4-BE49-F238E27FC236}">
                <a16:creationId xmlns:a16="http://schemas.microsoft.com/office/drawing/2014/main" id="{D5441A04-3EA6-450F-BD8D-ED7A05E24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1789" y="5694371"/>
            <a:ext cx="6858000" cy="437302"/>
          </a:xfrm>
        </p:spPr>
        <p:txBody>
          <a:bodyPr/>
          <a:lstStyle/>
          <a:p>
            <a:r>
              <a:rPr lang="ru-RU" altLang="ru-RU" dirty="0"/>
              <a:t>Воспитатель: Елисеева Наталья Анатольевна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5AE68-D342-47F2-B833-222DDE81E10E}"/>
              </a:ext>
            </a:extLst>
          </p:cNvPr>
          <p:cNvSpPr txBox="1"/>
          <p:nvPr/>
        </p:nvSpPr>
        <p:spPr>
          <a:xfrm>
            <a:off x="685800" y="932155"/>
            <a:ext cx="798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Рекомендации для родителей группы №7 «Улыбка» </a:t>
            </a:r>
          </a:p>
          <a:p>
            <a:pPr algn="ctr"/>
            <a:r>
              <a:rPr lang="ru-RU" dirty="0"/>
              <a:t>МАДОУ Д\с №17 «</a:t>
            </a:r>
            <a:r>
              <a:rPr lang="ru-RU" dirty="0" err="1"/>
              <a:t>Шатлык</a:t>
            </a:r>
            <a:r>
              <a:rPr lang="ru-RU" dirty="0"/>
              <a:t>» г. Мелеуз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9F8278-5C89-4282-B141-842C4B064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449" y="2265448"/>
            <a:ext cx="4472156" cy="33541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66312517-7928-44A8-877A-6846D61FF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61134"/>
            <a:ext cx="7886700" cy="829554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FF0000"/>
                </a:solidFill>
              </a:rPr>
              <a:t>Безопасность ребенка в Новый год!</a:t>
            </a:r>
          </a:p>
        </p:txBody>
      </p:sp>
      <p:sp>
        <p:nvSpPr>
          <p:cNvPr id="3075" name="Объект 2">
            <a:extLst>
              <a:ext uri="{FF2B5EF4-FFF2-40B4-BE49-F238E27FC236}">
                <a16:creationId xmlns:a16="http://schemas.microsoft.com/office/drawing/2014/main" id="{D9BC6E9E-F415-4F14-94ED-BCDE3F7C3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91" y="1488274"/>
            <a:ext cx="8620218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dirty="0"/>
              <a:t>Уважаемые родители!</a:t>
            </a:r>
          </a:p>
          <a:p>
            <a:pPr marL="0" indent="0" algn="just">
              <a:buNone/>
            </a:pPr>
            <a:r>
              <a:rPr lang="ru-RU" altLang="ru-RU" sz="2400" dirty="0"/>
              <a:t>Новый год – это  удивительное время года, когда сбываются желания и случаются чудеса!  Главное, сделать так, чтобы для ваших малышей чары не рассеялись от совсем не праздничных проблем. А потому продумайте, как устроить безопасное веселье. </a:t>
            </a:r>
          </a:p>
          <a:p>
            <a:pPr marL="0" indent="0" algn="ctr">
              <a:buNone/>
            </a:pPr>
            <a:r>
              <a:rPr lang="ru-RU" altLang="ru-RU" sz="2400" dirty="0"/>
              <a:t>Предлагаю Вам вспомнить правила безопасности!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38689E-8212-4AB7-B2AB-97DB57706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34901"/>
            <a:ext cx="2013788" cy="20418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C62A6-FE65-4731-8488-E0DDF0BC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Опасность первая «Ёлочка красавица»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C1CC11-1F98-4713-96E2-856277733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07" y="1253331"/>
            <a:ext cx="8506472" cy="4351338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sz="2400" dirty="0"/>
              <a:t>Не зажигайте на ёлках свечи и не украшайте их игрушками из горючих материалов.</a:t>
            </a:r>
          </a:p>
          <a:p>
            <a:pPr>
              <a:buBlip>
                <a:blip r:embed="rId2"/>
              </a:buBlip>
            </a:pPr>
            <a:r>
              <a:rPr lang="ru-RU" sz="2400" dirty="0"/>
              <a:t>Украшайте ёлку только исправными электрическими гирляндами заводского изготовления.</a:t>
            </a:r>
          </a:p>
          <a:p>
            <a:pPr>
              <a:buBlip>
                <a:blip r:embed="rId2"/>
              </a:buBlip>
            </a:pPr>
            <a:r>
              <a:rPr lang="ru-RU" sz="2400" dirty="0"/>
              <a:t>Установите ёлку на устойчивой подставке, вдали от отопительных приборов.</a:t>
            </a:r>
          </a:p>
          <a:p>
            <a:pPr>
              <a:buBlip>
                <a:blip r:embed="rId2"/>
              </a:buBlip>
            </a:pPr>
            <a:r>
              <a:rPr lang="ru-RU" sz="2400" dirty="0"/>
              <a:t>Не разрешайте детям самостоятельно включать  </a:t>
            </a:r>
          </a:p>
          <a:p>
            <a:pPr marL="0" indent="0">
              <a:buNone/>
            </a:pPr>
            <a:r>
              <a:rPr lang="ru-RU" sz="2400" dirty="0"/>
              <a:t>                  электрогирлянды и пользоваться электроприборами.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2C60BC-BF1E-4588-89F4-6FA47A4B0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746" y="4483223"/>
            <a:ext cx="2290439" cy="229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DC6C4-9232-44FA-9BBB-AFE7550A1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5623"/>
            <a:ext cx="7886700" cy="62143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Опасность вторая «Новогодние огоньки»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4FB120-1BF4-4A07-BA34-C2A2A2803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7" y="1230821"/>
            <a:ext cx="8593585" cy="408690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sz="2000" dirty="0"/>
              <a:t>Не используйте в помещении пиротехнические изделия (хлопушки, бенгальские огни, петарды и т.п.)</a:t>
            </a:r>
          </a:p>
          <a:p>
            <a:pPr>
              <a:buBlip>
                <a:blip r:embed="rId2"/>
              </a:buBlip>
            </a:pPr>
            <a:r>
              <a:rPr lang="ru-RU" sz="2000" dirty="0"/>
              <a:t>Не следует использовать пиротехнику, если вы не понимаете как ею пользоваться, а инструкции не прилагается или она написана на непонятном вам языке.</a:t>
            </a:r>
          </a:p>
          <a:p>
            <a:pPr>
              <a:buBlip>
                <a:blip r:embed="rId2"/>
              </a:buBlip>
            </a:pPr>
            <a:r>
              <a:rPr lang="ru-RU" sz="2000" dirty="0"/>
              <a:t>Нельзя ремонтировать и повторно использовать сработавшую пиротехнику.</a:t>
            </a:r>
          </a:p>
          <a:p>
            <a:pPr lvl="3">
              <a:buBlip>
                <a:blip r:embed="rId2"/>
              </a:buBlip>
            </a:pPr>
            <a:r>
              <a:rPr lang="ru-RU" sz="2000" dirty="0"/>
              <a:t> Категорически запрещается использовать самодельные пиротехнические устройства.</a:t>
            </a:r>
          </a:p>
          <a:p>
            <a:pPr lvl="4">
              <a:buBlip>
                <a:blip r:embed="rId2"/>
              </a:buBlip>
            </a:pPr>
            <a:r>
              <a:rPr lang="ru-RU" sz="2000" dirty="0"/>
              <a:t>Запрещено носить пиротехнику в кармане.</a:t>
            </a:r>
          </a:p>
          <a:p>
            <a:pPr lvl="6">
              <a:buBlip>
                <a:blip r:embed="rId2"/>
              </a:buBlip>
            </a:pPr>
            <a:r>
              <a:rPr lang="ru-RU" sz="2000" dirty="0"/>
              <a:t>Запрещено находиться ближе 15 м от зажженных пиротехнических изделий</a:t>
            </a:r>
            <a:r>
              <a:rPr lang="ru-RU" sz="24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A60CA5-0E9E-4AB6-AD47-3502EA4A9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67144">
            <a:off x="6583859" y="4761542"/>
            <a:ext cx="1162309" cy="192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9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27774-FBDF-4B0F-954F-40834D17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544"/>
            <a:ext cx="7886700" cy="52378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Опасность третья «Застолье»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F7351B-ACBD-4A2F-AA93-00B8A6EB4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20" y="1500326"/>
            <a:ext cx="8630760" cy="4351338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sz="2400" dirty="0"/>
              <a:t>Скоропортящиеся продукты готовить необходимо только в день празднования и хранить в холодильнике не более 1-2 дней.</a:t>
            </a:r>
          </a:p>
          <a:p>
            <a:pPr>
              <a:buBlip>
                <a:blip r:embed="rId2"/>
              </a:buBlip>
            </a:pPr>
            <a:r>
              <a:rPr lang="ru-RU" sz="2400" dirty="0"/>
              <a:t>Нельзя оставлять блюда при комнатной температуре более чем на 2 часа.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C72FFE-0AED-4EFC-8777-A44C6D2F3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848" y="3111717"/>
            <a:ext cx="4034906" cy="36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6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27774-FBDF-4B0F-954F-40834D17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05523"/>
            <a:ext cx="7886700" cy="52378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Опасность четвертая «Новый год на улице»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F7351B-ACBD-4A2F-AA93-00B8A6EB4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20" y="1251751"/>
            <a:ext cx="8630760" cy="5357674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sz="2000" b="1" dirty="0"/>
              <a:t>Переохлаждение</a:t>
            </a:r>
            <a:r>
              <a:rPr lang="ru-RU" sz="2000" dirty="0"/>
              <a:t>: когда человек подвергается длительному воздействию сухого мороза или холодной воды, наступает общее переохлаждение организма. В первую очередь переохлаждению подвергаются дети, даже если они одеты очень тепло, но неподвижны, или гуляют в мокрой одежде.</a:t>
            </a:r>
          </a:p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sz="2000" b="1" dirty="0"/>
              <a:t>Обморожение –</a:t>
            </a:r>
            <a:r>
              <a:rPr lang="ru-RU" dirty="0"/>
              <a:t> </a:t>
            </a:r>
            <a:r>
              <a:rPr lang="ru-RU" sz="2000" dirty="0"/>
              <a:t>это очень серьезно, опасно и больно! Нужно помнить, что обморозиться можно не только на сильном морозе, но и в не самые сильные холода при высокой влажности воздуха.</a:t>
            </a:r>
          </a:p>
          <a:p>
            <a:pPr lvl="4">
              <a:buBlip>
                <a:blip r:embed="rId2"/>
              </a:buBlip>
            </a:pPr>
            <a:r>
              <a:rPr lang="ru-RU" sz="2800" dirty="0"/>
              <a:t> </a:t>
            </a:r>
            <a:r>
              <a:rPr lang="ru-RU" sz="2000" dirty="0"/>
              <a:t>На улице держитесь подальше от домов. С крыши может упасть сосулька или обвалиться снег.</a:t>
            </a:r>
          </a:p>
          <a:p>
            <a:pPr lvl="4">
              <a:buBlip>
                <a:blip r:embed="rId2"/>
              </a:buBlip>
            </a:pPr>
            <a:r>
              <a:rPr lang="ru-RU" sz="2800" dirty="0"/>
              <a:t> </a:t>
            </a:r>
            <a:r>
              <a:rPr lang="ru-RU" sz="2000" dirty="0"/>
              <a:t>На скользком тротуаре передвигайтесь небольшими шагами, ступая на всю подошву.</a:t>
            </a:r>
            <a:endParaRPr lang="ru-RU" sz="2800" dirty="0"/>
          </a:p>
          <a:p>
            <a:pPr lvl="6">
              <a:buBlip>
                <a:blip r:embed="rId2"/>
              </a:buBlip>
            </a:pPr>
            <a:r>
              <a:rPr lang="ru-RU" sz="2800" dirty="0"/>
              <a:t> </a:t>
            </a:r>
            <a:r>
              <a:rPr lang="ru-RU" sz="2000" dirty="0"/>
              <a:t>Соблюдайте правила </a:t>
            </a:r>
          </a:p>
          <a:p>
            <a:pPr marL="2743200" lvl="6" indent="0">
              <a:buNone/>
            </a:pPr>
            <a:r>
              <a:rPr lang="ru-RU" sz="2000" dirty="0"/>
              <a:t>    дорожного движения!</a:t>
            </a:r>
          </a:p>
          <a:p>
            <a:pPr marL="2743200" lvl="6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45E91-E2D7-4CBD-89E2-1FC601DE7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550" y="4417916"/>
            <a:ext cx="2903830" cy="244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69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CE61CEE-38D8-465C-B698-D57ACADDB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9" y="630313"/>
            <a:ext cx="9010122" cy="6152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571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6A18C6-F565-4342-93D6-BFB5F06ECDDE}"/>
              </a:ext>
            </a:extLst>
          </p:cNvPr>
          <p:cNvSpPr txBox="1"/>
          <p:nvPr/>
        </p:nvSpPr>
        <p:spPr>
          <a:xfrm>
            <a:off x="1101663" y="1056443"/>
            <a:ext cx="70666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0" dirty="0">
                <a:solidFill>
                  <a:srgbClr val="000000"/>
                </a:solidFill>
                <a:effectLst/>
                <a:latin typeface="PT Sans" panose="020B0604020202020204" pitchFamily="34" charset="-52"/>
              </a:rPr>
              <a:t>На самом деле, очень многое зависит от вашего внутреннего ощущения. Праздник должен быть праздником для всех. Главное, продумать все так, чтобы Новый год был приятным и безопасным для всех.</a:t>
            </a:r>
          </a:p>
          <a:p>
            <a:pPr algn="ctr"/>
            <a:endParaRPr lang="ru-RU" b="1" i="0" dirty="0">
              <a:solidFill>
                <a:srgbClr val="000000"/>
              </a:solidFill>
              <a:effectLst/>
              <a:latin typeface="PT Sans" panose="020B0604020202020204" pitchFamily="34" charset="-52"/>
            </a:endParaRPr>
          </a:p>
          <a:p>
            <a:pPr algn="ctr"/>
            <a:r>
              <a:rPr lang="ru-RU" sz="2400" b="1" i="0" dirty="0">
                <a:solidFill>
                  <a:srgbClr val="000000"/>
                </a:solidFill>
                <a:effectLst/>
                <a:latin typeface="PT Sans" panose="020B0604020202020204" pitchFamily="34" charset="-52"/>
              </a:rPr>
              <a:t>Счастливого Нового года!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B03146-52E1-462F-9514-81A4BEC7D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6055">
            <a:off x="4357669" y="3453407"/>
            <a:ext cx="4552597" cy="280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9955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416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PT Sans</vt:lpstr>
      <vt:lpstr>Тема Office</vt:lpstr>
      <vt:lpstr>Безопасный новый год</vt:lpstr>
      <vt:lpstr>Безопасность ребенка в Новый год!</vt:lpstr>
      <vt:lpstr>Опасность первая «Ёлочка красавица»</vt:lpstr>
      <vt:lpstr>Опасность вторая «Новогодние огоньки»</vt:lpstr>
      <vt:lpstr>Опасность третья «Застолье»</vt:lpstr>
      <vt:lpstr>Опасность четвертая «Новый год на улице»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КЦ</cp:lastModifiedBy>
  <cp:revision>15</cp:revision>
  <dcterms:created xsi:type="dcterms:W3CDTF">2014-12-18T08:39:11Z</dcterms:created>
  <dcterms:modified xsi:type="dcterms:W3CDTF">2021-12-10T19:28:52Z</dcterms:modified>
</cp:coreProperties>
</file>