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5"/>
  </p:notesMasterIdLst>
  <p:handoutMasterIdLst>
    <p:handoutMasterId r:id="rId6"/>
  </p:handoutMasterIdLst>
  <p:sldIdLst>
    <p:sldId id="1188" r:id="rId2"/>
    <p:sldId id="1190" r:id="rId3"/>
    <p:sldId id="1193" r:id="rId4"/>
  </p:sldIdLst>
  <p:sldSz cx="12195175" cy="6859588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2" pos="384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orient="horz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E20000"/>
    <a:srgbClr val="F9F9F9"/>
    <a:srgbClr val="EA2D00"/>
    <a:srgbClr val="D80000"/>
    <a:srgbClr val="C02500"/>
    <a:srgbClr val="D61C1C"/>
    <a:srgbClr val="614882"/>
    <a:srgbClr val="395691"/>
    <a:srgbClr val="FF3300"/>
    <a:srgbClr val="D1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3600" autoAdjust="0"/>
  </p:normalViewPr>
  <p:slideViewPr>
    <p:cSldViewPr>
      <p:cViewPr>
        <p:scale>
          <a:sx n="100" d="100"/>
          <a:sy n="100" d="100"/>
        </p:scale>
        <p:origin x="-792" y="-366"/>
      </p:cViewPr>
      <p:guideLst>
        <p:guide orient="horz" pos="2160"/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1"/>
            <a:ext cx="4301807" cy="339884"/>
          </a:xfrm>
          <a:prstGeom prst="rect">
            <a:avLst/>
          </a:prstGeom>
        </p:spPr>
        <p:txBody>
          <a:bodyPr vert="horz" lIns="90972" tIns="45485" rIns="90972" bIns="4548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252" y="1"/>
            <a:ext cx="4301806" cy="339884"/>
          </a:xfrm>
          <a:prstGeom prst="rect">
            <a:avLst/>
          </a:prstGeom>
        </p:spPr>
        <p:txBody>
          <a:bodyPr vert="horz" lIns="90972" tIns="45485" rIns="90972" bIns="4548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7" y="6456219"/>
            <a:ext cx="4301807" cy="339884"/>
          </a:xfrm>
          <a:prstGeom prst="rect">
            <a:avLst/>
          </a:prstGeom>
        </p:spPr>
        <p:txBody>
          <a:bodyPr vert="horz" lIns="90972" tIns="45485" rIns="90972" bIns="4548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252" y="6456219"/>
            <a:ext cx="4301806" cy="339884"/>
          </a:xfrm>
          <a:prstGeom prst="rect">
            <a:avLst/>
          </a:prstGeom>
        </p:spPr>
        <p:txBody>
          <a:bodyPr vert="horz" lIns="90972" tIns="45485" rIns="90972" bIns="4548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72" tIns="45485" rIns="90972" bIns="454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252" y="1"/>
            <a:ext cx="4301806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72" tIns="45485" rIns="90972" bIns="454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23.03.2023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456" y="3228899"/>
            <a:ext cx="794131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72" tIns="45485" rIns="90972" bIns="454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456219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72" tIns="45485" rIns="90972" bIns="454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252" y="6456219"/>
            <a:ext cx="4301806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72" tIns="45485" rIns="90972" bIns="454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0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23.03.2023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4.wdp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882613" y="4215612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74701"/>
            <a:ext cx="12195175" cy="490797"/>
          </a:xfrm>
        </p:spPr>
        <p:txBody>
          <a:bodyPr/>
          <a:lstStyle/>
          <a:p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Порядок </a:t>
            </a:r>
            <a:r>
              <a:rPr lang="ru-RU" sz="180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выдачи автономных пожарных дымовых извещателей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3011" y="1197546"/>
            <a:ext cx="4681743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Существующие способы получения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АДПИ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45659" y="1197546"/>
            <a:ext cx="5029039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Получение через Государственные сервисы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C:\Users\Grishin.aa\Desktop\fd88bffe20a081c2ce814ab49f0530c3_250_2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800" b="96800" l="1600" r="100000">
                        <a14:foregroundMark x1="27200" y1="52400" x2="27200" y2="52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613" y="1643844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39869" y="1786720"/>
            <a:ext cx="269811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54778">
              <a:spcAft>
                <a:spcPts val="1200"/>
              </a:spcAft>
              <a:buClr>
                <a:srgbClr val="1F497D"/>
              </a:buClr>
              <a:buSzPct val="120000"/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Заявление, обращение 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инструктору ГКУ ППС РБ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39869" y="2741835"/>
            <a:ext cx="3036280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54778">
              <a:spcAft>
                <a:spcPts val="1200"/>
              </a:spcAft>
              <a:buClr>
                <a:srgbClr val="1F497D"/>
              </a:buClr>
              <a:buSzPct val="120000"/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на электронную почту</a:t>
            </a:r>
          </a:p>
        </p:txBody>
      </p:sp>
      <p:sp>
        <p:nvSpPr>
          <p:cNvPr id="11" name="Овал 10"/>
          <p:cNvSpPr/>
          <p:nvPr/>
        </p:nvSpPr>
        <p:spPr>
          <a:xfrm>
            <a:off x="882613" y="2507940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22" y="2612039"/>
            <a:ext cx="471965" cy="471965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87934" y="3355685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694" y="3457445"/>
            <a:ext cx="516559" cy="51655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745190" y="3621671"/>
            <a:ext cx="2275688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54778">
              <a:spcAft>
                <a:spcPts val="1200"/>
              </a:spcAft>
              <a:buClr>
                <a:srgbClr val="1F497D"/>
              </a:buClr>
              <a:buSzPct val="120000"/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через телефон</a:t>
            </a:r>
          </a:p>
        </p:txBody>
      </p:sp>
      <p:sp>
        <p:nvSpPr>
          <p:cNvPr id="17" name="Овал 16"/>
          <p:cNvSpPr/>
          <p:nvPr/>
        </p:nvSpPr>
        <p:spPr>
          <a:xfrm>
            <a:off x="882613" y="5501496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815" y="4355927"/>
            <a:ext cx="458117" cy="45811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739869" y="4367821"/>
            <a:ext cx="234250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54778">
              <a:spcAft>
                <a:spcPts val="1200"/>
              </a:spcAft>
              <a:buClr>
                <a:srgbClr val="1F497D"/>
              </a:buClr>
              <a:buSzPct val="120000"/>
              <a:defRPr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через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местную 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</a:t>
            </a:r>
          </a:p>
        </p:txBody>
      </p:sp>
      <p:pic>
        <p:nvPicPr>
          <p:cNvPr id="19" name="Picture 2" descr="D:\Письма\2022 год\БТП РСЧС-2022\Фотографии\Профилактика\WhatsApp Image 2022-01-22 at 19.33.2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6201" y="5205295"/>
            <a:ext cx="1780754" cy="1353732"/>
          </a:xfrm>
          <a:prstGeom prst="roundRect">
            <a:avLst>
              <a:gd name="adj" fmla="val 23525"/>
            </a:avLst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4051" y="5572934"/>
            <a:ext cx="626904" cy="62690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777107" y="5693234"/>
            <a:ext cx="1993944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54778">
              <a:spcAft>
                <a:spcPts val="1200"/>
              </a:spcAft>
              <a:buClr>
                <a:srgbClr val="1F497D"/>
              </a:buClr>
              <a:buSzPct val="120000"/>
              <a:defRPr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АДПИ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743967" y="2013569"/>
            <a:ext cx="2040797" cy="33151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04" t="36126" r="23957" b="31622"/>
          <a:stretch/>
        </p:blipFill>
        <p:spPr>
          <a:xfrm>
            <a:off x="6928642" y="1783429"/>
            <a:ext cx="1944216" cy="706988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6906673" y="2456457"/>
            <a:ext cx="1944216" cy="2527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ОФИС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736549" y="2440394"/>
            <a:ext cx="2048215" cy="2662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СЕТЕВОЙ ПОРТАЛ</a:t>
            </a:r>
          </a:p>
        </p:txBody>
      </p:sp>
      <p:sp>
        <p:nvSpPr>
          <p:cNvPr id="31" name="Овал 30"/>
          <p:cNvSpPr/>
          <p:nvPr/>
        </p:nvSpPr>
        <p:spPr>
          <a:xfrm>
            <a:off x="6749647" y="2853730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32" name="Овал 31"/>
          <p:cNvSpPr/>
          <p:nvPr/>
        </p:nvSpPr>
        <p:spPr>
          <a:xfrm>
            <a:off x="6749647" y="3701475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33" name="Овал 32"/>
          <p:cNvSpPr/>
          <p:nvPr/>
        </p:nvSpPr>
        <p:spPr>
          <a:xfrm>
            <a:off x="6749647" y="4549220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34" name="Овал 33"/>
          <p:cNvSpPr/>
          <p:nvPr/>
        </p:nvSpPr>
        <p:spPr>
          <a:xfrm>
            <a:off x="6749647" y="5396965"/>
            <a:ext cx="720080" cy="7200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35" name="Прямоугольник с одним вырезанным углом 34"/>
          <p:cNvSpPr/>
          <p:nvPr/>
        </p:nvSpPr>
        <p:spPr>
          <a:xfrm>
            <a:off x="7681763" y="2893248"/>
            <a:ext cx="4092935" cy="576858"/>
          </a:xfrm>
          <a:prstGeom prst="snip1Rect">
            <a:avLst>
              <a:gd name="adj" fmla="val 36709"/>
            </a:avLst>
          </a:prstGeom>
          <a:solidFill>
            <a:srgbClr val="F9F9F9"/>
          </a:solidFill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с одним вырезанным углом 35"/>
          <p:cNvSpPr/>
          <p:nvPr/>
        </p:nvSpPr>
        <p:spPr>
          <a:xfrm>
            <a:off x="7681763" y="4620831"/>
            <a:ext cx="4103001" cy="576858"/>
          </a:xfrm>
          <a:prstGeom prst="snip1Rect">
            <a:avLst>
              <a:gd name="adj" fmla="val 36709"/>
            </a:avLst>
          </a:prstGeom>
          <a:solidFill>
            <a:srgbClr val="F9F9F9"/>
          </a:solidFill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с одним вырезанным углом 36"/>
          <p:cNvSpPr/>
          <p:nvPr/>
        </p:nvSpPr>
        <p:spPr>
          <a:xfrm>
            <a:off x="7681763" y="3773084"/>
            <a:ext cx="4092935" cy="576858"/>
          </a:xfrm>
          <a:prstGeom prst="snip1Rect">
            <a:avLst>
              <a:gd name="adj" fmla="val 36709"/>
            </a:avLst>
          </a:prstGeom>
          <a:solidFill>
            <a:srgbClr val="F9F9F9"/>
          </a:solidFill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с одним вырезанным углом 37"/>
          <p:cNvSpPr/>
          <p:nvPr/>
        </p:nvSpPr>
        <p:spPr>
          <a:xfrm>
            <a:off x="7681763" y="5474484"/>
            <a:ext cx="4103001" cy="576858"/>
          </a:xfrm>
          <a:prstGeom prst="snip1Rect">
            <a:avLst>
              <a:gd name="adj" fmla="val 36709"/>
            </a:avLst>
          </a:prstGeom>
          <a:solidFill>
            <a:srgbClr val="F9F9F9"/>
          </a:solidFill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97059" y="4929992"/>
            <a:ext cx="693412" cy="693412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7758777" y="2975665"/>
            <a:ext cx="3968715" cy="4001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Подача заявления с приложением документов, </a:t>
            </a:r>
            <a:b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подтверждающих право на получение 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АДПИ</a:t>
            </a:r>
            <a:endParaRPr lang="ru-RU" sz="13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758777" y="3861458"/>
            <a:ext cx="2947089" cy="4001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Направление заявления </a:t>
            </a:r>
            <a:b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ГКУ Противопожарная служба РБ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7758777" y="4719506"/>
            <a:ext cx="3433953" cy="4001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Проверка оснований для выдачи 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АДПИ</a:t>
            </a: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Направление инструктору профилактики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7758777" y="5665096"/>
            <a:ext cx="2525564" cy="2000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Обеспечение заявителя </a:t>
            </a:r>
            <a:r>
              <a:rPr lang="ru-RU" sz="13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АДПИ</a:t>
            </a:r>
            <a:endParaRPr lang="ru-RU" sz="13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4131" y="5451671"/>
            <a:ext cx="626904" cy="62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1270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C5004B8-CEAE-4180-80FE-FF3844393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000" b="20513"/>
          <a:stretch/>
        </p:blipFill>
        <p:spPr>
          <a:xfrm>
            <a:off x="8200876" y="1341562"/>
            <a:ext cx="3994299" cy="552032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F06F41F4-E689-4E39-9DB3-11AAB5BBA198}"/>
              </a:ext>
            </a:extLst>
          </p:cNvPr>
          <p:cNvSpPr/>
          <p:nvPr/>
        </p:nvSpPr>
        <p:spPr>
          <a:xfrm>
            <a:off x="1331663" y="1373584"/>
            <a:ext cx="124965" cy="535124"/>
          </a:xfrm>
          <a:custGeom>
            <a:avLst/>
            <a:gdLst>
              <a:gd name="connsiteX0" fmla="*/ 113450 w 124965"/>
              <a:gd name="connsiteY0" fmla="*/ 145998 h 535124"/>
              <a:gd name="connsiteX1" fmla="*/ 74962 w 124965"/>
              <a:gd name="connsiteY1" fmla="*/ 14166 h 535124"/>
              <a:gd name="connsiteX2" fmla="*/ 62484 w 124965"/>
              <a:gd name="connsiteY2" fmla="*/ 0 h 535124"/>
              <a:gd name="connsiteX3" fmla="*/ 50005 w 124965"/>
              <a:gd name="connsiteY3" fmla="*/ 14166 h 535124"/>
              <a:gd name="connsiteX4" fmla="*/ 11517 w 124965"/>
              <a:gd name="connsiteY4" fmla="*/ 145998 h 535124"/>
              <a:gd name="connsiteX5" fmla="*/ 0 w 124965"/>
              <a:gd name="connsiteY5" fmla="*/ 145998 h 535124"/>
              <a:gd name="connsiteX6" fmla="*/ 12595 w 124965"/>
              <a:gd name="connsiteY6" fmla="*/ 290843 h 535124"/>
              <a:gd name="connsiteX7" fmla="*/ 12595 w 124965"/>
              <a:gd name="connsiteY7" fmla="*/ 507409 h 535124"/>
              <a:gd name="connsiteX8" fmla="*/ 45853 w 124965"/>
              <a:gd name="connsiteY8" fmla="*/ 507409 h 535124"/>
              <a:gd name="connsiteX9" fmla="*/ 45853 w 124965"/>
              <a:gd name="connsiteY9" fmla="*/ 535124 h 535124"/>
              <a:gd name="connsiteX10" fmla="*/ 79112 w 124965"/>
              <a:gd name="connsiteY10" fmla="*/ 535124 h 535124"/>
              <a:gd name="connsiteX11" fmla="*/ 79112 w 124965"/>
              <a:gd name="connsiteY11" fmla="*/ 507408 h 535124"/>
              <a:gd name="connsiteX12" fmla="*/ 112370 w 124965"/>
              <a:gd name="connsiteY12" fmla="*/ 507408 h 535124"/>
              <a:gd name="connsiteX13" fmla="*/ 112370 w 124965"/>
              <a:gd name="connsiteY13" fmla="*/ 290843 h 535124"/>
              <a:gd name="connsiteX14" fmla="*/ 124965 w 124965"/>
              <a:gd name="connsiteY14" fmla="*/ 145998 h 535124"/>
              <a:gd name="connsiteX15" fmla="*/ 113450 w 124965"/>
              <a:gd name="connsiteY15" fmla="*/ 145998 h 535124"/>
              <a:gd name="connsiteX16" fmla="*/ 52916 w 124965"/>
              <a:gd name="connsiteY16" fmla="*/ 73388 h 535124"/>
              <a:gd name="connsiteX17" fmla="*/ 62501 w 124965"/>
              <a:gd name="connsiteY17" fmla="*/ 54205 h 535124"/>
              <a:gd name="connsiteX18" fmla="*/ 79488 w 124965"/>
              <a:gd name="connsiteY18" fmla="*/ 145998 h 535124"/>
              <a:gd name="connsiteX19" fmla="*/ 45465 w 124965"/>
              <a:gd name="connsiteY19" fmla="*/ 145998 h 535124"/>
              <a:gd name="connsiteX20" fmla="*/ 52916 w 124965"/>
              <a:gd name="connsiteY20" fmla="*/ 73388 h 535124"/>
              <a:gd name="connsiteX21" fmla="*/ 79114 w 124965"/>
              <a:gd name="connsiteY21" fmla="*/ 474150 h 535124"/>
              <a:gd name="connsiteX22" fmla="*/ 45856 w 124965"/>
              <a:gd name="connsiteY22" fmla="*/ 474150 h 535124"/>
              <a:gd name="connsiteX23" fmla="*/ 45856 w 124965"/>
              <a:gd name="connsiteY23" fmla="*/ 306748 h 535124"/>
              <a:gd name="connsiteX24" fmla="*/ 79114 w 124965"/>
              <a:gd name="connsiteY24" fmla="*/ 306748 h 535124"/>
              <a:gd name="connsiteX25" fmla="*/ 79114 w 124965"/>
              <a:gd name="connsiteY25" fmla="*/ 474150 h 535124"/>
              <a:gd name="connsiteX26" fmla="*/ 80495 w 124965"/>
              <a:gd name="connsiteY26" fmla="*/ 273489 h 535124"/>
              <a:gd name="connsiteX27" fmla="*/ 44472 w 124965"/>
              <a:gd name="connsiteY27" fmla="*/ 273489 h 535124"/>
              <a:gd name="connsiteX28" fmla="*/ 36277 w 124965"/>
              <a:gd name="connsiteY28" fmla="*/ 179256 h 535124"/>
              <a:gd name="connsiteX29" fmla="*/ 88689 w 124965"/>
              <a:gd name="connsiteY29" fmla="*/ 179256 h 535124"/>
              <a:gd name="connsiteX30" fmla="*/ 80495 w 124965"/>
              <a:gd name="connsiteY30" fmla="*/ 273489 h 53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4965" h="535124">
                <a:moveTo>
                  <a:pt x="113450" y="145998"/>
                </a:moveTo>
                <a:cubicBezTo>
                  <a:pt x="126259" y="73512"/>
                  <a:pt x="77260" y="16774"/>
                  <a:pt x="74962" y="14166"/>
                </a:cubicBezTo>
                <a:lnTo>
                  <a:pt x="62484" y="0"/>
                </a:lnTo>
                <a:lnTo>
                  <a:pt x="50005" y="14166"/>
                </a:lnTo>
                <a:cubicBezTo>
                  <a:pt x="47708" y="16775"/>
                  <a:pt x="-1293" y="73512"/>
                  <a:pt x="11517" y="145998"/>
                </a:cubicBezTo>
                <a:lnTo>
                  <a:pt x="0" y="145998"/>
                </a:lnTo>
                <a:lnTo>
                  <a:pt x="12595" y="290843"/>
                </a:lnTo>
                <a:lnTo>
                  <a:pt x="12595" y="507409"/>
                </a:lnTo>
                <a:lnTo>
                  <a:pt x="45853" y="507409"/>
                </a:lnTo>
                <a:lnTo>
                  <a:pt x="45853" y="535124"/>
                </a:lnTo>
                <a:lnTo>
                  <a:pt x="79112" y="535124"/>
                </a:lnTo>
                <a:lnTo>
                  <a:pt x="79112" y="507408"/>
                </a:lnTo>
                <a:lnTo>
                  <a:pt x="112370" y="507408"/>
                </a:lnTo>
                <a:lnTo>
                  <a:pt x="112370" y="290843"/>
                </a:lnTo>
                <a:lnTo>
                  <a:pt x="124965" y="145998"/>
                </a:lnTo>
                <a:lnTo>
                  <a:pt x="113450" y="145998"/>
                </a:lnTo>
                <a:close/>
                <a:moveTo>
                  <a:pt x="52916" y="73388"/>
                </a:moveTo>
                <a:cubicBezTo>
                  <a:pt x="55952" y="66085"/>
                  <a:pt x="59325" y="59617"/>
                  <a:pt x="62501" y="54205"/>
                </a:cubicBezTo>
                <a:cubicBezTo>
                  <a:pt x="74091" y="73955"/>
                  <a:pt x="88302" y="107912"/>
                  <a:pt x="79488" y="145998"/>
                </a:cubicBezTo>
                <a:lnTo>
                  <a:pt x="45465" y="145998"/>
                </a:lnTo>
                <a:cubicBezTo>
                  <a:pt x="40043" y="122736"/>
                  <a:pt x="42531" y="98367"/>
                  <a:pt x="52916" y="73388"/>
                </a:cubicBezTo>
                <a:close/>
                <a:moveTo>
                  <a:pt x="79114" y="474150"/>
                </a:moveTo>
                <a:lnTo>
                  <a:pt x="45856" y="474150"/>
                </a:lnTo>
                <a:lnTo>
                  <a:pt x="45856" y="306748"/>
                </a:lnTo>
                <a:lnTo>
                  <a:pt x="79114" y="306748"/>
                </a:lnTo>
                <a:lnTo>
                  <a:pt x="79114" y="474150"/>
                </a:lnTo>
                <a:close/>
                <a:moveTo>
                  <a:pt x="80495" y="273489"/>
                </a:moveTo>
                <a:lnTo>
                  <a:pt x="44472" y="273489"/>
                </a:lnTo>
                <a:lnTo>
                  <a:pt x="36277" y="179256"/>
                </a:lnTo>
                <a:lnTo>
                  <a:pt x="88689" y="179256"/>
                </a:lnTo>
                <a:lnTo>
                  <a:pt x="80495" y="273489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xmlns="" id="{6A75524A-C0A2-4153-AA00-A6138D36A556}"/>
              </a:ext>
            </a:extLst>
          </p:cNvPr>
          <p:cNvSpPr/>
          <p:nvPr/>
        </p:nvSpPr>
        <p:spPr>
          <a:xfrm>
            <a:off x="956241" y="1387656"/>
            <a:ext cx="343672" cy="509965"/>
          </a:xfrm>
          <a:custGeom>
            <a:avLst/>
            <a:gdLst>
              <a:gd name="connsiteX0" fmla="*/ 0 w 343672"/>
              <a:gd name="connsiteY0" fmla="*/ 0 h 509965"/>
              <a:gd name="connsiteX1" fmla="*/ 0 w 343672"/>
              <a:gd name="connsiteY1" fmla="*/ 509966 h 509965"/>
              <a:gd name="connsiteX2" fmla="*/ 343673 w 343672"/>
              <a:gd name="connsiteY2" fmla="*/ 509966 h 509965"/>
              <a:gd name="connsiteX3" fmla="*/ 343673 w 343672"/>
              <a:gd name="connsiteY3" fmla="*/ 0 h 509965"/>
              <a:gd name="connsiteX4" fmla="*/ 0 w 343672"/>
              <a:gd name="connsiteY4" fmla="*/ 0 h 509965"/>
              <a:gd name="connsiteX5" fmla="*/ 310415 w 343672"/>
              <a:gd name="connsiteY5" fmla="*/ 476707 h 509965"/>
              <a:gd name="connsiteX6" fmla="*/ 33259 w 343672"/>
              <a:gd name="connsiteY6" fmla="*/ 476707 h 509965"/>
              <a:gd name="connsiteX7" fmla="*/ 33259 w 343672"/>
              <a:gd name="connsiteY7" fmla="*/ 33258 h 509965"/>
              <a:gd name="connsiteX8" fmla="*/ 310415 w 343672"/>
              <a:gd name="connsiteY8" fmla="*/ 33258 h 509965"/>
              <a:gd name="connsiteX9" fmla="*/ 310415 w 343672"/>
              <a:gd name="connsiteY9" fmla="*/ 476707 h 50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672" h="509965">
                <a:moveTo>
                  <a:pt x="0" y="0"/>
                </a:moveTo>
                <a:lnTo>
                  <a:pt x="0" y="509966"/>
                </a:lnTo>
                <a:lnTo>
                  <a:pt x="343673" y="509966"/>
                </a:lnTo>
                <a:lnTo>
                  <a:pt x="343673" y="0"/>
                </a:lnTo>
                <a:lnTo>
                  <a:pt x="0" y="0"/>
                </a:lnTo>
                <a:close/>
                <a:moveTo>
                  <a:pt x="310415" y="476707"/>
                </a:moveTo>
                <a:lnTo>
                  <a:pt x="33259" y="476707"/>
                </a:lnTo>
                <a:lnTo>
                  <a:pt x="33259" y="33258"/>
                </a:lnTo>
                <a:lnTo>
                  <a:pt x="310415" y="33258"/>
                </a:lnTo>
                <a:lnTo>
                  <a:pt x="310415" y="476707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xmlns="" id="{54FBE913-6F6B-4198-B2F3-F49116293247}"/>
              </a:ext>
            </a:extLst>
          </p:cNvPr>
          <p:cNvSpPr/>
          <p:nvPr/>
        </p:nvSpPr>
        <p:spPr>
          <a:xfrm>
            <a:off x="1022758" y="1454173"/>
            <a:ext cx="210638" cy="99775"/>
          </a:xfrm>
          <a:custGeom>
            <a:avLst/>
            <a:gdLst>
              <a:gd name="connsiteX0" fmla="*/ 0 w 210638"/>
              <a:gd name="connsiteY0" fmla="*/ 0 h 99775"/>
              <a:gd name="connsiteX1" fmla="*/ 0 w 210638"/>
              <a:gd name="connsiteY1" fmla="*/ 99776 h 99775"/>
              <a:gd name="connsiteX2" fmla="*/ 210638 w 210638"/>
              <a:gd name="connsiteY2" fmla="*/ 99776 h 99775"/>
              <a:gd name="connsiteX3" fmla="*/ 210638 w 210638"/>
              <a:gd name="connsiteY3" fmla="*/ 0 h 99775"/>
              <a:gd name="connsiteX4" fmla="*/ 0 w 210638"/>
              <a:gd name="connsiteY4" fmla="*/ 0 h 99775"/>
              <a:gd name="connsiteX5" fmla="*/ 177380 w 210638"/>
              <a:gd name="connsiteY5" fmla="*/ 66517 h 99775"/>
              <a:gd name="connsiteX6" fmla="*/ 33259 w 210638"/>
              <a:gd name="connsiteY6" fmla="*/ 66517 h 99775"/>
              <a:gd name="connsiteX7" fmla="*/ 33259 w 210638"/>
              <a:gd name="connsiteY7" fmla="*/ 33259 h 99775"/>
              <a:gd name="connsiteX8" fmla="*/ 177380 w 210638"/>
              <a:gd name="connsiteY8" fmla="*/ 33259 h 99775"/>
              <a:gd name="connsiteX9" fmla="*/ 177380 w 210638"/>
              <a:gd name="connsiteY9" fmla="*/ 66517 h 9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638" h="99775">
                <a:moveTo>
                  <a:pt x="0" y="0"/>
                </a:moveTo>
                <a:lnTo>
                  <a:pt x="0" y="99776"/>
                </a:lnTo>
                <a:lnTo>
                  <a:pt x="210638" y="99776"/>
                </a:lnTo>
                <a:lnTo>
                  <a:pt x="210638" y="0"/>
                </a:lnTo>
                <a:lnTo>
                  <a:pt x="0" y="0"/>
                </a:lnTo>
                <a:close/>
                <a:moveTo>
                  <a:pt x="177380" y="66517"/>
                </a:moveTo>
                <a:lnTo>
                  <a:pt x="33259" y="66517"/>
                </a:lnTo>
                <a:lnTo>
                  <a:pt x="33259" y="33259"/>
                </a:lnTo>
                <a:lnTo>
                  <a:pt x="177380" y="33259"/>
                </a:lnTo>
                <a:lnTo>
                  <a:pt x="177380" y="66517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1A0F2D0F-2490-4252-877E-5320110FAA7E}"/>
              </a:ext>
            </a:extLst>
          </p:cNvPr>
          <p:cNvSpPr/>
          <p:nvPr/>
        </p:nvSpPr>
        <p:spPr>
          <a:xfrm>
            <a:off x="1633091" y="1341562"/>
            <a:ext cx="6159374" cy="1697698"/>
          </a:xfrm>
          <a:prstGeom prst="roundRect">
            <a:avLst>
              <a:gd name="adj" fmla="val 7381"/>
            </a:avLst>
          </a:prstGeom>
          <a:solidFill>
            <a:srgbClr val="DA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1774EA-B8D3-4F2F-A058-E2A68CE65DF5}"/>
              </a:ext>
            </a:extLst>
          </p:cNvPr>
          <p:cNvSpPr txBox="1"/>
          <p:nvPr/>
        </p:nvSpPr>
        <p:spPr>
          <a:xfrm>
            <a:off x="1798003" y="1472321"/>
            <a:ext cx="5994462" cy="14773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Главы Республики Башкортостан 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 июня 2016 года № УГ-103 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дополнительных мерах социальной 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отдельных категорий граждан 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Башкортостан»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950449F-664F-40F9-90C4-5AEF1F627344}"/>
              </a:ext>
            </a:extLst>
          </p:cNvPr>
          <p:cNvSpPr/>
          <p:nvPr/>
        </p:nvSpPr>
        <p:spPr>
          <a:xfrm>
            <a:off x="1633091" y="3688312"/>
            <a:ext cx="6159374" cy="2621801"/>
          </a:xfrm>
          <a:prstGeom prst="roundRect">
            <a:avLst>
              <a:gd name="adj" fmla="val 7381"/>
            </a:avLst>
          </a:prstGeom>
          <a:solidFill>
            <a:srgbClr val="DA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72F05E-CC6A-44B9-A3AC-E60C0F0857EB}"/>
              </a:ext>
            </a:extLst>
          </p:cNvPr>
          <p:cNvSpPr txBox="1"/>
          <p:nvPr/>
        </p:nvSpPr>
        <p:spPr>
          <a:xfrm>
            <a:off x="1798003" y="3820328"/>
            <a:ext cx="6117124" cy="236372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Постановление </a:t>
            </a:r>
            <a:br>
              <a:rPr lang="ru-RU" dirty="0"/>
            </a:br>
            <a:r>
              <a:rPr lang="ru-RU" dirty="0"/>
              <a:t>Правительства Республики Башкортостан</a:t>
            </a:r>
            <a:r>
              <a:rPr lang="en-US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от 9 августа 2016 года № 320</a:t>
            </a:r>
            <a:r>
              <a:rPr lang="en-US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«О дополнительных мерах социальной </a:t>
            </a:r>
            <a:br>
              <a:rPr lang="ru-RU" dirty="0"/>
            </a:br>
            <a:r>
              <a:rPr lang="ru-RU" dirty="0"/>
              <a:t>поддержки в виде обеспечения </a:t>
            </a:r>
            <a:br>
              <a:rPr lang="ru-RU" dirty="0"/>
            </a:br>
            <a:r>
              <a:rPr lang="ru-RU" dirty="0"/>
              <a:t>автономными пожарными извещателями </a:t>
            </a:r>
            <a:br>
              <a:rPr lang="ru-RU" dirty="0"/>
            </a:br>
            <a:r>
              <a:rPr lang="ru-RU" dirty="0"/>
              <a:t>мест проживания отдельных </a:t>
            </a:r>
            <a:br>
              <a:rPr lang="ru-RU" dirty="0"/>
            </a:br>
            <a:r>
              <a:rPr lang="ru-RU" dirty="0"/>
              <a:t>категорий граждан» 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E977CE04-674B-4501-ABC1-4E664DBF1462}"/>
              </a:ext>
            </a:extLst>
          </p:cNvPr>
          <p:cNvSpPr/>
          <p:nvPr/>
        </p:nvSpPr>
        <p:spPr>
          <a:xfrm>
            <a:off x="1331663" y="3802288"/>
            <a:ext cx="124965" cy="535124"/>
          </a:xfrm>
          <a:custGeom>
            <a:avLst/>
            <a:gdLst>
              <a:gd name="connsiteX0" fmla="*/ 113450 w 124965"/>
              <a:gd name="connsiteY0" fmla="*/ 145998 h 535124"/>
              <a:gd name="connsiteX1" fmla="*/ 74962 w 124965"/>
              <a:gd name="connsiteY1" fmla="*/ 14166 h 535124"/>
              <a:gd name="connsiteX2" fmla="*/ 62484 w 124965"/>
              <a:gd name="connsiteY2" fmla="*/ 0 h 535124"/>
              <a:gd name="connsiteX3" fmla="*/ 50005 w 124965"/>
              <a:gd name="connsiteY3" fmla="*/ 14166 h 535124"/>
              <a:gd name="connsiteX4" fmla="*/ 11517 w 124965"/>
              <a:gd name="connsiteY4" fmla="*/ 145998 h 535124"/>
              <a:gd name="connsiteX5" fmla="*/ 0 w 124965"/>
              <a:gd name="connsiteY5" fmla="*/ 145998 h 535124"/>
              <a:gd name="connsiteX6" fmla="*/ 12595 w 124965"/>
              <a:gd name="connsiteY6" fmla="*/ 290843 h 535124"/>
              <a:gd name="connsiteX7" fmla="*/ 12595 w 124965"/>
              <a:gd name="connsiteY7" fmla="*/ 507409 h 535124"/>
              <a:gd name="connsiteX8" fmla="*/ 45853 w 124965"/>
              <a:gd name="connsiteY8" fmla="*/ 507409 h 535124"/>
              <a:gd name="connsiteX9" fmla="*/ 45853 w 124965"/>
              <a:gd name="connsiteY9" fmla="*/ 535124 h 535124"/>
              <a:gd name="connsiteX10" fmla="*/ 79112 w 124965"/>
              <a:gd name="connsiteY10" fmla="*/ 535124 h 535124"/>
              <a:gd name="connsiteX11" fmla="*/ 79112 w 124965"/>
              <a:gd name="connsiteY11" fmla="*/ 507408 h 535124"/>
              <a:gd name="connsiteX12" fmla="*/ 112370 w 124965"/>
              <a:gd name="connsiteY12" fmla="*/ 507408 h 535124"/>
              <a:gd name="connsiteX13" fmla="*/ 112370 w 124965"/>
              <a:gd name="connsiteY13" fmla="*/ 290843 h 535124"/>
              <a:gd name="connsiteX14" fmla="*/ 124965 w 124965"/>
              <a:gd name="connsiteY14" fmla="*/ 145998 h 535124"/>
              <a:gd name="connsiteX15" fmla="*/ 113450 w 124965"/>
              <a:gd name="connsiteY15" fmla="*/ 145998 h 535124"/>
              <a:gd name="connsiteX16" fmla="*/ 52916 w 124965"/>
              <a:gd name="connsiteY16" fmla="*/ 73388 h 535124"/>
              <a:gd name="connsiteX17" fmla="*/ 62501 w 124965"/>
              <a:gd name="connsiteY17" fmla="*/ 54205 h 535124"/>
              <a:gd name="connsiteX18" fmla="*/ 79488 w 124965"/>
              <a:gd name="connsiteY18" fmla="*/ 145998 h 535124"/>
              <a:gd name="connsiteX19" fmla="*/ 45465 w 124965"/>
              <a:gd name="connsiteY19" fmla="*/ 145998 h 535124"/>
              <a:gd name="connsiteX20" fmla="*/ 52916 w 124965"/>
              <a:gd name="connsiteY20" fmla="*/ 73388 h 535124"/>
              <a:gd name="connsiteX21" fmla="*/ 79114 w 124965"/>
              <a:gd name="connsiteY21" fmla="*/ 474150 h 535124"/>
              <a:gd name="connsiteX22" fmla="*/ 45856 w 124965"/>
              <a:gd name="connsiteY22" fmla="*/ 474150 h 535124"/>
              <a:gd name="connsiteX23" fmla="*/ 45856 w 124965"/>
              <a:gd name="connsiteY23" fmla="*/ 306748 h 535124"/>
              <a:gd name="connsiteX24" fmla="*/ 79114 w 124965"/>
              <a:gd name="connsiteY24" fmla="*/ 306748 h 535124"/>
              <a:gd name="connsiteX25" fmla="*/ 79114 w 124965"/>
              <a:gd name="connsiteY25" fmla="*/ 474150 h 535124"/>
              <a:gd name="connsiteX26" fmla="*/ 80495 w 124965"/>
              <a:gd name="connsiteY26" fmla="*/ 273489 h 535124"/>
              <a:gd name="connsiteX27" fmla="*/ 44472 w 124965"/>
              <a:gd name="connsiteY27" fmla="*/ 273489 h 535124"/>
              <a:gd name="connsiteX28" fmla="*/ 36277 w 124965"/>
              <a:gd name="connsiteY28" fmla="*/ 179256 h 535124"/>
              <a:gd name="connsiteX29" fmla="*/ 88689 w 124965"/>
              <a:gd name="connsiteY29" fmla="*/ 179256 h 535124"/>
              <a:gd name="connsiteX30" fmla="*/ 80495 w 124965"/>
              <a:gd name="connsiteY30" fmla="*/ 273489 h 53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4965" h="535124">
                <a:moveTo>
                  <a:pt x="113450" y="145998"/>
                </a:moveTo>
                <a:cubicBezTo>
                  <a:pt x="126259" y="73512"/>
                  <a:pt x="77260" y="16774"/>
                  <a:pt x="74962" y="14166"/>
                </a:cubicBezTo>
                <a:lnTo>
                  <a:pt x="62484" y="0"/>
                </a:lnTo>
                <a:lnTo>
                  <a:pt x="50005" y="14166"/>
                </a:lnTo>
                <a:cubicBezTo>
                  <a:pt x="47708" y="16775"/>
                  <a:pt x="-1293" y="73512"/>
                  <a:pt x="11517" y="145998"/>
                </a:cubicBezTo>
                <a:lnTo>
                  <a:pt x="0" y="145998"/>
                </a:lnTo>
                <a:lnTo>
                  <a:pt x="12595" y="290843"/>
                </a:lnTo>
                <a:lnTo>
                  <a:pt x="12595" y="507409"/>
                </a:lnTo>
                <a:lnTo>
                  <a:pt x="45853" y="507409"/>
                </a:lnTo>
                <a:lnTo>
                  <a:pt x="45853" y="535124"/>
                </a:lnTo>
                <a:lnTo>
                  <a:pt x="79112" y="535124"/>
                </a:lnTo>
                <a:lnTo>
                  <a:pt x="79112" y="507408"/>
                </a:lnTo>
                <a:lnTo>
                  <a:pt x="112370" y="507408"/>
                </a:lnTo>
                <a:lnTo>
                  <a:pt x="112370" y="290843"/>
                </a:lnTo>
                <a:lnTo>
                  <a:pt x="124965" y="145998"/>
                </a:lnTo>
                <a:lnTo>
                  <a:pt x="113450" y="145998"/>
                </a:lnTo>
                <a:close/>
                <a:moveTo>
                  <a:pt x="52916" y="73388"/>
                </a:moveTo>
                <a:cubicBezTo>
                  <a:pt x="55952" y="66085"/>
                  <a:pt x="59325" y="59617"/>
                  <a:pt x="62501" y="54205"/>
                </a:cubicBezTo>
                <a:cubicBezTo>
                  <a:pt x="74091" y="73955"/>
                  <a:pt x="88302" y="107912"/>
                  <a:pt x="79488" y="145998"/>
                </a:cubicBezTo>
                <a:lnTo>
                  <a:pt x="45465" y="145998"/>
                </a:lnTo>
                <a:cubicBezTo>
                  <a:pt x="40043" y="122736"/>
                  <a:pt x="42531" y="98367"/>
                  <a:pt x="52916" y="73388"/>
                </a:cubicBezTo>
                <a:close/>
                <a:moveTo>
                  <a:pt x="79114" y="474150"/>
                </a:moveTo>
                <a:lnTo>
                  <a:pt x="45856" y="474150"/>
                </a:lnTo>
                <a:lnTo>
                  <a:pt x="45856" y="306748"/>
                </a:lnTo>
                <a:lnTo>
                  <a:pt x="79114" y="306748"/>
                </a:lnTo>
                <a:lnTo>
                  <a:pt x="79114" y="474150"/>
                </a:lnTo>
                <a:close/>
                <a:moveTo>
                  <a:pt x="80495" y="273489"/>
                </a:moveTo>
                <a:lnTo>
                  <a:pt x="44472" y="273489"/>
                </a:lnTo>
                <a:lnTo>
                  <a:pt x="36277" y="179256"/>
                </a:lnTo>
                <a:lnTo>
                  <a:pt x="88689" y="179256"/>
                </a:lnTo>
                <a:lnTo>
                  <a:pt x="80495" y="273489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70DA7131-EF54-42EC-9938-07C0F539447A}"/>
              </a:ext>
            </a:extLst>
          </p:cNvPr>
          <p:cNvSpPr/>
          <p:nvPr/>
        </p:nvSpPr>
        <p:spPr>
          <a:xfrm>
            <a:off x="956241" y="3816360"/>
            <a:ext cx="343672" cy="509965"/>
          </a:xfrm>
          <a:custGeom>
            <a:avLst/>
            <a:gdLst>
              <a:gd name="connsiteX0" fmla="*/ 0 w 343672"/>
              <a:gd name="connsiteY0" fmla="*/ 0 h 509965"/>
              <a:gd name="connsiteX1" fmla="*/ 0 w 343672"/>
              <a:gd name="connsiteY1" fmla="*/ 509966 h 509965"/>
              <a:gd name="connsiteX2" fmla="*/ 343673 w 343672"/>
              <a:gd name="connsiteY2" fmla="*/ 509966 h 509965"/>
              <a:gd name="connsiteX3" fmla="*/ 343673 w 343672"/>
              <a:gd name="connsiteY3" fmla="*/ 0 h 509965"/>
              <a:gd name="connsiteX4" fmla="*/ 0 w 343672"/>
              <a:gd name="connsiteY4" fmla="*/ 0 h 509965"/>
              <a:gd name="connsiteX5" fmla="*/ 310415 w 343672"/>
              <a:gd name="connsiteY5" fmla="*/ 476707 h 509965"/>
              <a:gd name="connsiteX6" fmla="*/ 33259 w 343672"/>
              <a:gd name="connsiteY6" fmla="*/ 476707 h 509965"/>
              <a:gd name="connsiteX7" fmla="*/ 33259 w 343672"/>
              <a:gd name="connsiteY7" fmla="*/ 33258 h 509965"/>
              <a:gd name="connsiteX8" fmla="*/ 310415 w 343672"/>
              <a:gd name="connsiteY8" fmla="*/ 33258 h 509965"/>
              <a:gd name="connsiteX9" fmla="*/ 310415 w 343672"/>
              <a:gd name="connsiteY9" fmla="*/ 476707 h 50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672" h="509965">
                <a:moveTo>
                  <a:pt x="0" y="0"/>
                </a:moveTo>
                <a:lnTo>
                  <a:pt x="0" y="509966"/>
                </a:lnTo>
                <a:lnTo>
                  <a:pt x="343673" y="509966"/>
                </a:lnTo>
                <a:lnTo>
                  <a:pt x="343673" y="0"/>
                </a:lnTo>
                <a:lnTo>
                  <a:pt x="0" y="0"/>
                </a:lnTo>
                <a:close/>
                <a:moveTo>
                  <a:pt x="310415" y="476707"/>
                </a:moveTo>
                <a:lnTo>
                  <a:pt x="33259" y="476707"/>
                </a:lnTo>
                <a:lnTo>
                  <a:pt x="33259" y="33258"/>
                </a:lnTo>
                <a:lnTo>
                  <a:pt x="310415" y="33258"/>
                </a:lnTo>
                <a:lnTo>
                  <a:pt x="310415" y="476707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xmlns="" id="{960E8A59-D084-40BF-A975-C7913A6184B8}"/>
              </a:ext>
            </a:extLst>
          </p:cNvPr>
          <p:cNvSpPr/>
          <p:nvPr/>
        </p:nvSpPr>
        <p:spPr>
          <a:xfrm>
            <a:off x="1022758" y="3882877"/>
            <a:ext cx="210638" cy="99775"/>
          </a:xfrm>
          <a:custGeom>
            <a:avLst/>
            <a:gdLst>
              <a:gd name="connsiteX0" fmla="*/ 0 w 210638"/>
              <a:gd name="connsiteY0" fmla="*/ 0 h 99775"/>
              <a:gd name="connsiteX1" fmla="*/ 0 w 210638"/>
              <a:gd name="connsiteY1" fmla="*/ 99776 h 99775"/>
              <a:gd name="connsiteX2" fmla="*/ 210638 w 210638"/>
              <a:gd name="connsiteY2" fmla="*/ 99776 h 99775"/>
              <a:gd name="connsiteX3" fmla="*/ 210638 w 210638"/>
              <a:gd name="connsiteY3" fmla="*/ 0 h 99775"/>
              <a:gd name="connsiteX4" fmla="*/ 0 w 210638"/>
              <a:gd name="connsiteY4" fmla="*/ 0 h 99775"/>
              <a:gd name="connsiteX5" fmla="*/ 177380 w 210638"/>
              <a:gd name="connsiteY5" fmla="*/ 66517 h 99775"/>
              <a:gd name="connsiteX6" fmla="*/ 33259 w 210638"/>
              <a:gd name="connsiteY6" fmla="*/ 66517 h 99775"/>
              <a:gd name="connsiteX7" fmla="*/ 33259 w 210638"/>
              <a:gd name="connsiteY7" fmla="*/ 33259 h 99775"/>
              <a:gd name="connsiteX8" fmla="*/ 177380 w 210638"/>
              <a:gd name="connsiteY8" fmla="*/ 33259 h 99775"/>
              <a:gd name="connsiteX9" fmla="*/ 177380 w 210638"/>
              <a:gd name="connsiteY9" fmla="*/ 66517 h 9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638" h="99775">
                <a:moveTo>
                  <a:pt x="0" y="0"/>
                </a:moveTo>
                <a:lnTo>
                  <a:pt x="0" y="99776"/>
                </a:lnTo>
                <a:lnTo>
                  <a:pt x="210638" y="99776"/>
                </a:lnTo>
                <a:lnTo>
                  <a:pt x="210638" y="0"/>
                </a:lnTo>
                <a:lnTo>
                  <a:pt x="0" y="0"/>
                </a:lnTo>
                <a:close/>
                <a:moveTo>
                  <a:pt x="177380" y="66517"/>
                </a:moveTo>
                <a:lnTo>
                  <a:pt x="33259" y="66517"/>
                </a:lnTo>
                <a:lnTo>
                  <a:pt x="33259" y="33259"/>
                </a:lnTo>
                <a:lnTo>
                  <a:pt x="177380" y="33259"/>
                </a:lnTo>
                <a:lnTo>
                  <a:pt x="177380" y="66517"/>
                </a:lnTo>
                <a:close/>
              </a:path>
            </a:pathLst>
          </a:custGeom>
          <a:solidFill>
            <a:schemeClr val="bg1"/>
          </a:solidFill>
          <a:ln w="10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3AF6B0BA-1052-4554-A47C-75AD15C18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07" y="78308"/>
            <a:ext cx="10576799" cy="650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8010" tIns="48010" rIns="48010" bIns="4801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cap="all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обеспечение мест 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проживания </a:t>
            </a:r>
            <a:r>
              <a:rPr lang="ru-RU" sz="1800" b="1" cap="all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отдельных категорий граждан </a:t>
            </a:r>
            <a:endParaRPr lang="ru-RU" sz="1800" b="1" cap="all" dirty="0" smtClean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автономными ДЫМОВЫМИ </a:t>
            </a:r>
            <a:r>
              <a:rPr lang="ru-RU" sz="1800" b="1" cap="all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пожарными извещателями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2317716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8365" y="1429530"/>
            <a:ext cx="82153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Семьи, находящиеся в социально опасном положении; 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Малоимущие многодетные семьи;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 при рождении ребенка с 1 января 2018 года;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Одиноко проживающие граждане в возрасте от 55 лет и старше;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 с детьми в возрасте до 7 лет, родившимися до 1 января 2018 года;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Граждане, родившиеся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с 22 июня 1927 года по 3 сентября 1945 года («Дети войны»);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Великой Отечественной войны;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семьи погибшего (умершего) инвалида войны, участника Великой Отечественной войны; 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Инвалиды Великой Отечественной войны;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Бывшие несовершеннолетние узники концлагерей, гетто, других мест принудительного содержания, созданных фашистами и их союзниками в период Второй мировой войны;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боевых действий;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Инвалиды боевых действий.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B44BDEA-39BF-47F3-8F2D-279C70B5BE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00" r="27500"/>
          <a:stretch/>
        </p:blipFill>
        <p:spPr>
          <a:xfrm>
            <a:off x="10526743" y="4929992"/>
            <a:ext cx="1508745" cy="1508745"/>
          </a:xfrm>
          <a:prstGeom prst="roundRect">
            <a:avLst>
              <a:gd name="adj" fmla="val 8334"/>
            </a:avLst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EDF47EA-04A4-48FA-8088-84C0D9BE72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0" b="12500"/>
          <a:stretch/>
        </p:blipFill>
        <p:spPr>
          <a:xfrm>
            <a:off x="10526743" y="3286918"/>
            <a:ext cx="1508746" cy="1508746"/>
          </a:xfrm>
          <a:prstGeom prst="roundRect">
            <a:avLst>
              <a:gd name="adj" fmla="val 8322"/>
            </a:avLst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687049-95FC-4128-8780-545B2B071F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77" b="12477"/>
          <a:stretch/>
        </p:blipFill>
        <p:spPr>
          <a:xfrm>
            <a:off x="10503742" y="1632222"/>
            <a:ext cx="1508746" cy="1508746"/>
          </a:xfrm>
          <a:prstGeom prst="roundRect">
            <a:avLst>
              <a:gd name="adj" fmla="val 5608"/>
            </a:avLst>
          </a:prstGeom>
        </p:spPr>
      </p:pic>
      <p:sp>
        <p:nvSpPr>
          <p:cNvPr id="8" name="Прямоугольник 7"/>
          <p:cNvSpPr/>
          <p:nvPr/>
        </p:nvSpPr>
        <p:spPr>
          <a:xfrm>
            <a:off x="1168365" y="143646"/>
            <a:ext cx="1138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мест проживания отдельных категорий граждан автономными ДЫМОВЫМИ пожарными извещателями</a:t>
            </a:r>
            <a:endParaRPr lang="ru-RU" sz="1800" b="1" cap="all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13389</TotalTime>
  <Words>202</Words>
  <Application>Microsoft Office PowerPoint</Application>
  <PresentationFormat>Произвольный</PresentationFormat>
  <Paragraphs>36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Z_1_Президиум Правительство_509_16x9</vt:lpstr>
      <vt:lpstr>Порядок выдачи автономных пожарных дымовых извещателей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sZoom</cp:lastModifiedBy>
  <cp:revision>1303</cp:revision>
  <cp:lastPrinted>2022-01-09T06:09:17Z</cp:lastPrinted>
  <dcterms:created xsi:type="dcterms:W3CDTF">2020-09-18T12:06:36Z</dcterms:created>
  <dcterms:modified xsi:type="dcterms:W3CDTF">2023-03-23T05:58:04Z</dcterms:modified>
</cp:coreProperties>
</file>