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64" r:id="rId2"/>
    <p:sldId id="256" r:id="rId3"/>
    <p:sldId id="257" r:id="rId4"/>
    <p:sldId id="262" r:id="rId5"/>
    <p:sldId id="258" r:id="rId6"/>
    <p:sldId id="259" r:id="rId7"/>
    <p:sldId id="263" r:id="rId8"/>
    <p:sldId id="260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73" d="100"/>
          <a:sy n="73" d="100"/>
        </p:scale>
        <p:origin x="-48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D06A82-E9B7-4740-B619-A5B5C52757EE}" type="datetimeFigureOut">
              <a:rPr lang="en-US" smtClean="0"/>
              <a:pPr/>
              <a:t>11/3/2023</a:t>
            </a:fld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A8DFAD-375E-40BF-AFBB-43EB7FAFE1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9522640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BA77CDD7-0746-41CA-81E3-C5B4C8FA9E0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256768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055B6759-F9DC-448D-B1FE-40086BDD0DC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93867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DF5E069-D8B6-4850-90D7-9A4D67706409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537608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7D85A3F5-8F9D-48A6-883D-3E3812F873DA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37257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pPr/>
              <a:t>11/3/2023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zoom/>
      </p:transition>
    </mc:Choice>
    <mc:Fallback>
      <p:transition spd="slow">
        <p:zoom/>
      </p:transition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pPr/>
              <a:t>11/3/2023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zoom/>
      </p:transition>
    </mc:Choice>
    <mc:Fallback>
      <p:transition spd="slow">
        <p:zoom/>
      </p:transition>
    </mc:Fallback>
  </mc:AlternateContent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pPr/>
              <a:t>11/3/2023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zoom/>
      </p:transition>
    </mc:Choice>
    <mc:Fallback>
      <p:transition spd="slow">
        <p:zoom/>
      </p:transition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pPr/>
              <a:t>11/3/2023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zoom/>
      </p:transition>
    </mc:Choice>
    <mc:Fallback>
      <p:transition spd="slow">
        <p:zoom/>
      </p:transition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pPr/>
              <a:t>11/3/2023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zoom/>
      </p:transition>
    </mc:Choice>
    <mc:Fallback>
      <p:transition spd="slow">
        <p:zoom/>
      </p:transition>
    </mc:Fallback>
  </mc:AlternateContent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pPr/>
              <a:t>11/3/2023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zoom/>
      </p:transition>
    </mc:Choice>
    <mc:Fallback>
      <p:transition spd="slow">
        <p:zoom/>
      </p:transition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pPr/>
              <a:t>11/3/2023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zoom/>
      </p:transition>
    </mc:Choice>
    <mc:Fallback>
      <p:transition spd="slow">
        <p:zoom/>
      </p:transition>
    </mc:Fallback>
  </mc:AlternateContent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pPr/>
              <a:t>11/3/2023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zoom/>
      </p:transition>
    </mc:Choice>
    <mc:Fallback>
      <p:transition spd="slow">
        <p:zoom/>
      </p:transition>
    </mc:Fallback>
  </mc:AlternateContent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pPr/>
              <a:t>11/3/2023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zoom/>
      </p:transition>
    </mc:Choice>
    <mc:Fallback>
      <p:transition spd="slow">
        <p:zoom/>
      </p:transition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pPr/>
              <a:t>11/3/2023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zoom/>
      </p:transition>
    </mc:Choice>
    <mc:Fallback>
      <p:transition spd="slow">
        <p:zoom/>
      </p:transition>
    </mc:Fallback>
  </mc:AlternateContent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pPr/>
              <a:t>11/3/2023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zoom/>
      </p:transition>
    </mc:Choice>
    <mc:Fallback>
      <p:transition spd="slow">
        <p:zoom/>
      </p:transition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pPr/>
              <a:t>11/3/2023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200">
        <p:zoom/>
      </p:transition>
    </mc:Choice>
    <mc:Fallback>
      <p:transition spd="slow">
        <p:zoom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1.doc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9118" y="1247252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ЗНАКОМСТВО РОДИТЕЛЕЙ С ФОП ДО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b="18665"/>
          <a:stretch/>
        </p:blipFill>
        <p:spPr>
          <a:xfrm>
            <a:off x="2269863" y="2435709"/>
            <a:ext cx="8850630" cy="3599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95992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zoom/>
      </p:transition>
    </mc:Choice>
    <mc:Fallback>
      <p:transition spd="slow">
        <p:zo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2497010" y="0"/>
            <a:ext cx="7659016" cy="1507960"/>
          </a:xfrm>
        </p:spPr>
        <p:txBody>
          <a:bodyPr/>
          <a:lstStyle/>
          <a:p>
            <a:r>
              <a:rPr lang="ru-RU" altLang="en-US" b="1" dirty="0">
                <a:solidFill>
                  <a:srgbClr val="C00000"/>
                </a:solidFill>
              </a:rPr>
              <a:t>Что такое ФОП?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altLang="en-US" dirty="0"/>
              <a:t> </a:t>
            </a:r>
          </a:p>
        </p:txBody>
      </p:sp>
      <p:sp>
        <p:nvSpPr>
          <p:cNvPr id="4" name="Текст. поле 3"/>
          <p:cNvSpPr txBox="1"/>
          <p:nvPr/>
        </p:nvSpPr>
        <p:spPr>
          <a:xfrm>
            <a:off x="1804160" y="1607762"/>
            <a:ext cx="9807442" cy="1068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0" dirty="0">
                <a:solidFill>
                  <a:srgbClr val="0070C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ФОП </a:t>
            </a:r>
            <a:r>
              <a:rPr lang="en-US" sz="3200" b="1" i="0" dirty="0" smtClean="0">
                <a:solidFill>
                  <a:srgbClr val="0070C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ДО </a:t>
            </a:r>
            <a:r>
              <a:rPr lang="en-US" sz="3200" b="1" i="0" dirty="0">
                <a:solidFill>
                  <a:srgbClr val="0070C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– федеральная образовательная программа </a:t>
            </a:r>
          </a:p>
          <a:p>
            <a:pPr algn="ctr"/>
            <a:r>
              <a:rPr lang="en-US" sz="3200" b="1" i="0" dirty="0">
                <a:solidFill>
                  <a:srgbClr val="0070C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дошкольного образования</a:t>
            </a:r>
          </a:p>
        </p:txBody>
      </p:sp>
      <p:sp>
        <p:nvSpPr>
          <p:cNvPr id="5" name="Текст. поле 4"/>
          <p:cNvSpPr txBox="1"/>
          <p:nvPr/>
        </p:nvSpPr>
        <p:spPr>
          <a:xfrm>
            <a:off x="4573892" y="2755266"/>
            <a:ext cx="60941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ФОП </a:t>
            </a:r>
            <a:r>
              <a:rPr lang="en-US" b="1" dirty="0" smtClean="0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ДО </a:t>
            </a:r>
            <a:r>
              <a:rPr lang="en-US" b="1" dirty="0" err="1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определяет</a:t>
            </a:r>
            <a:r>
              <a:rPr lang="en-US" b="1" dirty="0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объем</a:t>
            </a:r>
            <a:r>
              <a:rPr lang="en-US" b="1" dirty="0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, </a:t>
            </a:r>
            <a:r>
              <a:rPr lang="en-US" b="1" dirty="0" err="1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содержание</a:t>
            </a:r>
            <a:r>
              <a:rPr lang="en-US" b="1" dirty="0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, </a:t>
            </a:r>
            <a:r>
              <a:rPr lang="en-US" b="1" dirty="0" err="1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планируемые</a:t>
            </a:r>
            <a:r>
              <a:rPr lang="en-US" b="1" dirty="0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результаты</a:t>
            </a:r>
            <a:r>
              <a:rPr lang="en-US" b="1" dirty="0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обязательной</a:t>
            </a:r>
            <a:r>
              <a:rPr lang="en-US" b="1" dirty="0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части</a:t>
            </a:r>
            <a:r>
              <a:rPr lang="en-US" b="1" dirty="0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образовательной</a:t>
            </a:r>
            <a:r>
              <a:rPr lang="en-US" b="1" dirty="0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программы</a:t>
            </a:r>
            <a:r>
              <a:rPr lang="en-US" b="1" dirty="0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дошкольного образования, </a:t>
            </a:r>
            <a:r>
              <a:rPr lang="en-US" b="1" dirty="0" err="1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которую</a:t>
            </a:r>
            <a:r>
              <a:rPr lang="en-US" b="1" dirty="0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реализует</a:t>
            </a:r>
            <a:r>
              <a:rPr lang="en-US" b="1" dirty="0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детский</a:t>
            </a:r>
            <a:r>
              <a:rPr lang="en-US" b="1" dirty="0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сад</a:t>
            </a:r>
            <a:r>
              <a:rPr lang="en-US" b="1" dirty="0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. </a:t>
            </a:r>
          </a:p>
        </p:txBody>
      </p:sp>
      <p:sp>
        <p:nvSpPr>
          <p:cNvPr id="7" name="Текст. поле 6"/>
          <p:cNvSpPr txBox="1"/>
          <p:nvPr/>
        </p:nvSpPr>
        <p:spPr>
          <a:xfrm>
            <a:off x="6218960" y="4023880"/>
            <a:ext cx="5515721" cy="1464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ФОП </a:t>
            </a:r>
            <a:r>
              <a:rPr lang="en-US" b="1" dirty="0" smtClean="0">
                <a:solidFill>
                  <a:srgbClr val="7030A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ДО </a:t>
            </a:r>
            <a:r>
              <a:rPr lang="en-US" b="1" dirty="0">
                <a:solidFill>
                  <a:srgbClr val="7030A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и </a:t>
            </a:r>
            <a:r>
              <a:rPr lang="en-US" b="1" dirty="0" err="1">
                <a:solidFill>
                  <a:srgbClr val="7030A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Федеральный</a:t>
            </a:r>
            <a:r>
              <a:rPr lang="en-US" b="1" dirty="0">
                <a:solidFill>
                  <a:srgbClr val="7030A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образовательный</a:t>
            </a:r>
            <a:r>
              <a:rPr lang="en-US" b="1" dirty="0">
                <a:solidFill>
                  <a:srgbClr val="7030A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стандарт</a:t>
            </a:r>
            <a:r>
              <a:rPr lang="en-US" b="1" dirty="0">
                <a:solidFill>
                  <a:srgbClr val="7030A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дошкольного </a:t>
            </a:r>
            <a:r>
              <a:rPr lang="en-US" b="1" dirty="0" err="1">
                <a:solidFill>
                  <a:srgbClr val="7030A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образования</a:t>
            </a:r>
            <a:r>
              <a:rPr lang="en-US" b="1" dirty="0">
                <a:solidFill>
                  <a:srgbClr val="7030A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ста</a:t>
            </a:r>
            <a:r>
              <a:rPr lang="ru-RU" b="1" dirty="0" smtClean="0">
                <a:solidFill>
                  <a:srgbClr val="7030A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ли </a:t>
            </a:r>
            <a:r>
              <a:rPr lang="en-US" b="1" dirty="0" err="1" smtClean="0">
                <a:solidFill>
                  <a:srgbClr val="7030A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основой</a:t>
            </a:r>
            <a:r>
              <a:rPr lang="en-US" b="1" dirty="0" smtClean="0">
                <a:solidFill>
                  <a:srgbClr val="7030A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для</a:t>
            </a:r>
            <a:r>
              <a:rPr lang="en-US" b="1" dirty="0">
                <a:solidFill>
                  <a:srgbClr val="7030A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разработки</a:t>
            </a:r>
            <a:r>
              <a:rPr lang="en-US" b="1" dirty="0">
                <a:solidFill>
                  <a:srgbClr val="7030A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и </a:t>
            </a:r>
            <a:r>
              <a:rPr lang="en-US" b="1" dirty="0" err="1">
                <a:solidFill>
                  <a:srgbClr val="7030A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утверждения</a:t>
            </a:r>
            <a:r>
              <a:rPr lang="en-US" b="1" dirty="0">
                <a:solidFill>
                  <a:srgbClr val="7030A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образовательных</a:t>
            </a:r>
            <a:r>
              <a:rPr lang="en-US" b="1" dirty="0">
                <a:solidFill>
                  <a:srgbClr val="7030A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программ</a:t>
            </a:r>
            <a:r>
              <a:rPr lang="en-US" b="1" dirty="0">
                <a:solidFill>
                  <a:srgbClr val="7030A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в </a:t>
            </a:r>
            <a:r>
              <a:rPr lang="en-US" b="1" dirty="0" err="1">
                <a:solidFill>
                  <a:srgbClr val="7030A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дошкольных</a:t>
            </a:r>
            <a:r>
              <a:rPr lang="en-US" b="1" dirty="0">
                <a:solidFill>
                  <a:srgbClr val="7030A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учреждениях</a:t>
            </a:r>
            <a:r>
              <a:rPr lang="en-US" b="1" dirty="0">
                <a:solidFill>
                  <a:srgbClr val="7030A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.</a:t>
            </a:r>
          </a:p>
          <a:p>
            <a:endParaRPr lang="en-US" b="1" dirty="0">
              <a:latin typeface="Calibri Light" panose="020F0302020204030204"/>
              <a:ea typeface="Calibri Light" panose="020F0302020204030204"/>
              <a:cs typeface="Calibri Light" panose="020F0302020204030204"/>
            </a:endParaRPr>
          </a:p>
        </p:txBody>
      </p:sp>
      <p:sp>
        <p:nvSpPr>
          <p:cNvPr id="8" name="Текст. поле 7"/>
          <p:cNvSpPr txBox="1"/>
          <p:nvPr/>
        </p:nvSpPr>
        <p:spPr>
          <a:xfrm>
            <a:off x="2358476" y="5587763"/>
            <a:ext cx="9376205" cy="91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ФОП </a:t>
            </a:r>
            <a:r>
              <a:rPr lang="en-US" b="1" dirty="0" err="1">
                <a:solidFill>
                  <a:srgbClr val="FF000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должны</a:t>
            </a:r>
            <a:r>
              <a:rPr lang="en-US" b="1" dirty="0">
                <a:solidFill>
                  <a:srgbClr val="FF000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соответствовать</a:t>
            </a:r>
            <a:r>
              <a:rPr lang="en-US" b="1" dirty="0">
                <a:solidFill>
                  <a:srgbClr val="FF000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все</a:t>
            </a:r>
            <a:r>
              <a:rPr lang="en-US" b="1" dirty="0">
                <a:solidFill>
                  <a:srgbClr val="FF000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программы</a:t>
            </a:r>
            <a:r>
              <a:rPr lang="en-US" b="1" dirty="0">
                <a:solidFill>
                  <a:srgbClr val="FF000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во</a:t>
            </a:r>
            <a:r>
              <a:rPr lang="en-US" b="1" dirty="0">
                <a:solidFill>
                  <a:srgbClr val="FF000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всех</a:t>
            </a:r>
            <a:r>
              <a:rPr lang="en-US" b="1" dirty="0">
                <a:solidFill>
                  <a:srgbClr val="FF000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дошкольных</a:t>
            </a:r>
            <a:r>
              <a:rPr lang="en-US" b="1" dirty="0">
                <a:solidFill>
                  <a:srgbClr val="FF000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учреждениях</a:t>
            </a:r>
            <a:r>
              <a:rPr lang="en-US" b="1" dirty="0">
                <a:solidFill>
                  <a:srgbClr val="FF000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с </a:t>
            </a:r>
            <a:endParaRPr lang="ru-RU" b="1" dirty="0">
              <a:solidFill>
                <a:srgbClr val="FF0000"/>
              </a:solidFill>
              <a:latin typeface="Calibri Light" panose="020F0302020204030204"/>
              <a:ea typeface="Calibri Light" panose="020F0302020204030204"/>
              <a:cs typeface="Calibri Light" panose="020F0302020204030204"/>
            </a:endParaRPr>
          </a:p>
          <a:p>
            <a:pPr algn="ctr"/>
            <a:r>
              <a:rPr lang="en-US" b="1" dirty="0">
                <a:solidFill>
                  <a:srgbClr val="FF000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01 </a:t>
            </a:r>
            <a:r>
              <a:rPr lang="en-US" b="1" dirty="0" err="1">
                <a:solidFill>
                  <a:srgbClr val="FF000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сентября</a:t>
            </a:r>
            <a:r>
              <a:rPr lang="en-US" b="1" dirty="0">
                <a:solidFill>
                  <a:srgbClr val="FF000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2023 </a:t>
            </a:r>
            <a:r>
              <a:rPr lang="en-US" b="1" dirty="0" err="1">
                <a:solidFill>
                  <a:srgbClr val="FF000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года</a:t>
            </a:r>
            <a:r>
              <a:rPr lang="en-US" b="1" dirty="0">
                <a:solidFill>
                  <a:srgbClr val="FF000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.</a:t>
            </a:r>
          </a:p>
          <a:p>
            <a:pPr algn="ctr"/>
            <a:endParaRPr lang="en-US" b="1" dirty="0">
              <a:solidFill>
                <a:srgbClr val="FF0000"/>
              </a:solidFill>
              <a:latin typeface="Calibri Light" panose="020F0302020204030204"/>
              <a:ea typeface="Calibri Light" panose="020F0302020204030204"/>
              <a:cs typeface="Calibri Light" panose="020F0302020204030204"/>
            </a:endParaRPr>
          </a:p>
        </p:txBody>
      </p:sp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927120" y="2834119"/>
            <a:ext cx="2274306" cy="22743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zoom/>
      </p:transition>
    </mc:Choice>
    <mc:Fallback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1850258" y="128663"/>
            <a:ext cx="9929174" cy="1325563"/>
          </a:xfrm>
        </p:spPr>
        <p:txBody>
          <a:bodyPr/>
          <a:lstStyle/>
          <a:p>
            <a:pPr algn="ctr"/>
            <a:r>
              <a:rPr sz="5400" b="1">
                <a:solidFill>
                  <a:srgbClr val="C00000"/>
                </a:solidFill>
              </a:rPr>
              <a:t>Какая цель у внедрения ФОП</a:t>
            </a:r>
            <a:r>
              <a:rPr lang="ru-RU" sz="5400" b="1">
                <a:solidFill>
                  <a:srgbClr val="C00000"/>
                </a:solidFill>
              </a:rPr>
              <a:t>?</a:t>
            </a:r>
            <a:endParaRPr sz="5400" b="1">
              <a:solidFill>
                <a:srgbClr val="C00000"/>
              </a:solidFill>
            </a:endParaRP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1989077" y="1321807"/>
            <a:ext cx="6930829" cy="3433864"/>
          </a:xfrm>
        </p:spPr>
        <p:txBody>
          <a:bodyPr/>
          <a:lstStyle/>
          <a:p>
            <a:pPr marL="0" indent="0">
              <a:buNone/>
            </a:pPr>
            <a:r>
              <a:rPr sz="2000" b="1" dirty="0" err="1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Организовать</a:t>
            </a:r>
            <a:r>
              <a:rPr sz="2000" b="1" dirty="0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sz="2000" b="1" dirty="0" err="1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обучение</a:t>
            </a:r>
            <a:r>
              <a:rPr sz="2000" b="1" dirty="0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и </a:t>
            </a:r>
            <a:r>
              <a:rPr sz="2000" b="1" dirty="0" err="1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воспитание</a:t>
            </a:r>
            <a:r>
              <a:rPr sz="2000" b="1" dirty="0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sz="2000" b="1" dirty="0" err="1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дошкольника</a:t>
            </a:r>
            <a:r>
              <a:rPr sz="2000" b="1" dirty="0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sz="2000" b="1" dirty="0" err="1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как</a:t>
            </a:r>
            <a:r>
              <a:rPr sz="2000" b="1" dirty="0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sz="2000" b="1" dirty="0" err="1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гражданина</a:t>
            </a:r>
            <a:r>
              <a:rPr sz="2000" b="1" dirty="0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sz="2000" b="1" dirty="0" err="1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Российской</a:t>
            </a:r>
            <a:r>
              <a:rPr sz="2000" b="1" dirty="0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sz="2000" b="1" dirty="0" err="1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Федерации</a:t>
            </a:r>
            <a:r>
              <a:rPr sz="2000" b="1" dirty="0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, </a:t>
            </a:r>
            <a:r>
              <a:rPr sz="2000" b="1" dirty="0" err="1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формировать</a:t>
            </a:r>
            <a:r>
              <a:rPr sz="2000" b="1" dirty="0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sz="2000" b="1" dirty="0" err="1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основы</a:t>
            </a:r>
            <a:r>
              <a:rPr sz="2000" b="1" dirty="0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sz="2000" b="1" dirty="0" err="1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его</a:t>
            </a:r>
            <a:r>
              <a:rPr sz="2000" b="1" dirty="0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sz="2000" b="1" dirty="0" err="1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гражданской</a:t>
            </a:r>
            <a:r>
              <a:rPr sz="2000" b="1" dirty="0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и </a:t>
            </a:r>
            <a:r>
              <a:rPr sz="2000" b="1" dirty="0" err="1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культурной</a:t>
            </a:r>
            <a:r>
              <a:rPr sz="2000" b="1" dirty="0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sz="2000" b="1" dirty="0" err="1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идентичности</a:t>
            </a:r>
            <a:r>
              <a:rPr sz="2000" b="1" dirty="0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sz="2000" b="1" dirty="0" err="1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доступными</a:t>
            </a:r>
            <a:r>
              <a:rPr sz="2000" b="1" dirty="0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sz="2000" b="1" dirty="0" err="1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по</a:t>
            </a:r>
            <a:r>
              <a:rPr sz="2000" b="1" dirty="0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sz="2000" b="1" dirty="0" err="1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возрасту</a:t>
            </a:r>
            <a:r>
              <a:rPr sz="2000" b="1" dirty="0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sz="2000" b="1" dirty="0" err="1">
                <a:solidFill>
                  <a:srgbClr val="00B05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средствами</a:t>
            </a:r>
            <a:endParaRPr sz="2000" b="1" dirty="0">
              <a:solidFill>
                <a:srgbClr val="00B050"/>
              </a:solidFill>
              <a:latin typeface="Calibri Light" panose="020F0302020204030204"/>
              <a:ea typeface="Calibri Light" panose="020F0302020204030204"/>
              <a:cs typeface="Calibri Light" panose="020F0302020204030204"/>
            </a:endParaRPr>
          </a:p>
          <a:p>
            <a:endParaRPr sz="1800" b="1" dirty="0">
              <a:solidFill>
                <a:srgbClr val="00B050"/>
              </a:solidFill>
              <a:latin typeface="Calibri Light" panose="020F0302020204030204"/>
              <a:ea typeface="Calibri Light" panose="020F0302020204030204"/>
              <a:cs typeface="Calibri Light" panose="020F0302020204030204"/>
            </a:endParaRP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850258" y="2768984"/>
            <a:ext cx="3604234" cy="2678537"/>
          </a:xfrm>
          <a:prstGeom prst="rect">
            <a:avLst/>
          </a:prstGeom>
        </p:spPr>
      </p:pic>
      <p:sp>
        <p:nvSpPr>
          <p:cNvPr id="6" name="Текст. поле 5"/>
          <p:cNvSpPr txBox="1"/>
          <p:nvPr/>
        </p:nvSpPr>
        <p:spPr>
          <a:xfrm>
            <a:off x="6814845" y="2598731"/>
            <a:ext cx="56779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</a:rPr>
              <a:t>С</a:t>
            </a:r>
            <a:r>
              <a:rPr lang="en-US" sz="2400" b="1" dirty="0" err="1">
                <a:solidFill>
                  <a:srgbClr val="7030A0"/>
                </a:solidFill>
              </a:rPr>
              <a:t>оздать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единое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ядро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содержания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endParaRPr lang="ru-RU" sz="2400" b="1" dirty="0">
              <a:solidFill>
                <a:srgbClr val="7030A0"/>
              </a:solidFill>
            </a:endParaRPr>
          </a:p>
          <a:p>
            <a:r>
              <a:rPr lang="en-US" sz="2400" b="1" dirty="0">
                <a:solidFill>
                  <a:srgbClr val="7030A0"/>
                </a:solidFill>
              </a:rPr>
              <a:t>дошкольного образования</a:t>
            </a:r>
          </a:p>
        </p:txBody>
      </p:sp>
      <p:sp>
        <p:nvSpPr>
          <p:cNvPr id="7" name="Текст. поле 6"/>
          <p:cNvSpPr txBox="1"/>
          <p:nvPr/>
        </p:nvSpPr>
        <p:spPr>
          <a:xfrm>
            <a:off x="5454492" y="4025485"/>
            <a:ext cx="6428215" cy="1616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С</a:t>
            </a:r>
            <a:r>
              <a:rPr lang="en-US" sz="2000" b="1" dirty="0" err="1" smtClean="0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оздать</a:t>
            </a:r>
            <a:r>
              <a:rPr lang="en-US" sz="2000" b="1" dirty="0" smtClean="0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единое</a:t>
            </a:r>
            <a:r>
              <a:rPr lang="en-US" sz="2000" b="1" dirty="0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федеральное</a:t>
            </a:r>
            <a:r>
              <a:rPr lang="en-US" sz="2000" b="1" dirty="0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образовательное</a:t>
            </a:r>
            <a:r>
              <a:rPr lang="en-US" sz="2000" b="1" dirty="0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пространство</a:t>
            </a:r>
            <a:r>
              <a:rPr lang="en-US" sz="2000" b="1" dirty="0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воспитания</a:t>
            </a:r>
            <a:r>
              <a:rPr lang="en-US" sz="2000" b="1" dirty="0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и </a:t>
            </a:r>
            <a:r>
              <a:rPr lang="en-US" sz="2000" b="1" dirty="0" err="1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обучения</a:t>
            </a:r>
            <a:r>
              <a:rPr lang="en-US" sz="2000" b="1" dirty="0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детей</a:t>
            </a:r>
            <a:r>
              <a:rPr lang="en-US" sz="2000" b="1" dirty="0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, </a:t>
            </a:r>
            <a:r>
              <a:rPr lang="en-US" sz="2000" b="1" dirty="0" err="1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которое</a:t>
            </a:r>
            <a:r>
              <a:rPr lang="en-US" sz="2000" b="1" dirty="0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обеспечит</a:t>
            </a:r>
            <a:r>
              <a:rPr lang="en-US" sz="2000" b="1" dirty="0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и </a:t>
            </a:r>
            <a:r>
              <a:rPr lang="en-US" sz="2000" b="1" dirty="0" err="1" smtClean="0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ребенку</a:t>
            </a:r>
            <a:r>
              <a:rPr lang="ru-RU" sz="2000" b="1" dirty="0" smtClean="0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lang="en-US" sz="2000" b="1" dirty="0" smtClean="0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и </a:t>
            </a:r>
            <a:r>
              <a:rPr lang="en-US" sz="2000" b="1" dirty="0" err="1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родителям</a:t>
            </a:r>
            <a:r>
              <a:rPr lang="en-US" sz="2000" b="1" dirty="0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lang="ru-RU" sz="2000" b="1" dirty="0" smtClean="0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lang="en-US" sz="2000" b="1" dirty="0" err="1" smtClean="0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равные</a:t>
            </a:r>
            <a:r>
              <a:rPr lang="en-US" sz="2000" b="1" dirty="0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, </a:t>
            </a:r>
            <a:r>
              <a:rPr lang="en-US" sz="2000" b="1" dirty="0" err="1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качественные</a:t>
            </a:r>
            <a:r>
              <a:rPr lang="en-US" sz="2000" b="1" dirty="0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условия</a:t>
            </a:r>
            <a:r>
              <a:rPr lang="en-US" sz="2000" b="1" dirty="0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дошкольного</a:t>
            </a:r>
            <a:r>
              <a:rPr lang="en-US" sz="2000" b="1" dirty="0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lang="en-US" sz="2000" b="1" dirty="0" err="1" smtClean="0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образования</a:t>
            </a:r>
            <a:r>
              <a:rPr lang="ru-RU" sz="2000" b="1" dirty="0" smtClean="0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lang="en-US" sz="2000" b="1" dirty="0" err="1" smtClean="0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вне</a:t>
            </a:r>
            <a:r>
              <a:rPr lang="en-US" sz="2000" b="1" dirty="0" smtClean="0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зависимости</a:t>
            </a:r>
            <a:r>
              <a:rPr lang="en-US" sz="2000" b="1" dirty="0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от</a:t>
            </a:r>
            <a:r>
              <a:rPr lang="en-US" sz="2000" b="1" dirty="0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места</a:t>
            </a:r>
            <a:r>
              <a:rPr lang="en-US" sz="2000" b="1" dirty="0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проживания</a:t>
            </a:r>
            <a:endParaRPr lang="en-US" sz="2000" b="1" dirty="0">
              <a:solidFill>
                <a:srgbClr val="00B0F0"/>
              </a:solidFill>
              <a:latin typeface="Calibri Light" panose="020F0302020204030204"/>
              <a:ea typeface="Calibri Light" panose="020F0302020204030204"/>
              <a:cs typeface="Calibri Light" panose="020F030202020403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zoom/>
      </p:transition>
    </mc:Choice>
    <mc:Fallback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411" y="72440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Функции </a:t>
            </a:r>
            <a:r>
              <a:rPr lang="ru-RU" b="1" dirty="0" smtClean="0">
                <a:solidFill>
                  <a:srgbClr val="C00000"/>
                </a:solidFill>
              </a:rPr>
              <a:t>ФОП ДО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3356" y="1046792"/>
            <a:ext cx="9112625" cy="7024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0070C0"/>
                </a:solidFill>
              </a:rPr>
              <a:t>Обеспечение выполнения ФГОС в </a:t>
            </a:r>
            <a:r>
              <a:rPr lang="ru-RU" sz="2000" b="1" dirty="0" smtClean="0">
                <a:solidFill>
                  <a:srgbClr val="0070C0"/>
                </a:solidFill>
              </a:rPr>
              <a:t>дошкольных </a:t>
            </a:r>
            <a:r>
              <a:rPr lang="ru-RU" sz="2000" b="1" dirty="0" smtClean="0">
                <a:solidFill>
                  <a:srgbClr val="0070C0"/>
                </a:solidFill>
              </a:rPr>
              <a:t>образовательных </a:t>
            </a:r>
            <a:r>
              <a:rPr lang="ru-RU" sz="2000" b="1" dirty="0">
                <a:solidFill>
                  <a:srgbClr val="0070C0"/>
                </a:solidFill>
              </a:rPr>
              <a:t>учреждениях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8461" y="1314171"/>
            <a:ext cx="5023539" cy="51698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62733" y="1578563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00B050"/>
                </a:solidFill>
              </a:rPr>
              <a:t>Предоставление педагогам и родителям </a:t>
            </a:r>
            <a:r>
              <a:rPr lang="ru-RU" sz="2000" b="1" dirty="0" smtClean="0">
                <a:solidFill>
                  <a:srgbClr val="00B050"/>
                </a:solidFill>
              </a:rPr>
              <a:t>доступа к </a:t>
            </a:r>
          </a:p>
          <a:p>
            <a:pPr algn="ctr"/>
            <a:r>
              <a:rPr lang="ru-RU" sz="2000" b="1" dirty="0" smtClean="0">
                <a:solidFill>
                  <a:srgbClr val="00B050"/>
                </a:solidFill>
              </a:rPr>
              <a:t>               образовательным материалам и ресурсам</a:t>
            </a:r>
            <a:endParaRPr lang="ru-RU" sz="2000" b="1" dirty="0">
              <a:solidFill>
                <a:srgbClr val="00B05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49416" y="2274934"/>
            <a:ext cx="67226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2"/>
                </a:solidFill>
              </a:rPr>
              <a:t>Организация электронного взаимодействия между </a:t>
            </a:r>
          </a:p>
          <a:p>
            <a:r>
              <a:rPr lang="ru-RU" sz="2000" b="1" dirty="0">
                <a:solidFill>
                  <a:schemeClr val="accent2"/>
                </a:solidFill>
              </a:rPr>
              <a:t>педагогами, родителями и детьми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294964" y="3235697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</a:rPr>
              <a:t>Возможность проведения онлайн-курсов и </a:t>
            </a:r>
          </a:p>
          <a:p>
            <a:r>
              <a:rPr lang="ru-RU" sz="2000" b="1" dirty="0">
                <a:solidFill>
                  <a:srgbClr val="7030A0"/>
                </a:solidFill>
              </a:rPr>
              <a:t>              обучения для педагогов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849416" y="4052987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+mj-lt"/>
              </a:rPr>
              <a:t>Мониторинг и анализ учебных достижений </a:t>
            </a:r>
            <a:r>
              <a:rPr lang="ru-RU" sz="2000" b="1" dirty="0" smtClean="0">
                <a:solidFill>
                  <a:srgbClr val="FF0000"/>
                </a:solidFill>
                <a:latin typeface="+mj-lt"/>
              </a:rPr>
              <a:t>детей</a:t>
            </a:r>
            <a:endParaRPr lang="ru-RU" sz="20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76672" y="4820514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Обратная связь между педагогами, родителями и администрацией дошкольных образовательных </a:t>
            </a: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  <a:latin typeface="+mj-lt"/>
              </a:rPr>
              <a:t>учреждений</a:t>
            </a:r>
            <a:endParaRPr lang="ru-RU" sz="2000" b="1" dirty="0">
              <a:solidFill>
                <a:schemeClr val="accent4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6118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zoom/>
      </p:transition>
    </mc:Choice>
    <mc:Fallback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892172" y="3836543"/>
            <a:ext cx="4685155" cy="2680485"/>
          </a:xfrm>
          <a:prstGeom prst="rect">
            <a:avLst/>
          </a:prstGeom>
        </p:spPr>
      </p:pic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1812425" y="365125"/>
            <a:ext cx="10089968" cy="1325563"/>
          </a:xfrm>
        </p:spPr>
        <p:txBody>
          <a:bodyPr/>
          <a:lstStyle/>
          <a:p>
            <a:pPr algn="ctr"/>
            <a:r>
              <a:rPr b="1" dirty="0" err="1">
                <a:solidFill>
                  <a:srgbClr val="C00000"/>
                </a:solidFill>
              </a:rPr>
              <a:t>Что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становится</a:t>
            </a:r>
            <a:r>
              <a:rPr b="1" dirty="0" smtClean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обязательным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для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всех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детских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садов</a:t>
            </a:r>
            <a:r>
              <a:rPr lang="ru-RU" b="1" dirty="0">
                <a:solidFill>
                  <a:srgbClr val="C00000"/>
                </a:solidFill>
              </a:rPr>
              <a:t>?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1897551" y="1825625"/>
            <a:ext cx="9456249" cy="4351338"/>
          </a:xfrm>
        </p:spPr>
        <p:txBody>
          <a:bodyPr/>
          <a:lstStyle/>
          <a:p>
            <a:pPr marL="0" indent="0">
              <a:buNone/>
            </a:pPr>
            <a:r>
              <a:rPr sz="2800" b="1" dirty="0">
                <a:solidFill>
                  <a:schemeClr val="tx1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ФОП </a:t>
            </a:r>
            <a:r>
              <a:rPr sz="2800" b="1" dirty="0" smtClean="0">
                <a:solidFill>
                  <a:schemeClr val="tx1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ДО </a:t>
            </a:r>
            <a:r>
              <a:rPr sz="2800" b="1" dirty="0">
                <a:solidFill>
                  <a:schemeClr val="tx1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определяет объем, содержание, планируемые результаты обязательной части образовательной программы дошкольного образования, которую реализует детский сад. </a:t>
            </a:r>
            <a:r>
              <a:rPr sz="2800" b="1" dirty="0" err="1">
                <a:solidFill>
                  <a:schemeClr val="tx1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Обязательной</a:t>
            </a:r>
            <a:r>
              <a:rPr sz="2800" b="1" dirty="0">
                <a:solidFill>
                  <a:schemeClr val="tx1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к </a:t>
            </a:r>
            <a:r>
              <a:rPr sz="2800" b="1" dirty="0" err="1">
                <a:solidFill>
                  <a:schemeClr val="tx1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выполнению</a:t>
            </a:r>
            <a:r>
              <a:rPr sz="2800" b="1" dirty="0">
                <a:solidFill>
                  <a:schemeClr val="tx1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sz="2800" b="1" dirty="0" err="1">
                <a:solidFill>
                  <a:schemeClr val="tx1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станет</a:t>
            </a:r>
            <a:r>
              <a:rPr sz="2800" b="1" dirty="0">
                <a:solidFill>
                  <a:schemeClr val="tx1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и федеральная </a:t>
            </a:r>
            <a:r>
              <a:rPr sz="2800" b="1" dirty="0" err="1">
                <a:solidFill>
                  <a:schemeClr val="tx1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рабочая</a:t>
            </a:r>
            <a:r>
              <a:rPr sz="2800" b="1" dirty="0">
                <a:solidFill>
                  <a:schemeClr val="tx1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программа </a:t>
            </a:r>
            <a:r>
              <a:rPr sz="2800" b="1" dirty="0" err="1">
                <a:solidFill>
                  <a:schemeClr val="tx1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воспитания</a:t>
            </a:r>
            <a:r>
              <a:rPr sz="2800" b="1" dirty="0">
                <a:solidFill>
                  <a:schemeClr val="tx1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, и</a:t>
            </a:r>
            <a:r>
              <a:rPr lang="ru-RU" sz="2800" b="1" dirty="0">
                <a:solidFill>
                  <a:schemeClr val="tx1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sz="2800" b="1" dirty="0" err="1">
                <a:solidFill>
                  <a:schemeClr val="tx1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федеральный</a:t>
            </a:r>
            <a:r>
              <a:rPr sz="2800" b="1" dirty="0">
                <a:solidFill>
                  <a:schemeClr val="tx1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sz="2800" b="1" dirty="0" err="1">
                <a:solidFill>
                  <a:schemeClr val="tx1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календарный</a:t>
            </a:r>
            <a:r>
              <a:rPr sz="2800" b="1" dirty="0">
                <a:solidFill>
                  <a:schemeClr val="tx1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sz="2800" b="1" dirty="0" err="1">
                <a:solidFill>
                  <a:schemeClr val="tx1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план</a:t>
            </a:r>
            <a:r>
              <a:rPr sz="2800" b="1" dirty="0">
                <a:solidFill>
                  <a:schemeClr val="tx1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sz="2800" b="1" dirty="0" err="1">
                <a:solidFill>
                  <a:schemeClr val="tx1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воспитательной</a:t>
            </a:r>
            <a:r>
              <a:rPr sz="2800" b="1" dirty="0">
                <a:solidFill>
                  <a:schemeClr val="tx1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sz="2800" b="1" dirty="0" err="1">
                <a:solidFill>
                  <a:schemeClr val="tx1"/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работы</a:t>
            </a:r>
            <a:endParaRPr sz="2800" b="1" dirty="0">
              <a:solidFill>
                <a:schemeClr val="tx1"/>
              </a:solidFill>
              <a:latin typeface="Calibri Light" panose="020F0302020204030204"/>
              <a:ea typeface="Calibri Light" panose="020F0302020204030204"/>
              <a:cs typeface="Calibri Light" panose="020F030202020403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zoom/>
      </p:transition>
    </mc:Choice>
    <mc:Fallback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743378" y="1334737"/>
            <a:ext cx="4902929" cy="4669456"/>
          </a:xfrm>
          <a:prstGeom prst="rect">
            <a:avLst/>
          </a:prstGeom>
        </p:spPr>
      </p:pic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1159789" y="279999"/>
            <a:ext cx="10515600" cy="1325563"/>
          </a:xfrm>
        </p:spPr>
        <p:txBody>
          <a:bodyPr/>
          <a:lstStyle/>
          <a:p>
            <a:pPr algn="ctr"/>
            <a:r>
              <a:rPr b="1" dirty="0" err="1">
                <a:solidFill>
                  <a:srgbClr val="C00000"/>
                </a:solidFill>
              </a:rPr>
              <a:t>Как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будут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применять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smtClean="0">
                <a:solidFill>
                  <a:srgbClr val="C00000"/>
                </a:solidFill>
              </a:rPr>
              <a:t>ФОП</a:t>
            </a:r>
            <a:r>
              <a:rPr lang="ru-RU" b="1" dirty="0" smtClean="0">
                <a:solidFill>
                  <a:srgbClr val="C00000"/>
                </a:solidFill>
              </a:rPr>
              <a:t> ДО?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037772" y="2144696"/>
            <a:ext cx="6798411" cy="3859496"/>
          </a:xfrm>
        </p:spPr>
        <p:txBody>
          <a:bodyPr/>
          <a:lstStyle/>
          <a:p>
            <a:pPr marL="0" indent="0">
              <a:buNone/>
            </a:pPr>
            <a:r>
              <a:rPr b="1" dirty="0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ФОП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ДО -</a:t>
            </a:r>
            <a:r>
              <a:rPr b="1" dirty="0" smtClean="0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b="1" dirty="0" err="1" smtClean="0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основ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а</a:t>
            </a:r>
            <a:r>
              <a:rPr b="1" dirty="0" smtClean="0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b="1" dirty="0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для разработки образовательной программы </a:t>
            </a:r>
            <a:r>
              <a:rPr b="1" dirty="0" err="1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детского</a:t>
            </a:r>
            <a:r>
              <a:rPr b="1" dirty="0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b="1" dirty="0" err="1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сада</a:t>
            </a:r>
            <a:r>
              <a:rPr b="1" dirty="0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. </a:t>
            </a:r>
            <a:r>
              <a:rPr b="1" dirty="0" err="1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Детские</a:t>
            </a:r>
            <a:r>
              <a:rPr b="1" dirty="0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b="1" dirty="0" err="1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сады</a:t>
            </a:r>
            <a:r>
              <a:rPr b="1" dirty="0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b="1" dirty="0" err="1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сохраняют</a:t>
            </a:r>
            <a:r>
              <a:rPr b="1" dirty="0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b="1" dirty="0" err="1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право</a:t>
            </a:r>
            <a:r>
              <a:rPr b="1" dirty="0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разработки </a:t>
            </a:r>
            <a:r>
              <a:rPr b="1" dirty="0" err="1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собственных</a:t>
            </a:r>
            <a:r>
              <a:rPr b="1" dirty="0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образовательных программ, </a:t>
            </a:r>
            <a:r>
              <a:rPr b="1" dirty="0" err="1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но</a:t>
            </a:r>
            <a:r>
              <a:rPr b="1" dirty="0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b="1" dirty="0" err="1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их</a:t>
            </a:r>
            <a:r>
              <a:rPr b="1" dirty="0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содержание и планируемые результаты </a:t>
            </a:r>
            <a:r>
              <a:rPr b="1" dirty="0" err="1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должны</a:t>
            </a:r>
            <a:r>
              <a:rPr b="1" dirty="0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b="1" dirty="0" err="1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быть</a:t>
            </a:r>
            <a:r>
              <a:rPr b="1" dirty="0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b="1" dirty="0" err="1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не</a:t>
            </a:r>
            <a:r>
              <a:rPr b="1" dirty="0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</a:t>
            </a:r>
            <a:r>
              <a:rPr b="1" dirty="0" err="1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ниже</a:t>
            </a:r>
            <a:r>
              <a:rPr b="1" dirty="0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, </a:t>
            </a:r>
            <a:r>
              <a:rPr b="1" dirty="0" err="1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чем</a:t>
            </a:r>
            <a:r>
              <a:rPr b="1" dirty="0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в </a:t>
            </a:r>
            <a:r>
              <a:rPr b="1" dirty="0" smtClean="0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ФОП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alibri Light" panose="020F0302020204030204"/>
                <a:ea typeface="Calibri Light" panose="020F0302020204030204"/>
                <a:cs typeface="Calibri Light" panose="020F0302020204030204"/>
              </a:rPr>
              <a:t> ДО.</a:t>
            </a:r>
            <a:endParaRPr b="1" dirty="0">
              <a:solidFill>
                <a:schemeClr val="accent6">
                  <a:lumMod val="75000"/>
                </a:schemeClr>
              </a:solidFill>
              <a:latin typeface="Calibri Light" panose="020F0302020204030204"/>
              <a:ea typeface="Calibri Light" panose="020F0302020204030204"/>
              <a:cs typeface="Calibri Light" panose="020F030202020403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zoom/>
      </p:transition>
    </mc:Choice>
    <mc:Fallback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860" y="440429"/>
            <a:ext cx="9854005" cy="1325563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Основная задача ФОП </a:t>
            </a:r>
            <a:r>
              <a:rPr lang="ru-RU" sz="2400" b="1" dirty="0" smtClean="0">
                <a:solidFill>
                  <a:srgbClr val="C00000"/>
                </a:solidFill>
              </a:rPr>
              <a:t>ДО— </a:t>
            </a:r>
            <a:r>
              <a:rPr lang="ru-RU" sz="2400" b="1" dirty="0">
                <a:solidFill>
                  <a:srgbClr val="C00000"/>
                </a:solidFill>
              </a:rPr>
              <a:t>обеспечить качественное образование и развитие детей в соответствии с требованиями </a:t>
            </a:r>
            <a:r>
              <a:rPr lang="ru-RU" sz="2400" b="1" dirty="0" smtClean="0">
                <a:solidFill>
                  <a:srgbClr val="C00000"/>
                </a:solidFill>
              </a:rPr>
              <a:t>ФГОС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ДО.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03193" y="3758671"/>
            <a:ext cx="2558104" cy="261404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833769" y="1503353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Программа </a:t>
            </a:r>
            <a:r>
              <a:rPr lang="ru-RU" sz="2400" b="1" dirty="0" smtClean="0">
                <a:solidFill>
                  <a:srgbClr val="7030A0"/>
                </a:solidFill>
              </a:rPr>
              <a:t>позволяет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6" name="Стрелка влево 5"/>
          <p:cNvSpPr/>
          <p:nvPr/>
        </p:nvSpPr>
        <p:spPr>
          <a:xfrm rot="19321442">
            <a:off x="3652191" y="2131847"/>
            <a:ext cx="1517695" cy="58468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637356" y="3105777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00B050"/>
                </a:solidFill>
                <a:latin typeface="+mj-lt"/>
              </a:rPr>
              <a:t>педагогам эффективно организовывать учебный процесс и следить за прогрессом каждого </a:t>
            </a:r>
            <a:r>
              <a:rPr lang="ru-RU" sz="2000" b="1" dirty="0" smtClean="0">
                <a:solidFill>
                  <a:srgbClr val="00B050"/>
                </a:solidFill>
                <a:latin typeface="+mj-lt"/>
              </a:rPr>
              <a:t>ребенка</a:t>
            </a:r>
            <a:endParaRPr lang="ru-RU" sz="2000" b="1" dirty="0">
              <a:solidFill>
                <a:srgbClr val="00B050"/>
              </a:solidFill>
              <a:latin typeface="+mj-lt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7641763" y="1946426"/>
            <a:ext cx="1266615" cy="102173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7648688" y="3358389"/>
            <a:ext cx="412017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родителям — быть в курсе происходящего и участвовать в образовательном процессе своего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ребенка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3302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zoom/>
      </p:transition>
    </mc:Choice>
    <mc:Fallback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7928" y="209677"/>
            <a:ext cx="10515600" cy="919125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Отличие между </a:t>
            </a:r>
            <a:r>
              <a:rPr lang="ru-RU" b="1" dirty="0" smtClean="0">
                <a:solidFill>
                  <a:srgbClr val="C00000"/>
                </a:solidFill>
              </a:rPr>
              <a:t>ФГОС  ДО </a:t>
            </a:r>
            <a:r>
              <a:rPr lang="ru-RU" b="1" dirty="0" smtClean="0">
                <a:solidFill>
                  <a:srgbClr val="C00000"/>
                </a:solidFill>
              </a:rPr>
              <a:t>и </a:t>
            </a:r>
            <a:r>
              <a:rPr lang="ru-RU" b="1" dirty="0" smtClean="0">
                <a:solidFill>
                  <a:srgbClr val="C00000"/>
                </a:solidFill>
              </a:rPr>
              <a:t>ФОП ДО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247508180"/>
              </p:ext>
            </p:extLst>
          </p:nvPr>
        </p:nvGraphicFramePr>
        <p:xfrm>
          <a:off x="2017713" y="987425"/>
          <a:ext cx="9158287" cy="4237038"/>
        </p:xfrm>
        <a:graphic>
          <a:graphicData uri="http://schemas.openxmlformats.org/presentationml/2006/ole">
            <p:oleObj spid="_x0000_s1027" name="Документ" r:id="rId3" imgW="9245294" imgH="4292268" progId="Word.Document.12">
              <p:embed/>
            </p:oleObj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844040" y="5249317"/>
            <a:ext cx="96194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B050"/>
                </a:solidFill>
                <a:latin typeface="+mj-lt"/>
              </a:rPr>
              <a:t>В целом, ФГОС и ФОП являются важными инструментами, содействующими развитию и улучшению дошкольного образования. Оба подхода должны сопровождать друг друга, чтобы обеспечить качественное образование и </a:t>
            </a:r>
            <a:r>
              <a:rPr lang="ru-RU" b="1" dirty="0" smtClean="0">
                <a:solidFill>
                  <a:srgbClr val="00B050"/>
                </a:solidFill>
                <a:latin typeface="+mj-lt"/>
              </a:rPr>
              <a:t>развитие воспитанников</a:t>
            </a:r>
            <a:endParaRPr lang="ru-RU" b="1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9607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zoom/>
      </p:transition>
    </mc:Choice>
    <mc:Fallback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366</Words>
  <Application>Microsoft Office PowerPoint</Application>
  <PresentationFormat>Произвольный</PresentationFormat>
  <Paragraphs>38</Paragraphs>
  <Slides>8</Slides>
  <Notes>4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По умолчанию</vt:lpstr>
      <vt:lpstr>Документ Microsoft Office Word</vt:lpstr>
      <vt:lpstr>ЗНАКОМСТВО РОДИТЕЛЕЙ С ФОП ДО</vt:lpstr>
      <vt:lpstr>Что такое ФОП?</vt:lpstr>
      <vt:lpstr>Какая цель у внедрения ФОП?</vt:lpstr>
      <vt:lpstr>Функции ФОП ДО</vt:lpstr>
      <vt:lpstr>Что становится обязательным для всех детских садов?</vt:lpstr>
      <vt:lpstr>Как будут применять ФОП ДО?</vt:lpstr>
      <vt:lpstr>Основная задача ФОП ДО— обеспечить качественное образование и развитие детей в соответствии с требованиями ФГОС ДО. </vt:lpstr>
      <vt:lpstr>Отличие между ФГОС  ДО и ФОП ДО</vt:lpstr>
    </vt:vector>
  </TitlesOfParts>
  <Company>Mobile Systems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FFF5589</cp:lastModifiedBy>
  <cp:revision>27</cp:revision>
  <dcterms:created xsi:type="dcterms:W3CDTF">2023-11-02T16:07:33Z</dcterms:created>
  <dcterms:modified xsi:type="dcterms:W3CDTF">2023-11-03T09:33:18Z</dcterms:modified>
</cp:coreProperties>
</file>