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sldIdLst>
    <p:sldId id="256" r:id="rId2"/>
    <p:sldId id="257" r:id="rId3"/>
  </p:sldIdLst>
  <p:sldSz cx="9906000" cy="6858000" type="A4"/>
  <p:notesSz cx="9906000" cy="6858000"/>
  <p:embeddedFontLst>
    <p:embeddedFont>
      <p:font typeface="Golos Text" panose="020B0604020202020204" charset="0"/>
      <p:regular r:id="rId4"/>
      <p:bold r:id="rId5"/>
    </p:embeddedFont>
  </p:embeddedFontLst>
  <p:defaultText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226">
          <p15:clr>
            <a:srgbClr val="A4A3A4"/>
          </p15:clr>
        </p15:guide>
        <p15:guide id="2" pos="308">
          <p15:clr>
            <a:srgbClr val="A4A3A4"/>
          </p15:clr>
        </p15:guide>
        <p15:guide id="3" pos="421">
          <p15:clr>
            <a:srgbClr val="A4A3A4"/>
          </p15:clr>
        </p15:guide>
        <p15:guide id="4" pos="39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972" y="24"/>
      </p:cViewPr>
      <p:guideLst>
        <p:guide orient="horz" pos="3226"/>
        <p:guide pos="308"/>
        <p:guide pos="421"/>
        <p:guide pos="39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2.fntdata"/><Relationship Id="rId4" Type="http://schemas.openxmlformats.org/officeDocument/2006/relationships/font" Target="fonts/font1.fntdata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Заголовок и объект" type="obj" userDrawn="1">
  <p:cSld name="OBJEC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>
            <a:spLocks noGrp="1"/>
          </p:cNvSpPr>
          <p:nvPr>
            <p:ph type="title"/>
          </p:nvPr>
        </p:nvSpPr>
        <p:spPr bwMode="auto">
          <a:xfrm>
            <a:off x="68103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body" idx="1"/>
          </p:nvPr>
        </p:nvSpPr>
        <p:spPr bwMode="auto">
          <a:xfrm>
            <a:off x="681039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dt" idx="10"/>
          </p:nvPr>
        </p:nvSpPr>
        <p:spPr bwMode="auto">
          <a:xfrm>
            <a:off x="681037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5" name="Google Shape;15;p4"/>
          <p:cNvSpPr txBox="1">
            <a:spLocks noGrp="1"/>
          </p:cNvSpPr>
          <p:nvPr>
            <p:ph type="ftr" idx="11"/>
          </p:nvPr>
        </p:nvSpPr>
        <p:spPr bwMode="auto"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sldNum" idx="12"/>
          </p:nvPr>
        </p:nvSpPr>
        <p:spPr bwMode="auto"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Заголовок и вертикальный текст" type="vertTx" userDrawn="1">
  <p:cSld name="VERTICAL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" name="Google Shape;70;p13"/>
          <p:cNvSpPr txBox="1">
            <a:spLocks noGrp="1"/>
          </p:cNvSpPr>
          <p:nvPr>
            <p:ph type="title"/>
          </p:nvPr>
        </p:nvSpPr>
        <p:spPr bwMode="auto">
          <a:xfrm>
            <a:off x="68103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body" idx="1"/>
          </p:nvPr>
        </p:nvSpPr>
        <p:spPr bwMode="auto">
          <a:xfrm rot="5400000">
            <a:off x="2777331" y="-270668"/>
            <a:ext cx="4351338" cy="854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dt" idx="10"/>
          </p:nvPr>
        </p:nvSpPr>
        <p:spPr bwMode="auto">
          <a:xfrm>
            <a:off x="681037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ftr" idx="11"/>
          </p:nvPr>
        </p:nvSpPr>
        <p:spPr bwMode="auto"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sldNum" idx="12"/>
          </p:nvPr>
        </p:nvSpPr>
        <p:spPr bwMode="auto"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Вертикальный заголовок и текст" type="vertTitleAndTx" userDrawn="1">
  <p:cSld name="VERTICAL_TITLE_AND_VERTICAL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6" name="Google Shape;76;p14"/>
          <p:cNvSpPr txBox="1">
            <a:spLocks noGrp="1"/>
          </p:cNvSpPr>
          <p:nvPr>
            <p:ph type="title"/>
          </p:nvPr>
        </p:nvSpPr>
        <p:spPr bwMode="auto">
          <a:xfrm rot="5400000">
            <a:off x="5251054" y="2203054"/>
            <a:ext cx="5811838" cy="2135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body" idx="1"/>
          </p:nvPr>
        </p:nvSpPr>
        <p:spPr bwMode="auto">
          <a:xfrm rot="5400000">
            <a:off x="917179" y="128985"/>
            <a:ext cx="5811838" cy="6284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dt" idx="10"/>
          </p:nvPr>
        </p:nvSpPr>
        <p:spPr bwMode="auto">
          <a:xfrm>
            <a:off x="681037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ftr" idx="11"/>
          </p:nvPr>
        </p:nvSpPr>
        <p:spPr bwMode="auto"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0" name="Google Shape;80;p14"/>
          <p:cNvSpPr txBox="1">
            <a:spLocks noGrp="1"/>
          </p:cNvSpPr>
          <p:nvPr>
            <p:ph type="sldNum" idx="12"/>
          </p:nvPr>
        </p:nvSpPr>
        <p:spPr bwMode="auto"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Титульный слайд" type="title" userDrawn="1">
  <p:cSld name="TITL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>
            <a:spLocks noGrp="1"/>
          </p:cNvSpPr>
          <p:nvPr>
            <p:ph type="ctrTitle"/>
          </p:nvPr>
        </p:nvSpPr>
        <p:spPr bwMode="auto">
          <a:xfrm>
            <a:off x="742950" y="1122363"/>
            <a:ext cx="84201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3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subTitle" idx="1"/>
          </p:nvPr>
        </p:nvSpPr>
        <p:spPr bwMode="auto">
          <a:xfrm>
            <a:off x="1238250" y="3602038"/>
            <a:ext cx="74295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250"/>
            </a:lvl1pPr>
            <a:lvl2pPr lvl="1" algn="ctr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050"/>
            </a:lvl2pPr>
            <a:lvl3pPr lvl="2" algn="ctr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950"/>
            </a:lvl3pPr>
            <a:lvl4pPr lvl="3" algn="ctr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50"/>
            </a:lvl4pPr>
            <a:lvl5pPr lvl="4" algn="ctr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50"/>
            </a:lvl5pPr>
            <a:lvl6pPr lvl="5" algn="ctr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50"/>
            </a:lvl6pPr>
            <a:lvl7pPr lvl="6" algn="ctr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50"/>
            </a:lvl7pPr>
            <a:lvl8pPr lvl="7" algn="ctr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50"/>
            </a:lvl8pPr>
            <a:lvl9pPr lvl="8" algn="ctr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50"/>
            </a:lvl9pPr>
          </a:lstStyle>
          <a:p>
            <a:pPr>
              <a:defRPr/>
            </a:pPr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dt" idx="10"/>
          </p:nvPr>
        </p:nvSpPr>
        <p:spPr bwMode="auto">
          <a:xfrm>
            <a:off x="681037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ftr" idx="11"/>
          </p:nvPr>
        </p:nvSpPr>
        <p:spPr bwMode="auto"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ldNum" idx="12"/>
          </p:nvPr>
        </p:nvSpPr>
        <p:spPr bwMode="auto"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Пустой слайд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dt" idx="10"/>
          </p:nvPr>
        </p:nvSpPr>
        <p:spPr bwMode="auto">
          <a:xfrm>
            <a:off x="681037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ftr" idx="11"/>
          </p:nvPr>
        </p:nvSpPr>
        <p:spPr bwMode="auto"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 bwMode="auto"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27" name="Google Shape;27;p6"/>
          <p:cNvSpPr/>
          <p:nvPr/>
        </p:nvSpPr>
        <p:spPr bwMode="auto">
          <a:xfrm>
            <a:off x="-3036796" y="1615281"/>
            <a:ext cx="16344900" cy="3331592"/>
          </a:xfrm>
          <a:prstGeom prst="ellipse">
            <a:avLst/>
          </a:prstGeom>
          <a:gradFill>
            <a:gsLst>
              <a:gs pos="0">
                <a:srgbClr val="3399FF">
                  <a:alpha val="10588"/>
                </a:srgbClr>
              </a:gs>
              <a:gs pos="100000">
                <a:srgbClr val="F5F5F5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63275" tIns="31625" rIns="63275" bIns="3162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46"/>
              <a:buFont typeface="Arial"/>
              <a:buNone/>
              <a:defRPr/>
            </a:pPr>
            <a:endParaRPr sz="12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Заголовок раздела" type="secHead" userDrawn="1">
  <p:cSld name="SECTION_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 bwMode="auto">
          <a:xfrm>
            <a:off x="675879" y="1709740"/>
            <a:ext cx="8543925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3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 bwMode="auto">
          <a:xfrm>
            <a:off x="675879" y="4589465"/>
            <a:ext cx="8543925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25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05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9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5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5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5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5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5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50">
                <a:solidFill>
                  <a:srgbClr val="888888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dt" idx="10"/>
          </p:nvPr>
        </p:nvSpPr>
        <p:spPr bwMode="auto">
          <a:xfrm>
            <a:off x="681037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ftr" idx="11"/>
          </p:nvPr>
        </p:nvSpPr>
        <p:spPr bwMode="auto"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sldNum" idx="12"/>
          </p:nvPr>
        </p:nvSpPr>
        <p:spPr bwMode="auto"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Два объекта" type="twoObj" userDrawn="1">
  <p:cSld name="TWO_OBJECT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>
            <a:spLocks noGrp="1"/>
          </p:cNvSpPr>
          <p:nvPr>
            <p:ph type="title"/>
          </p:nvPr>
        </p:nvSpPr>
        <p:spPr bwMode="auto">
          <a:xfrm>
            <a:off x="68103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body" idx="1"/>
          </p:nvPr>
        </p:nvSpPr>
        <p:spPr bwMode="auto">
          <a:xfrm>
            <a:off x="681037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body" idx="2"/>
          </p:nvPr>
        </p:nvSpPr>
        <p:spPr bwMode="auto">
          <a:xfrm>
            <a:off x="5014913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dt" idx="10"/>
          </p:nvPr>
        </p:nvSpPr>
        <p:spPr bwMode="auto">
          <a:xfrm>
            <a:off x="681037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ftr" idx="11"/>
          </p:nvPr>
        </p:nvSpPr>
        <p:spPr bwMode="auto"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sldNum" idx="12"/>
          </p:nvPr>
        </p:nvSpPr>
        <p:spPr bwMode="auto"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Сравнение" type="twoTxTwoObj" userDrawn="1">
  <p:cSld name="TWO_OBJECTS_WITH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 txBox="1">
            <a:spLocks noGrp="1"/>
          </p:cNvSpPr>
          <p:nvPr>
            <p:ph type="title"/>
          </p:nvPr>
        </p:nvSpPr>
        <p:spPr bwMode="auto">
          <a:xfrm>
            <a:off x="68232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1"/>
          </p:nvPr>
        </p:nvSpPr>
        <p:spPr bwMode="auto">
          <a:xfrm>
            <a:off x="682329" y="1681164"/>
            <a:ext cx="4190702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250" b="1"/>
            </a:lvl1pPr>
            <a:lvl2pPr marL="914400" lvl="1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050" b="1"/>
            </a:lvl2pPr>
            <a:lvl3pPr marL="1371600" lvl="2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950" b="1"/>
            </a:lvl3pPr>
            <a:lvl4pPr marL="1828800" lvl="3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50" b="1"/>
            </a:lvl4pPr>
            <a:lvl5pPr marL="2286000" lvl="4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50" b="1"/>
            </a:lvl5pPr>
            <a:lvl6pPr marL="2743200" lvl="5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50" b="1"/>
            </a:lvl6pPr>
            <a:lvl7pPr marL="3200400" lvl="6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50" b="1"/>
            </a:lvl7pPr>
            <a:lvl8pPr marL="3657600" lvl="7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50" b="1"/>
            </a:lvl8pPr>
            <a:lvl9pPr marL="4114800" lvl="8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50" b="1"/>
            </a:lvl9pPr>
          </a:lstStyle>
          <a:p>
            <a:pPr>
              <a:defRPr/>
            </a:pPr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2"/>
          </p:nvPr>
        </p:nvSpPr>
        <p:spPr bwMode="auto">
          <a:xfrm>
            <a:off x="682329" y="2505076"/>
            <a:ext cx="4190702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body" idx="3"/>
          </p:nvPr>
        </p:nvSpPr>
        <p:spPr bwMode="auto">
          <a:xfrm>
            <a:off x="5014914" y="1681164"/>
            <a:ext cx="4211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250" b="1"/>
            </a:lvl1pPr>
            <a:lvl2pPr marL="914400" lvl="1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050" b="1"/>
            </a:lvl2pPr>
            <a:lvl3pPr marL="1371600" lvl="2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950" b="1"/>
            </a:lvl3pPr>
            <a:lvl4pPr marL="1828800" lvl="3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50" b="1"/>
            </a:lvl4pPr>
            <a:lvl5pPr marL="2286000" lvl="4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50" b="1"/>
            </a:lvl5pPr>
            <a:lvl6pPr marL="2743200" lvl="5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50" b="1"/>
            </a:lvl6pPr>
            <a:lvl7pPr marL="3200400" lvl="6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50" b="1"/>
            </a:lvl7pPr>
            <a:lvl8pPr marL="3657600" lvl="7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50" b="1"/>
            </a:lvl8pPr>
            <a:lvl9pPr marL="4114800" lvl="8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50" b="1"/>
            </a:lvl9pPr>
          </a:lstStyle>
          <a:p>
            <a:pPr>
              <a:defRPr/>
            </a:pPr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body" idx="4"/>
          </p:nvPr>
        </p:nvSpPr>
        <p:spPr bwMode="auto">
          <a:xfrm>
            <a:off x="5014914" y="2505076"/>
            <a:ext cx="4211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dt" idx="10"/>
          </p:nvPr>
        </p:nvSpPr>
        <p:spPr bwMode="auto">
          <a:xfrm>
            <a:off x="681037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ftr" idx="11"/>
          </p:nvPr>
        </p:nvSpPr>
        <p:spPr bwMode="auto"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ldNum" idx="12"/>
          </p:nvPr>
        </p:nvSpPr>
        <p:spPr bwMode="auto"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Только заголовок" type="titleOnly" userDrawn="1">
  <p:cSld name="TITLE_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>
            <a:spLocks noGrp="1"/>
          </p:cNvSpPr>
          <p:nvPr>
            <p:ph type="title"/>
          </p:nvPr>
        </p:nvSpPr>
        <p:spPr bwMode="auto">
          <a:xfrm>
            <a:off x="68103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dt" idx="10"/>
          </p:nvPr>
        </p:nvSpPr>
        <p:spPr bwMode="auto">
          <a:xfrm>
            <a:off x="681037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ftr" idx="11"/>
          </p:nvPr>
        </p:nvSpPr>
        <p:spPr bwMode="auto"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sldNum" idx="12"/>
          </p:nvPr>
        </p:nvSpPr>
        <p:spPr bwMode="auto"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Объект с подписью" type="objTx" userDrawn="1">
  <p:cSld name="OBJECT_WITH_CAPTIO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 txBox="1">
            <a:spLocks noGrp="1"/>
          </p:cNvSpPr>
          <p:nvPr>
            <p:ph type="title"/>
          </p:nvPr>
        </p:nvSpPr>
        <p:spPr bwMode="auto">
          <a:xfrm>
            <a:off x="682328" y="457200"/>
            <a:ext cx="3194944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165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1"/>
          </p:nvPr>
        </p:nvSpPr>
        <p:spPr bwMode="auto">
          <a:xfrm>
            <a:off x="4211341" y="987427"/>
            <a:ext cx="5014913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650"/>
            </a:lvl1pPr>
            <a:lvl2pPr marL="914400" lvl="1" indent="-3619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1450"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50"/>
            </a:lvl3pPr>
            <a:lvl4pPr marL="1828800" lvl="3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50"/>
            </a:lvl4pPr>
            <a:lvl5pPr marL="2286000" lvl="4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50"/>
            </a:lvl5pPr>
            <a:lvl6pPr marL="2743200" lvl="5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50"/>
            </a:lvl6pPr>
            <a:lvl7pPr marL="3200400" lvl="6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50"/>
            </a:lvl7pPr>
            <a:lvl8pPr marL="3657600" lvl="7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50"/>
            </a:lvl8pPr>
            <a:lvl9pPr marL="4114800" lvl="8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50"/>
            </a:lvl9pPr>
          </a:lstStyle>
          <a:p>
            <a:pPr>
              <a:defRPr/>
            </a:pPr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body" idx="2"/>
          </p:nvPr>
        </p:nvSpPr>
        <p:spPr bwMode="auto">
          <a:xfrm>
            <a:off x="682328" y="2057400"/>
            <a:ext cx="3194944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50"/>
            </a:lvl1pPr>
            <a:lvl2pPr marL="914400" lvl="1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750"/>
            </a:lvl2pPr>
            <a:lvl3pPr marL="1371600" lvl="2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3pPr>
            <a:lvl4pPr marL="1828800" lvl="3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00"/>
            </a:lvl4pPr>
            <a:lvl5pPr marL="2286000" lvl="4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00"/>
            </a:lvl5pPr>
            <a:lvl6pPr marL="2743200" lvl="5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00"/>
            </a:lvl6pPr>
            <a:lvl7pPr marL="3200400" lvl="6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00"/>
            </a:lvl7pPr>
            <a:lvl8pPr marL="3657600" lvl="7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00"/>
            </a:lvl8pPr>
            <a:lvl9pPr marL="4114800" lvl="8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00"/>
            </a:lvl9pPr>
          </a:lstStyle>
          <a:p>
            <a:pPr>
              <a:defRPr/>
            </a:pPr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dt" idx="10"/>
          </p:nvPr>
        </p:nvSpPr>
        <p:spPr bwMode="auto">
          <a:xfrm>
            <a:off x="681037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ftr" idx="11"/>
          </p:nvPr>
        </p:nvSpPr>
        <p:spPr bwMode="auto"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1" name="Google Shape;61;p11"/>
          <p:cNvSpPr txBox="1">
            <a:spLocks noGrp="1"/>
          </p:cNvSpPr>
          <p:nvPr>
            <p:ph type="sldNum" idx="12"/>
          </p:nvPr>
        </p:nvSpPr>
        <p:spPr bwMode="auto"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Рисунок с подписью" type="picTx" userDrawn="1">
  <p:cSld name="PICTURE_WITH_CAPTIO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 txBox="1">
            <a:spLocks noGrp="1"/>
          </p:cNvSpPr>
          <p:nvPr>
            <p:ph type="title"/>
          </p:nvPr>
        </p:nvSpPr>
        <p:spPr bwMode="auto">
          <a:xfrm>
            <a:off x="682328" y="457200"/>
            <a:ext cx="3194944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165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4" name="Google Shape;64;p12"/>
          <p:cNvSpPr>
            <a:spLocks noGrp="1"/>
          </p:cNvSpPr>
          <p:nvPr>
            <p:ph type="pic" idx="2"/>
          </p:nvPr>
        </p:nvSpPr>
        <p:spPr bwMode="auto">
          <a:xfrm>
            <a:off x="4211341" y="987427"/>
            <a:ext cx="5014913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12"/>
          <p:cNvSpPr txBox="1">
            <a:spLocks noGrp="1"/>
          </p:cNvSpPr>
          <p:nvPr>
            <p:ph type="body" idx="1"/>
          </p:nvPr>
        </p:nvSpPr>
        <p:spPr bwMode="auto">
          <a:xfrm>
            <a:off x="682328" y="2057400"/>
            <a:ext cx="3194944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50"/>
            </a:lvl1pPr>
            <a:lvl2pPr marL="914400" lvl="1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750"/>
            </a:lvl2pPr>
            <a:lvl3pPr marL="1371600" lvl="2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3pPr>
            <a:lvl4pPr marL="1828800" lvl="3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00"/>
            </a:lvl4pPr>
            <a:lvl5pPr marL="2286000" lvl="4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00"/>
            </a:lvl5pPr>
            <a:lvl6pPr marL="2743200" lvl="5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00"/>
            </a:lvl6pPr>
            <a:lvl7pPr marL="3200400" lvl="6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00"/>
            </a:lvl7pPr>
            <a:lvl8pPr marL="3657600" lvl="7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00"/>
            </a:lvl8pPr>
            <a:lvl9pPr marL="4114800" lvl="8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00"/>
            </a:lvl9pPr>
          </a:lstStyle>
          <a:p>
            <a:pPr>
              <a:defRPr/>
            </a:pPr>
            <a:endParaRPr/>
          </a:p>
        </p:txBody>
      </p:sp>
      <p:sp>
        <p:nvSpPr>
          <p:cNvPr id="66" name="Google Shape;66;p12"/>
          <p:cNvSpPr txBox="1">
            <a:spLocks noGrp="1"/>
          </p:cNvSpPr>
          <p:nvPr>
            <p:ph type="dt" idx="10"/>
          </p:nvPr>
        </p:nvSpPr>
        <p:spPr bwMode="auto">
          <a:xfrm>
            <a:off x="681037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ftr" idx="11"/>
          </p:nvPr>
        </p:nvSpPr>
        <p:spPr bwMode="auto"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8" name="Google Shape;68;p12"/>
          <p:cNvSpPr txBox="1">
            <a:spLocks noGrp="1"/>
          </p:cNvSpPr>
          <p:nvPr>
            <p:ph type="sldNum" idx="12"/>
          </p:nvPr>
        </p:nvSpPr>
        <p:spPr bwMode="auto"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 bwMode="auto">
          <a:xfrm>
            <a:off x="68103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 bwMode="auto">
          <a:xfrm>
            <a:off x="681039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19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1828800" marR="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0" marR="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L="2743200" marR="0" lvl="5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dt" idx="10"/>
          </p:nvPr>
        </p:nvSpPr>
        <p:spPr bwMode="auto">
          <a:xfrm>
            <a:off x="681037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ftr" idx="11"/>
          </p:nvPr>
        </p:nvSpPr>
        <p:spPr bwMode="auto"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sldNum" idx="12"/>
          </p:nvPr>
        </p:nvSpPr>
        <p:spPr bwMode="auto"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5" name="Google Shape;85;p1"/>
          <p:cNvPicPr/>
          <p:nvPr/>
        </p:nvPicPr>
        <p:blipFill>
          <a:blip r:embed="rId2">
            <a:alphaModFix/>
          </a:blip>
          <a:stretch/>
        </p:blipFill>
        <p:spPr bwMode="auto">
          <a:xfrm flipH="1">
            <a:off x="3309254" y="0"/>
            <a:ext cx="3311371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3646757" y="4180564"/>
            <a:ext cx="283745" cy="296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3660268" y="4504447"/>
            <a:ext cx="263680" cy="247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/>
          <p:nvPr/>
        </p:nvPicPr>
        <p:blipFill>
          <a:blip r:embed="rId5">
            <a:alphaModFix/>
          </a:blip>
          <a:stretch/>
        </p:blipFill>
        <p:spPr bwMode="auto">
          <a:xfrm flipH="1">
            <a:off x="3640302" y="4790938"/>
            <a:ext cx="296645" cy="296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"/>
          <p:cNvPicPr/>
          <p:nvPr/>
        </p:nvPicPr>
        <p:blipFill>
          <a:blip r:embed="rId6">
            <a:alphaModFix/>
          </a:blip>
          <a:stretch/>
        </p:blipFill>
        <p:spPr bwMode="auto">
          <a:xfrm>
            <a:off x="3685759" y="5126525"/>
            <a:ext cx="207250" cy="2072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5" name="Google Shape;95;p1"/>
          <p:cNvGrpSpPr/>
          <p:nvPr/>
        </p:nvGrpSpPr>
        <p:grpSpPr bwMode="auto">
          <a:xfrm>
            <a:off x="6947859" y="2496632"/>
            <a:ext cx="2971200" cy="1864737"/>
            <a:chOff x="6947859" y="2200962"/>
            <a:chExt cx="2971200" cy="1864737"/>
          </a:xfrm>
        </p:grpSpPr>
        <p:sp>
          <p:nvSpPr>
            <p:cNvPr id="96" name="Google Shape;96;p1"/>
            <p:cNvSpPr txBox="1"/>
            <p:nvPr/>
          </p:nvSpPr>
          <p:spPr bwMode="auto">
            <a:xfrm>
              <a:off x="6947859" y="3506799"/>
              <a:ext cx="2509800" cy="55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/>
              </a:pPr>
              <a:r>
                <a:rPr lang="ru-RU" sz="1400" b="0" i="0" u="none" strike="noStrike" cap="none" dirty="0">
                  <a:solidFill>
                    <a:srgbClr val="EC2477"/>
                  </a:solidFill>
                  <a:latin typeface="+mj-lt"/>
                  <a:ea typeface="Golos Text"/>
                  <a:cs typeface="Golos Text"/>
                </a:rPr>
                <a:t>РЕКОМЕНДАЦИИ               ДЛЯ РОДИТЕЛЕЙ</a:t>
              </a:r>
              <a:endParaRPr sz="1400" b="0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</a:endParaRPr>
            </a:p>
          </p:txBody>
        </p:sp>
        <p:sp>
          <p:nvSpPr>
            <p:cNvPr id="97" name="Google Shape;97;p1"/>
            <p:cNvSpPr txBox="1"/>
            <p:nvPr/>
          </p:nvSpPr>
          <p:spPr bwMode="auto">
            <a:xfrm>
              <a:off x="6947859" y="2200962"/>
              <a:ext cx="2971200" cy="13588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  <a:defRPr/>
              </a:pPr>
              <a:r>
                <a:rPr lang="ru-RU" sz="2000" b="1" i="0" u="none" strike="noStrike" cap="none" dirty="0">
                  <a:solidFill>
                    <a:srgbClr val="EC2477"/>
                  </a:solidFill>
                  <a:latin typeface="+mj-lt"/>
                  <a:ea typeface="Golos Text"/>
                  <a:cs typeface="Golos Text"/>
                </a:rPr>
                <a:t>КАК                    ОБЩАТЬСЯ                       С ПОДРОСТКОМ              НА ВАЖНЫЕ ТЕМЫ? </a:t>
              </a:r>
              <a:endParaRPr sz="2000" b="0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</a:endParaRPr>
            </a:p>
          </p:txBody>
        </p:sp>
      </p:grpSp>
      <p:pic>
        <p:nvPicPr>
          <p:cNvPr id="98" name="Google Shape;98;p1"/>
          <p:cNvPicPr/>
          <p:nvPr/>
        </p:nvPicPr>
        <p:blipFill>
          <a:blip r:embed="rId7">
            <a:alphaModFix/>
          </a:blip>
          <a:stretch/>
        </p:blipFill>
        <p:spPr bwMode="auto">
          <a:xfrm rot="-1272361">
            <a:off x="7152450" y="4660792"/>
            <a:ext cx="2225176" cy="2083544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"/>
          <p:cNvSpPr txBox="1"/>
          <p:nvPr/>
        </p:nvSpPr>
        <p:spPr bwMode="auto">
          <a:xfrm>
            <a:off x="240025" y="2506307"/>
            <a:ext cx="2742000" cy="3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ctr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/>
            </a:pPr>
            <a:endParaRPr sz="1600" b="0" i="0" u="none" strike="noStrike" cap="none">
              <a:solidFill>
                <a:srgbClr val="EC2477"/>
              </a:solidFill>
              <a:latin typeface="Golos Text"/>
              <a:ea typeface="Golos Text"/>
              <a:cs typeface="Golos Text"/>
            </a:endParaRPr>
          </a:p>
        </p:txBody>
      </p:sp>
      <p:sp>
        <p:nvSpPr>
          <p:cNvPr id="100" name="Google Shape;100;p1"/>
          <p:cNvSpPr txBox="1"/>
          <p:nvPr/>
        </p:nvSpPr>
        <p:spPr bwMode="auto">
          <a:xfrm>
            <a:off x="314125" y="2089774"/>
            <a:ext cx="2820900" cy="1406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l">
              <a:lnSpc>
                <a:spcPct val="114999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/>
            </a:pPr>
            <a:r>
              <a:rPr lang="ru-RU" sz="1300" b="0" i="0" u="none" strike="noStrike" cap="none" dirty="0">
                <a:solidFill>
                  <a:srgbClr val="E41753"/>
                </a:solidFill>
                <a:latin typeface="+mn-lt"/>
                <a:ea typeface="Golos Text"/>
                <a:cs typeface="Golos Text"/>
              </a:rPr>
              <a:t>БОЛЬШЕ ПОЛЕЗНОЙ ИНФОРМАЦИИ О ПОДРОСТКАХ   </a:t>
            </a:r>
            <a:br>
              <a:rPr lang="ru-RU" sz="1300" b="0" i="0" u="none" strike="noStrike" cap="none" dirty="0">
                <a:solidFill>
                  <a:srgbClr val="E41753"/>
                </a:solidFill>
                <a:latin typeface="+mn-lt"/>
                <a:ea typeface="Golos Text"/>
                <a:cs typeface="Golos Text"/>
              </a:rPr>
            </a:br>
            <a:r>
              <a:rPr lang="ru-RU" sz="1300" b="0" i="0" u="none" strike="noStrike" cap="none" dirty="0">
                <a:solidFill>
                  <a:srgbClr val="E41753"/>
                </a:solidFill>
                <a:latin typeface="+mn-lt"/>
                <a:ea typeface="Golos Text"/>
                <a:cs typeface="Golos Text"/>
              </a:rPr>
              <a:t>– В СОЦИАЛЬНЫХ СЕТЯХ </a:t>
            </a:r>
            <a:r>
              <a:rPr lang="ru-RU" sz="1300" b="1" i="0" u="none" strike="noStrike" cap="none" dirty="0">
                <a:solidFill>
                  <a:srgbClr val="E41753"/>
                </a:solidFill>
                <a:latin typeface="+mn-lt"/>
                <a:ea typeface="Golos Text"/>
                <a:cs typeface="Golos Text"/>
              </a:rPr>
              <a:t>ФЕДЕРАЛЬНОГО ПОДРОСТКОВОГО ЦЕНТРА</a:t>
            </a:r>
            <a:endParaRPr sz="1300" b="1" i="0" u="none" strike="noStrike" cap="none" dirty="0">
              <a:solidFill>
                <a:srgbClr val="E41753"/>
              </a:solidFill>
              <a:latin typeface="+mn-lt"/>
              <a:ea typeface="Golos Text"/>
              <a:cs typeface="Golos Text"/>
            </a:endParaRPr>
          </a:p>
        </p:txBody>
      </p:sp>
      <p:pic>
        <p:nvPicPr>
          <p:cNvPr id="101" name="Google Shape;101;p1"/>
          <p:cNvPicPr/>
          <p:nvPr/>
        </p:nvPicPr>
        <p:blipFill>
          <a:blip r:embed="rId8">
            <a:alphaModFix/>
          </a:blip>
          <a:stretch/>
        </p:blipFill>
        <p:spPr bwMode="auto">
          <a:xfrm>
            <a:off x="8560118" y="382825"/>
            <a:ext cx="1174818" cy="89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"/>
          <p:cNvPicPr/>
          <p:nvPr/>
        </p:nvPicPr>
        <p:blipFill>
          <a:blip r:embed="rId9">
            <a:alphaModFix/>
          </a:blip>
          <a:stretch/>
        </p:blipFill>
        <p:spPr bwMode="auto">
          <a:xfrm>
            <a:off x="7028272" y="382825"/>
            <a:ext cx="1053099" cy="50683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3" name="Google Shape;103;p1"/>
          <p:cNvGrpSpPr/>
          <p:nvPr/>
        </p:nvGrpSpPr>
        <p:grpSpPr bwMode="auto">
          <a:xfrm>
            <a:off x="3640300" y="2089774"/>
            <a:ext cx="2635675" cy="1404235"/>
            <a:chOff x="3640300" y="2089774"/>
            <a:chExt cx="2635675" cy="1404235"/>
          </a:xfrm>
        </p:grpSpPr>
        <p:sp>
          <p:nvSpPr>
            <p:cNvPr id="104" name="Google Shape;104;p1"/>
            <p:cNvSpPr txBox="1"/>
            <p:nvPr/>
          </p:nvSpPr>
          <p:spPr bwMode="auto">
            <a:xfrm>
              <a:off x="3640300" y="3137956"/>
              <a:ext cx="1149900" cy="3560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ctr">
                <a:lnSpc>
                  <a:spcPct val="114999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  <a:defRPr/>
              </a:pPr>
              <a:r>
                <a:rPr lang="ru-RU" sz="1000" b="1" i="0" u="none" strike="noStrike" cap="none" dirty="0">
                  <a:solidFill>
                    <a:schemeClr val="lt1"/>
                  </a:solidFill>
                  <a:latin typeface="+mn-lt"/>
                  <a:ea typeface="Golos Text"/>
                  <a:cs typeface="Golos Text"/>
                </a:rPr>
                <a:t>ВКонтакте</a:t>
              </a:r>
              <a:endParaRPr sz="1000" b="1" i="0" u="none" strike="noStrike" cap="none" dirty="0">
                <a:solidFill>
                  <a:schemeClr val="lt1"/>
                </a:solidFill>
                <a:latin typeface="+mn-lt"/>
                <a:ea typeface="Golos Text"/>
                <a:cs typeface="Golos Text"/>
              </a:endParaRPr>
            </a:p>
          </p:txBody>
        </p:sp>
        <p:sp>
          <p:nvSpPr>
            <p:cNvPr id="105" name="Google Shape;105;p1"/>
            <p:cNvSpPr txBox="1"/>
            <p:nvPr/>
          </p:nvSpPr>
          <p:spPr bwMode="auto">
            <a:xfrm>
              <a:off x="5126075" y="3137956"/>
              <a:ext cx="1149900" cy="3560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ctr">
                <a:lnSpc>
                  <a:spcPct val="114999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  <a:defRPr/>
              </a:pPr>
              <a:r>
                <a:rPr lang="ru-RU" sz="1000" b="1" i="0" u="none" strike="noStrike" cap="none" dirty="0">
                  <a:solidFill>
                    <a:schemeClr val="lt1"/>
                  </a:solidFill>
                  <a:latin typeface="+mn-lt"/>
                  <a:ea typeface="Golos Text"/>
                  <a:cs typeface="Golos Text"/>
                </a:rPr>
                <a:t>Телеграм-канал</a:t>
              </a:r>
              <a:endParaRPr sz="1000" b="1" i="0" u="none" strike="noStrike" cap="none" dirty="0">
                <a:solidFill>
                  <a:schemeClr val="lt1"/>
                </a:solidFill>
                <a:latin typeface="+mn-lt"/>
                <a:ea typeface="Golos Text"/>
                <a:cs typeface="Golos Text"/>
              </a:endParaRPr>
            </a:p>
          </p:txBody>
        </p:sp>
        <p:pic>
          <p:nvPicPr>
            <p:cNvPr id="106" name="Google Shape;106;p1"/>
            <p:cNvPicPr/>
            <p:nvPr/>
          </p:nvPicPr>
          <p:blipFill>
            <a:blip r:embed="rId10">
              <a:alphaModFix/>
            </a:blip>
            <a:stretch/>
          </p:blipFill>
          <p:spPr bwMode="auto">
            <a:xfrm>
              <a:off x="3737100" y="2089774"/>
              <a:ext cx="1053102" cy="10530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7" name="Google Shape;107;p1"/>
            <p:cNvPicPr/>
            <p:nvPr/>
          </p:nvPicPr>
          <p:blipFill>
            <a:blip r:embed="rId11">
              <a:alphaModFix/>
            </a:blip>
            <a:stretch/>
          </p:blipFill>
          <p:spPr bwMode="auto">
            <a:xfrm>
              <a:off x="5174463" y="2089774"/>
              <a:ext cx="1053102" cy="105308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8" name="Google Shape;108;p1"/>
          <p:cNvSpPr txBox="1"/>
          <p:nvPr/>
        </p:nvSpPr>
        <p:spPr bwMode="auto">
          <a:xfrm>
            <a:off x="293188" y="4834431"/>
            <a:ext cx="1149900" cy="356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ctr">
              <a:lnSpc>
                <a:spcPct val="114999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pPr>
            <a:r>
              <a:rPr lang="ru-RU" sz="1000" b="1" i="0" u="none" strike="noStrike" cap="none" dirty="0">
                <a:solidFill>
                  <a:srgbClr val="E41753"/>
                </a:solidFill>
                <a:latin typeface="+mj-lt"/>
                <a:ea typeface="Golos Text"/>
                <a:cs typeface="Golos Text"/>
              </a:rPr>
              <a:t>ВКонтакте</a:t>
            </a:r>
            <a:endParaRPr sz="1000" b="1" i="0" u="none" strike="noStrike" cap="none" dirty="0">
              <a:solidFill>
                <a:srgbClr val="E41753"/>
              </a:solidFill>
              <a:latin typeface="+mj-lt"/>
              <a:ea typeface="Golos Text"/>
              <a:cs typeface="Golos Text"/>
            </a:endParaRPr>
          </a:p>
        </p:txBody>
      </p:sp>
      <p:sp>
        <p:nvSpPr>
          <p:cNvPr id="109" name="Google Shape;109;p1"/>
          <p:cNvSpPr txBox="1"/>
          <p:nvPr/>
        </p:nvSpPr>
        <p:spPr bwMode="auto">
          <a:xfrm>
            <a:off x="1778962" y="4834431"/>
            <a:ext cx="1149900" cy="356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ctr">
              <a:lnSpc>
                <a:spcPct val="114999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pPr>
            <a:r>
              <a:rPr lang="ru-RU" sz="1000" b="1" i="0" u="none" strike="noStrike" cap="none" dirty="0">
                <a:solidFill>
                  <a:srgbClr val="E41753"/>
                </a:solidFill>
                <a:latin typeface="+mj-lt"/>
                <a:ea typeface="Golos Text"/>
                <a:cs typeface="Golos Text"/>
              </a:rPr>
              <a:t>Телеграм-канал</a:t>
            </a:r>
            <a:endParaRPr sz="1000" b="1" i="0" u="none" strike="noStrike" cap="none" dirty="0">
              <a:solidFill>
                <a:srgbClr val="E41753"/>
              </a:solidFill>
              <a:latin typeface="+mj-lt"/>
              <a:ea typeface="Golos Text"/>
              <a:cs typeface="Golos Text"/>
            </a:endParaRPr>
          </a:p>
        </p:txBody>
      </p:sp>
      <p:pic>
        <p:nvPicPr>
          <p:cNvPr id="110" name="Google Shape;110;p1"/>
          <p:cNvPicPr/>
          <p:nvPr/>
        </p:nvPicPr>
        <p:blipFill>
          <a:blip r:embed="rId12">
            <a:alphaModFix/>
          </a:blip>
          <a:stretch/>
        </p:blipFill>
        <p:spPr bwMode="auto">
          <a:xfrm>
            <a:off x="389986" y="3786249"/>
            <a:ext cx="1053102" cy="1053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"/>
          <p:cNvPicPr/>
          <p:nvPr/>
        </p:nvPicPr>
        <p:blipFill>
          <a:blip r:embed="rId13">
            <a:alphaModFix/>
          </a:blip>
          <a:stretch/>
        </p:blipFill>
        <p:spPr bwMode="auto">
          <a:xfrm>
            <a:off x="1827350" y="3786249"/>
            <a:ext cx="1053102" cy="105308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16;p14">
            <a:extLst>
              <a:ext uri="{FF2B5EF4-FFF2-40B4-BE49-F238E27FC236}">
                <a16:creationId xmlns:a16="http://schemas.microsoft.com/office/drawing/2014/main" id="{E3EE85CF-835E-180D-C88C-5866B5F6D18C}"/>
              </a:ext>
            </a:extLst>
          </p:cNvPr>
          <p:cNvSpPr txBox="1"/>
          <p:nvPr/>
        </p:nvSpPr>
        <p:spPr>
          <a:xfrm>
            <a:off x="3650100" y="3786249"/>
            <a:ext cx="2820900" cy="297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lvl="0"/>
            <a:r>
              <a:rPr lang="ru-RU" sz="1100" b="1" dirty="0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  <a:t>МАОУ ДО ДЮЦ «Новое поколение»</a:t>
            </a:r>
            <a:endParaRPr lang="ru-RU" sz="1100" b="1" dirty="0"/>
          </a:p>
        </p:txBody>
      </p:sp>
      <p:sp>
        <p:nvSpPr>
          <p:cNvPr id="3" name="Google Shape;118;p14">
            <a:extLst>
              <a:ext uri="{FF2B5EF4-FFF2-40B4-BE49-F238E27FC236}">
                <a16:creationId xmlns:a16="http://schemas.microsoft.com/office/drawing/2014/main" id="{98DD174A-3B92-60A2-93A0-22A42F010D7E}"/>
              </a:ext>
            </a:extLst>
          </p:cNvPr>
          <p:cNvSpPr txBox="1"/>
          <p:nvPr/>
        </p:nvSpPr>
        <p:spPr>
          <a:xfrm>
            <a:off x="3970825" y="4174475"/>
            <a:ext cx="2589600" cy="43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lvl="0"/>
            <a:r>
              <a:rPr lang="en-US" sz="1000" dirty="0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  <a:t>https://vk.com/novoe_pokolenie_belebey</a:t>
            </a:r>
          </a:p>
        </p:txBody>
      </p:sp>
      <p:sp>
        <p:nvSpPr>
          <p:cNvPr id="4" name="Google Shape;120;p14">
            <a:extLst>
              <a:ext uri="{FF2B5EF4-FFF2-40B4-BE49-F238E27FC236}">
                <a16:creationId xmlns:a16="http://schemas.microsoft.com/office/drawing/2014/main" id="{793A21B9-4FC0-398D-B91F-65A17842C647}"/>
              </a:ext>
            </a:extLst>
          </p:cNvPr>
          <p:cNvSpPr txBox="1"/>
          <p:nvPr/>
        </p:nvSpPr>
        <p:spPr>
          <a:xfrm>
            <a:off x="3970825" y="4486275"/>
            <a:ext cx="2589600" cy="404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lvl="0"/>
            <a:r>
              <a:rPr lang="ru-RU" sz="900" dirty="0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  <a:t>МАОУ ДО ДЮЦ «Новое поколение»</a:t>
            </a:r>
            <a:br>
              <a:rPr lang="ru-RU" sz="900" dirty="0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</a:br>
            <a:r>
              <a:rPr lang="ru-RU" sz="900" dirty="0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  <a:t> г. Белебея ул. Горохова 19</a:t>
            </a:r>
            <a:endParaRPr lang="ru-RU" sz="1200" dirty="0"/>
          </a:p>
        </p:txBody>
      </p:sp>
      <p:sp>
        <p:nvSpPr>
          <p:cNvPr id="5" name="Google Shape;122;p14">
            <a:extLst>
              <a:ext uri="{FF2B5EF4-FFF2-40B4-BE49-F238E27FC236}">
                <a16:creationId xmlns:a16="http://schemas.microsoft.com/office/drawing/2014/main" id="{F88758B9-A321-899E-3F6C-C3BD67B51E63}"/>
              </a:ext>
            </a:extLst>
          </p:cNvPr>
          <p:cNvSpPr txBox="1"/>
          <p:nvPr/>
        </p:nvSpPr>
        <p:spPr>
          <a:xfrm>
            <a:off x="3970822" y="4798087"/>
            <a:ext cx="2298900" cy="2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lvl="0"/>
            <a:r>
              <a:rPr lang="en-US" sz="1000" dirty="0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  <a:t>https://novoepokolenie.02edu.ru/</a:t>
            </a:r>
          </a:p>
        </p:txBody>
      </p:sp>
      <p:sp>
        <p:nvSpPr>
          <p:cNvPr id="6" name="Google Shape;124;p14">
            <a:extLst>
              <a:ext uri="{FF2B5EF4-FFF2-40B4-BE49-F238E27FC236}">
                <a16:creationId xmlns:a16="http://schemas.microsoft.com/office/drawing/2014/main" id="{042FAA9F-2188-B1D9-3B26-3DA46FCB0F81}"/>
              </a:ext>
            </a:extLst>
          </p:cNvPr>
          <p:cNvSpPr txBox="1"/>
          <p:nvPr/>
        </p:nvSpPr>
        <p:spPr>
          <a:xfrm>
            <a:off x="3970822" y="5049437"/>
            <a:ext cx="2298900" cy="2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lvl="0"/>
            <a:r>
              <a:rPr lang="en-US" sz="1000" dirty="0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  <a:t>https://t.me/novoepokoleniebel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B0EB78A-5940-BABA-F710-2D9EF8C7D07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95349" y="199121"/>
            <a:ext cx="1519114" cy="149620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84483B0-DC94-E76F-2D33-CC77E78947B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38700" y="2071400"/>
            <a:ext cx="1051500" cy="10515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4BC4D69-307C-C633-72E7-BAFA7FBA60B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70592" y="2078497"/>
            <a:ext cx="1051197" cy="105119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EC2477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9" name="Google Shape;119;p2"/>
          <p:cNvSpPr/>
          <p:nvPr/>
        </p:nvSpPr>
        <p:spPr bwMode="auto">
          <a:xfrm>
            <a:off x="6624950" y="-115454"/>
            <a:ext cx="3399600" cy="7086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0" name="Google Shape;120;p2"/>
          <p:cNvSpPr/>
          <p:nvPr/>
        </p:nvSpPr>
        <p:spPr bwMode="auto">
          <a:xfrm>
            <a:off x="-102275" y="0"/>
            <a:ext cx="3399600" cy="6857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pPr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21" name="Google Shape;121;p2"/>
          <p:cNvPicPr/>
          <p:nvPr/>
        </p:nvPicPr>
        <p:blipFill>
          <a:blip r:embed="rId2">
            <a:alphaModFix/>
          </a:blip>
          <a:stretch/>
        </p:blipFill>
        <p:spPr bwMode="auto">
          <a:xfrm flipH="1">
            <a:off x="3297315" y="0"/>
            <a:ext cx="3311371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"/>
          <p:cNvSpPr txBox="1"/>
          <p:nvPr/>
        </p:nvSpPr>
        <p:spPr bwMode="auto">
          <a:xfrm>
            <a:off x="180267" y="189517"/>
            <a:ext cx="2633216" cy="1623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4" tIns="63274" rIns="63274" bIns="63274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pPr>
            <a:r>
              <a:rPr lang="ru-RU" sz="950" b="0" i="0" u="none" strike="noStrike" cap="none" dirty="0">
                <a:solidFill>
                  <a:srgbClr val="EC2477"/>
                </a:solidFill>
                <a:latin typeface="+mn-lt"/>
                <a:ea typeface="Golos Text"/>
                <a:cs typeface="Golos Text"/>
              </a:rPr>
              <a:t>Подростковый </a:t>
            </a:r>
            <a:r>
              <a:rPr lang="ru-RU" sz="950" dirty="0">
                <a:solidFill>
                  <a:srgbClr val="EC2477"/>
                </a:solidFill>
                <a:latin typeface="+mn-lt"/>
                <a:ea typeface="Golos Text"/>
                <a:cs typeface="Golos Text"/>
              </a:rPr>
              <a:t>период</a:t>
            </a:r>
            <a:r>
              <a:rPr lang="ru-RU" sz="950" b="0" i="0" u="none" strike="noStrike" cap="none" dirty="0">
                <a:solidFill>
                  <a:srgbClr val="EC2477"/>
                </a:solidFill>
                <a:latin typeface="+mn-lt"/>
                <a:ea typeface="Golos Text"/>
                <a:cs typeface="Golos Text"/>
              </a:rPr>
              <a:t> связан с решением определенных возрастных задач: активн</a:t>
            </a:r>
            <a:r>
              <a:rPr lang="ru-RU" sz="950" dirty="0">
                <a:solidFill>
                  <a:srgbClr val="EC2477"/>
                </a:solidFill>
                <a:latin typeface="+mn-lt"/>
                <a:ea typeface="Golos Text"/>
                <a:cs typeface="Golos Text"/>
              </a:rPr>
              <a:t>ой</a:t>
            </a:r>
            <a:r>
              <a:rPr lang="ru-RU" sz="950" b="0" i="0" u="none" strike="noStrike" cap="none" dirty="0">
                <a:solidFill>
                  <a:srgbClr val="EC2477"/>
                </a:solidFill>
                <a:latin typeface="+mn-lt"/>
                <a:ea typeface="Golos Text"/>
                <a:cs typeface="Golos Text"/>
              </a:rPr>
              <a:t> фаз</a:t>
            </a:r>
            <a:r>
              <a:rPr lang="ru-RU" sz="950" dirty="0">
                <a:solidFill>
                  <a:srgbClr val="EC2477"/>
                </a:solidFill>
                <a:latin typeface="+mn-lt"/>
                <a:ea typeface="Golos Text"/>
                <a:cs typeface="Golos Text"/>
              </a:rPr>
              <a:t>ой</a:t>
            </a:r>
            <a:r>
              <a:rPr lang="ru-RU" sz="950" b="0" i="0" u="none" strike="noStrike" cap="none" dirty="0">
                <a:solidFill>
                  <a:srgbClr val="EC2477"/>
                </a:solidFill>
                <a:latin typeface="+mn-lt"/>
                <a:ea typeface="Golos Text"/>
                <a:cs typeface="Golos Text"/>
              </a:rPr>
              <a:t> сепарации от родителей и поиском признания в обществе</a:t>
            </a:r>
            <a:r>
              <a:rPr lang="ru-RU" sz="950" dirty="0">
                <a:solidFill>
                  <a:srgbClr val="EC2477"/>
                </a:solidFill>
                <a:latin typeface="+mn-lt"/>
                <a:ea typeface="Golos Text"/>
                <a:cs typeface="Golos Text"/>
              </a:rPr>
              <a:t> и</a:t>
            </a:r>
            <a:r>
              <a:rPr lang="ru-RU" sz="950" b="0" i="0" u="none" strike="noStrike" cap="none" dirty="0">
                <a:solidFill>
                  <a:srgbClr val="EC2477"/>
                </a:solidFill>
                <a:latin typeface="+mn-lt"/>
                <a:ea typeface="Golos Text"/>
                <a:cs typeface="Golos Text"/>
              </a:rPr>
              <a:t> среди сверстников. </a:t>
            </a:r>
            <a:endParaRPr dirty="0">
              <a:latin typeface="+mn-lt"/>
            </a:endParaRPr>
          </a:p>
          <a:p>
            <a:pPr marL="0" marR="0" lvl="0" indent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pPr>
            <a:r>
              <a:rPr lang="ru-RU" sz="950" b="0" i="0" u="none" strike="noStrike" cap="none" dirty="0">
                <a:solidFill>
                  <a:srgbClr val="EC2477"/>
                </a:solidFill>
                <a:latin typeface="+mn-lt"/>
                <a:ea typeface="Golos Text"/>
                <a:cs typeface="Golos Text"/>
              </a:rPr>
              <a:t>Это приводит к трудностям в общении между родител</a:t>
            </a:r>
            <a:r>
              <a:rPr lang="ru-RU" sz="950" dirty="0">
                <a:solidFill>
                  <a:srgbClr val="EC2477"/>
                </a:solidFill>
                <a:latin typeface="+mn-lt"/>
                <a:ea typeface="Golos Text"/>
                <a:cs typeface="Golos Text"/>
              </a:rPr>
              <a:t>ями</a:t>
            </a:r>
            <a:r>
              <a:rPr lang="ru-RU" sz="950" b="0" i="0" u="none" strike="noStrike" cap="none" dirty="0">
                <a:solidFill>
                  <a:srgbClr val="EC2477"/>
                </a:solidFill>
                <a:latin typeface="+mn-lt"/>
                <a:ea typeface="Golos Text"/>
                <a:cs typeface="Golos Text"/>
              </a:rPr>
              <a:t> и подростком. </a:t>
            </a:r>
            <a:r>
              <a:rPr lang="ru-RU" sz="950" dirty="0">
                <a:solidFill>
                  <a:srgbClr val="EC2477"/>
                </a:solidFill>
                <a:latin typeface="+mn-lt"/>
                <a:ea typeface="Golos Text"/>
                <a:cs typeface="Golos Text"/>
              </a:rPr>
              <a:t>Существуют правила и способы, которые помогут найти</a:t>
            </a:r>
            <a:r>
              <a:rPr lang="ru-RU" sz="950" b="0" i="0" u="none" strike="noStrike" cap="none" dirty="0">
                <a:solidFill>
                  <a:srgbClr val="EC2477"/>
                </a:solidFill>
                <a:latin typeface="+mn-lt"/>
                <a:ea typeface="Golos Text"/>
                <a:cs typeface="Golos Text"/>
              </a:rPr>
              <a:t> общий язык  с подростком и установить  диалог. </a:t>
            </a:r>
            <a:endParaRPr dirty="0">
              <a:latin typeface="+mn-lt"/>
            </a:endParaRPr>
          </a:p>
        </p:txBody>
      </p:sp>
      <p:sp>
        <p:nvSpPr>
          <p:cNvPr id="124" name="Google Shape;124;p2"/>
          <p:cNvSpPr txBox="1"/>
          <p:nvPr/>
        </p:nvSpPr>
        <p:spPr bwMode="auto">
          <a:xfrm>
            <a:off x="162868" y="2090889"/>
            <a:ext cx="3009900" cy="384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831"/>
              </a:spcAft>
              <a:buClr>
                <a:srgbClr val="000000"/>
              </a:buClr>
              <a:buSzPts val="1100"/>
              <a:buFont typeface="Arial"/>
              <a:buNone/>
              <a:defRPr/>
            </a:pPr>
            <a:endParaRPr sz="1000" b="0" i="0" u="none" strike="noStrike" cap="none">
              <a:solidFill>
                <a:srgbClr val="EC2477"/>
              </a:solidFill>
              <a:latin typeface="+mn-lt"/>
              <a:ea typeface="Arial"/>
              <a:cs typeface="Arial"/>
            </a:endParaRPr>
          </a:p>
        </p:txBody>
      </p:sp>
      <p:grpSp>
        <p:nvGrpSpPr>
          <p:cNvPr id="7" name="Группа 6"/>
          <p:cNvGrpSpPr/>
          <p:nvPr/>
        </p:nvGrpSpPr>
        <p:grpSpPr bwMode="auto">
          <a:xfrm>
            <a:off x="162867" y="2516952"/>
            <a:ext cx="3013386" cy="1240853"/>
            <a:chOff x="0" y="0"/>
            <a:chExt cx="3013386" cy="1240853"/>
          </a:xfrm>
        </p:grpSpPr>
        <p:sp>
          <p:nvSpPr>
            <p:cNvPr id="125" name="Google Shape;125;p2"/>
            <p:cNvSpPr txBox="1"/>
            <p:nvPr/>
          </p:nvSpPr>
          <p:spPr bwMode="auto">
            <a:xfrm>
              <a:off x="393126" y="159346"/>
              <a:ext cx="2620260" cy="4317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Overflow="overflow" horzOverflow="overflow" vert="horz" wrap="square" lIns="63274" tIns="63274" rIns="63274" bIns="63274" numCol="1" spcCol="0" rtlCol="0" fromWordArt="0" anchor="ctr" anchorCtr="0" forceAA="0" compatLnSpc="0">
              <a:sp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defRPr/>
              </a:pPr>
              <a:r>
                <a:rPr lang="ru-RU" sz="1000" b="1" i="0" u="none" strike="noStrike" cap="none" dirty="0">
                  <a:solidFill>
                    <a:srgbClr val="EC2477"/>
                  </a:solidFill>
                  <a:latin typeface="+mn-lt"/>
                  <a:ea typeface="Golos Text SemiBold"/>
                  <a:cs typeface="Golos Text SemiBold"/>
                </a:rPr>
                <a:t>ПРОЯВЛЯЙТЕ УВАЖЕНИЕ                                       К ПОДРОСТКУ</a:t>
              </a:r>
              <a:r>
                <a:rPr lang="ru-RU" sz="1000" b="0" i="0" u="none" strike="noStrike" cap="none" dirty="0">
                  <a:solidFill>
                    <a:srgbClr val="EC2477"/>
                  </a:solidFill>
                  <a:latin typeface="+mn-lt"/>
                  <a:ea typeface="Golos Text SemiBold"/>
                  <a:cs typeface="Golos Text SemiBold"/>
                </a:rPr>
                <a:t> </a:t>
              </a:r>
              <a:endParaRPr sz="1000" b="0" i="0" u="none" strike="noStrike" cap="none" dirty="0">
                <a:solidFill>
                  <a:srgbClr val="EC2477"/>
                </a:solidFill>
                <a:latin typeface="+mn-lt"/>
                <a:ea typeface="Golos Text SemiBold"/>
                <a:cs typeface="Golos Text SemiBold"/>
              </a:endParaRPr>
            </a:p>
          </p:txBody>
        </p:sp>
        <p:sp>
          <p:nvSpPr>
            <p:cNvPr id="126" name="Google Shape;126;p2"/>
            <p:cNvSpPr txBox="1"/>
            <p:nvPr/>
          </p:nvSpPr>
          <p:spPr bwMode="auto">
            <a:xfrm>
              <a:off x="0" y="0"/>
              <a:ext cx="547200" cy="6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Overflow="overflow" horzOverflow="overflow" vert="horz" wrap="square" lIns="63274" tIns="63274" rIns="63274" bIns="63274" numCol="1" spcCol="0" rtlCol="0" fromWordArt="0" anchor="ctr" anchorCtr="0" forceAA="0" compatLnSpc="0">
              <a:sp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00"/>
                <a:buFont typeface="Arial"/>
                <a:buNone/>
                <a:defRPr/>
              </a:pPr>
              <a:r>
                <a:rPr lang="ru-RU" sz="3500" b="1" i="0" u="none" strike="noStrike" cap="none">
                  <a:solidFill>
                    <a:srgbClr val="EC2477"/>
                  </a:solidFill>
                  <a:latin typeface="+mn-lt"/>
                  <a:ea typeface="Golos Text"/>
                  <a:cs typeface="Golos Text"/>
                </a:rPr>
                <a:t>1</a:t>
              </a:r>
              <a:endParaRPr sz="1400" b="0" i="0" u="none" strike="noStrike" cap="none">
                <a:solidFill>
                  <a:srgbClr val="EC2477"/>
                </a:solidFill>
                <a:latin typeface="+mn-lt"/>
                <a:ea typeface="Arial"/>
                <a:cs typeface="Arial"/>
              </a:endParaRPr>
            </a:p>
          </p:txBody>
        </p:sp>
        <p:sp>
          <p:nvSpPr>
            <p:cNvPr id="128" name="Google Shape;128;p2"/>
            <p:cNvSpPr txBox="1"/>
            <p:nvPr/>
          </p:nvSpPr>
          <p:spPr bwMode="auto">
            <a:xfrm>
              <a:off x="20299" y="501363"/>
              <a:ext cx="2794434" cy="7394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Overflow="overflow" horzOverflow="overflow" vert="horz" wrap="square" lIns="63274" tIns="63274" rIns="63274" bIns="63274" numCol="1" spcCol="0" rtlCol="0" fromWordArt="0" anchor="ctr" anchorCtr="0" forceAA="0" compatLnSpc="0">
              <a:sp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defRPr/>
              </a:pPr>
              <a:r>
                <a:rPr lang="ru-RU" sz="950" dirty="0">
                  <a:solidFill>
                    <a:srgbClr val="EC2477"/>
                  </a:solidFill>
                  <a:latin typeface="+mn-lt"/>
                  <a:ea typeface="Golos Text"/>
                  <a:cs typeface="Golos Text"/>
                </a:rPr>
                <a:t>Выстраивайте диалог с позиции уважения                и партнерства</a:t>
              </a:r>
              <a:r>
                <a:rPr lang="ru-RU" sz="950" b="0" i="0" u="none" strike="noStrike" cap="none" dirty="0">
                  <a:solidFill>
                    <a:srgbClr val="EC2477"/>
                  </a:solidFill>
                  <a:latin typeface="+mn-lt"/>
                  <a:ea typeface="Golos Text"/>
                  <a:cs typeface="Golos Text"/>
                </a:rPr>
                <a:t>, а не с позиции власти. Это поможет избежать обесценивания  и агрессии </a:t>
              </a:r>
              <a:r>
                <a:rPr lang="ru-RU" sz="950" dirty="0">
                  <a:solidFill>
                    <a:srgbClr val="EC2477"/>
                  </a:solidFill>
                  <a:latin typeface="+mn-lt"/>
                  <a:ea typeface="Golos Text"/>
                  <a:cs typeface="Golos Text"/>
                </a:rPr>
                <a:t>со стороны ребенка при общении</a:t>
              </a:r>
              <a:r>
                <a:rPr lang="ru-RU" sz="950" b="0" i="0" u="none" strike="noStrike" cap="none" dirty="0">
                  <a:solidFill>
                    <a:srgbClr val="EC2477"/>
                  </a:solidFill>
                  <a:latin typeface="+mn-lt"/>
                  <a:ea typeface="Golos Text"/>
                  <a:cs typeface="Golos Text"/>
                </a:rPr>
                <a:t>.  </a:t>
              </a:r>
              <a:endParaRPr sz="950" b="0" i="0" u="none" strike="noStrike" cap="none" dirty="0">
                <a:solidFill>
                  <a:srgbClr val="EC2477"/>
                </a:solidFill>
                <a:latin typeface="+mn-lt"/>
                <a:ea typeface="Arial"/>
                <a:cs typeface="Arial"/>
              </a:endParaRPr>
            </a:p>
          </p:txBody>
        </p:sp>
      </p:grpSp>
      <p:grpSp>
        <p:nvGrpSpPr>
          <p:cNvPr id="5" name="Группа 4"/>
          <p:cNvGrpSpPr/>
          <p:nvPr/>
        </p:nvGrpSpPr>
        <p:grpSpPr bwMode="auto">
          <a:xfrm>
            <a:off x="162867" y="3702271"/>
            <a:ext cx="3004386" cy="1772359"/>
            <a:chOff x="0" y="35440"/>
            <a:chExt cx="3004386" cy="1772359"/>
          </a:xfrm>
        </p:grpSpPr>
        <p:sp>
          <p:nvSpPr>
            <p:cNvPr id="122" name="Google Shape;122;p2"/>
            <p:cNvSpPr txBox="1"/>
            <p:nvPr/>
          </p:nvSpPr>
          <p:spPr bwMode="auto">
            <a:xfrm>
              <a:off x="0" y="35440"/>
              <a:ext cx="547200" cy="6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Overflow="overflow" horzOverflow="overflow" vert="horz" wrap="square" lIns="63274" tIns="63274" rIns="63274" bIns="63274" numCol="1" spcCol="0" rtlCol="0" fromWordArt="0" anchor="ctr" anchorCtr="0" forceAA="0" compatLnSpc="0">
              <a:sp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00"/>
                <a:buFont typeface="Arial"/>
                <a:buNone/>
                <a:defRPr/>
              </a:pPr>
              <a:r>
                <a:rPr lang="ru-RU" sz="3500" b="1" i="0" u="none" strike="noStrike" cap="none" dirty="0">
                  <a:solidFill>
                    <a:srgbClr val="EC2477"/>
                  </a:solidFill>
                  <a:latin typeface="+mn-lt"/>
                  <a:ea typeface="Golos Text"/>
                  <a:cs typeface="Golos Text"/>
                </a:rPr>
                <a:t>2</a:t>
              </a:r>
              <a:endParaRPr sz="1400" b="0" i="0" u="none" strike="noStrike" cap="none" dirty="0">
                <a:solidFill>
                  <a:srgbClr val="EC2477"/>
                </a:solidFill>
                <a:latin typeface="+mn-lt"/>
                <a:ea typeface="Arial"/>
                <a:cs typeface="Arial"/>
              </a:endParaRPr>
            </a:p>
          </p:txBody>
        </p:sp>
        <p:sp>
          <p:nvSpPr>
            <p:cNvPr id="127" name="Google Shape;127;p2"/>
            <p:cNvSpPr txBox="1"/>
            <p:nvPr/>
          </p:nvSpPr>
          <p:spPr bwMode="auto">
            <a:xfrm>
              <a:off x="22349" y="507899"/>
              <a:ext cx="2704145" cy="129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Overflow="overflow" horzOverflow="overflow" vert="horz" wrap="square" lIns="63274" tIns="63274" rIns="63274" bIns="63274" numCol="1" spcCol="0" rtlCol="0" fromWordArt="0" anchor="ctr" anchorCtr="0" forceAA="0" compatLnSpc="0">
              <a:sp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  <a:defRPr/>
              </a:pPr>
              <a:r>
                <a:rPr lang="ru-RU" sz="950" b="0" i="0" u="none" strike="noStrike" cap="none" dirty="0">
                  <a:solidFill>
                    <a:srgbClr val="EC2477"/>
                  </a:solidFill>
                  <a:latin typeface="+mn-lt"/>
                  <a:ea typeface="Golos Text"/>
                  <a:cs typeface="Golos Text"/>
                </a:rPr>
                <a:t>Если вы хотите инициировать разговор с подростком, задайте себе два вопроса:                  «Для чего это</a:t>
              </a:r>
              <a:r>
                <a:rPr lang="ru-RU" sz="950" dirty="0">
                  <a:solidFill>
                    <a:srgbClr val="EC2477"/>
                  </a:solidFill>
                  <a:latin typeface="+mn-lt"/>
                  <a:ea typeface="Golos Text"/>
                  <a:cs typeface="Golos Text"/>
                </a:rPr>
                <a:t>т разговор</a:t>
              </a:r>
              <a:r>
                <a:rPr lang="ru-RU" sz="950" b="0" i="0" u="none" strike="noStrike" cap="none" dirty="0">
                  <a:solidFill>
                    <a:srgbClr val="EC2477"/>
                  </a:solidFill>
                  <a:latin typeface="+mn-lt"/>
                  <a:ea typeface="Golos Text"/>
                  <a:cs typeface="Golos Text"/>
                </a:rPr>
                <a:t> нуж</a:t>
              </a:r>
              <a:r>
                <a:rPr lang="ru-RU" sz="950" dirty="0">
                  <a:solidFill>
                    <a:srgbClr val="EC2477"/>
                  </a:solidFill>
                  <a:latin typeface="+mn-lt"/>
                  <a:ea typeface="Golos Text"/>
                  <a:cs typeface="Golos Text"/>
                </a:rPr>
                <a:t>ен</a:t>
              </a:r>
              <a:r>
                <a:rPr lang="ru-RU" sz="950" b="0" i="0" u="none" strike="noStrike" cap="none" dirty="0">
                  <a:solidFill>
                    <a:srgbClr val="EC2477"/>
                  </a:solidFill>
                  <a:latin typeface="+mn-lt"/>
                  <a:ea typeface="Golos Text"/>
                  <a:cs typeface="Golos Text"/>
                </a:rPr>
                <a:t> подростку?»                   и «Для чего </a:t>
              </a:r>
              <a:r>
                <a:rPr lang="ru-RU" sz="950" dirty="0">
                  <a:solidFill>
                    <a:srgbClr val="EC2477"/>
                  </a:solidFill>
                  <a:latin typeface="+mn-lt"/>
                  <a:ea typeface="Golos Text"/>
                  <a:cs typeface="Golos Text"/>
                </a:rPr>
                <a:t>этот разговор нужен</a:t>
              </a:r>
              <a:r>
                <a:rPr lang="ru-RU" sz="950" b="0" i="0" u="none" strike="noStrike" cap="none" dirty="0">
                  <a:solidFill>
                    <a:srgbClr val="EC2477"/>
                  </a:solidFill>
                  <a:latin typeface="+mn-lt"/>
                  <a:ea typeface="Golos Text"/>
                  <a:cs typeface="Golos Text"/>
                </a:rPr>
                <a:t> мне (родителю)?». Если ваше желание совпадает               с той пользой, </a:t>
              </a:r>
              <a:r>
                <a:rPr lang="ru-RU" sz="950" dirty="0">
                  <a:solidFill>
                    <a:srgbClr val="EC2477"/>
                  </a:solidFill>
                  <a:latin typeface="+mn-lt"/>
                  <a:ea typeface="Golos Text"/>
                  <a:cs typeface="Golos Text"/>
                </a:rPr>
                <a:t>которую, возможно, получит подросток,</a:t>
              </a:r>
              <a:r>
                <a:rPr lang="ru-RU" sz="950" b="0" i="0" u="none" strike="noStrike" cap="none" dirty="0">
                  <a:solidFill>
                    <a:srgbClr val="EC2477"/>
                  </a:solidFill>
                  <a:latin typeface="+mn-lt"/>
                  <a:ea typeface="Golos Text"/>
                  <a:cs typeface="Golos Text"/>
                </a:rPr>
                <a:t> </a:t>
              </a:r>
              <a:r>
                <a:rPr lang="ru-RU" sz="950" dirty="0">
                  <a:solidFill>
                    <a:srgbClr val="EC2477"/>
                  </a:solidFill>
                  <a:latin typeface="+mn-lt"/>
                  <a:ea typeface="Golos Text"/>
                  <a:cs typeface="Golos Text"/>
                </a:rPr>
                <a:t>это может привести к конструктивному диалогу.</a:t>
              </a:r>
              <a:endParaRPr sz="950" b="0" i="0" u="none" strike="noStrike" cap="none" dirty="0">
                <a:solidFill>
                  <a:srgbClr val="EC2477"/>
                </a:solidFill>
                <a:latin typeface="+mn-lt"/>
                <a:ea typeface="Arial"/>
                <a:cs typeface="Arial"/>
              </a:endParaRPr>
            </a:p>
          </p:txBody>
        </p:sp>
        <p:sp>
          <p:nvSpPr>
            <p:cNvPr id="129" name="Google Shape;129;p2"/>
            <p:cNvSpPr txBox="1"/>
            <p:nvPr/>
          </p:nvSpPr>
          <p:spPr bwMode="auto">
            <a:xfrm>
              <a:off x="402126" y="298424"/>
              <a:ext cx="2602260" cy="3265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Overflow="overflow" horzOverflow="overflow" vert="horz" wrap="square" lIns="63274" tIns="63274" rIns="63274" bIns="63274" numCol="1" spcCol="0" rtlCol="0" fromWordArt="0" anchor="ctr" anchorCtr="0" forceAA="0" compatLnSpc="0">
              <a:sp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defRPr/>
              </a:pPr>
              <a:r>
                <a:rPr lang="ru-RU" sz="1000" b="1" i="0" u="none" strike="noStrike" cap="none" dirty="0">
                  <a:solidFill>
                    <a:srgbClr val="EC2477"/>
                  </a:solidFill>
                  <a:latin typeface="+mn-lt"/>
                  <a:ea typeface="Golos Text SemiBold"/>
                  <a:cs typeface="Golos Text SemiBold"/>
                </a:rPr>
                <a:t>ОПРЕДЕЛИТЕ ЦЕЛЬ ДИАЛОГА</a:t>
              </a:r>
              <a:endParaRPr sz="1000" b="0" i="0" u="none" strike="noStrike" cap="none" dirty="0">
                <a:solidFill>
                  <a:srgbClr val="EC2477"/>
                </a:solidFill>
                <a:latin typeface="+mn-lt"/>
                <a:ea typeface="Golos Text SemiBold"/>
                <a:cs typeface="Golos Text SemiBold"/>
              </a:endParaRPr>
            </a:p>
          </p:txBody>
        </p:sp>
      </p:grpSp>
      <p:grpSp>
        <p:nvGrpSpPr>
          <p:cNvPr id="130" name="Google Shape;130;p2"/>
          <p:cNvGrpSpPr/>
          <p:nvPr/>
        </p:nvGrpSpPr>
        <p:grpSpPr bwMode="auto">
          <a:xfrm>
            <a:off x="6836318" y="168894"/>
            <a:ext cx="3027466" cy="2152859"/>
            <a:chOff x="0" y="0"/>
            <a:chExt cx="3027466" cy="2152859"/>
          </a:xfrm>
        </p:grpSpPr>
        <p:sp>
          <p:nvSpPr>
            <p:cNvPr id="131" name="Google Shape;131;p2"/>
            <p:cNvSpPr txBox="1"/>
            <p:nvPr/>
          </p:nvSpPr>
          <p:spPr bwMode="auto">
            <a:xfrm>
              <a:off x="0" y="0"/>
              <a:ext cx="547200" cy="6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00"/>
                <a:buFont typeface="Arial"/>
                <a:buNone/>
                <a:defRPr/>
              </a:pPr>
              <a:r>
                <a:rPr lang="ru-RU" sz="3500" b="1" i="0" u="none" strike="noStrike" cap="none" dirty="0">
                  <a:solidFill>
                    <a:srgbClr val="EC2477"/>
                  </a:solidFill>
                  <a:latin typeface="+mn-lt"/>
                  <a:ea typeface="Golos Text"/>
                  <a:cs typeface="Golos Text"/>
                </a:rPr>
                <a:t>8</a:t>
              </a:r>
              <a:endParaRPr sz="1400" b="0" i="0" u="none" strike="noStrike" cap="none" dirty="0">
                <a:solidFill>
                  <a:srgbClr val="000000"/>
                </a:solidFill>
                <a:latin typeface="+mn-lt"/>
                <a:ea typeface="Arial"/>
                <a:cs typeface="Arial"/>
              </a:endParaRPr>
            </a:p>
          </p:txBody>
        </p:sp>
        <p:sp>
          <p:nvSpPr>
            <p:cNvPr id="132" name="Google Shape;132;p2"/>
            <p:cNvSpPr txBox="1"/>
            <p:nvPr/>
          </p:nvSpPr>
          <p:spPr bwMode="auto">
            <a:xfrm>
              <a:off x="425206" y="252483"/>
              <a:ext cx="2602260" cy="3329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defRPr/>
              </a:pPr>
              <a:r>
                <a:rPr lang="ru-RU" sz="1000" b="1" i="0" u="none" strike="noStrike" cap="none" dirty="0">
                  <a:solidFill>
                    <a:srgbClr val="EC2477"/>
                  </a:solidFill>
                  <a:latin typeface="+mn-lt"/>
                  <a:ea typeface="Golos Text SemiBold"/>
                  <a:cs typeface="Golos Text SemiBold"/>
                </a:rPr>
                <a:t>УВАЖА</a:t>
              </a:r>
              <a:r>
                <a:rPr lang="ru-RU" sz="1000" b="1" dirty="0">
                  <a:solidFill>
                    <a:srgbClr val="EC2477"/>
                  </a:solidFill>
                  <a:latin typeface="+mn-lt"/>
                  <a:ea typeface="Golos Text SemiBold"/>
                  <a:cs typeface="Golos Text SemiBold"/>
                </a:rPr>
                <a:t>ЙТЕ</a:t>
              </a:r>
              <a:r>
                <a:rPr lang="ru-RU" sz="1000" b="1" i="0" u="none" strike="noStrike" cap="none" dirty="0">
                  <a:solidFill>
                    <a:srgbClr val="EC2477"/>
                  </a:solidFill>
                  <a:latin typeface="+mn-lt"/>
                  <a:ea typeface="Golos Text SemiBold"/>
                  <a:cs typeface="Golos Text SemiBold"/>
                </a:rPr>
                <a:t> ГРАНИЦЫ ПОДРОСТКА</a:t>
              </a:r>
              <a:endParaRPr sz="1000" b="1" i="0" u="none" strike="noStrike" cap="none" dirty="0">
                <a:solidFill>
                  <a:srgbClr val="000000"/>
                </a:solidFill>
                <a:latin typeface="+mn-lt"/>
                <a:ea typeface="Golos Text SemiBold"/>
                <a:cs typeface="Golos Text SemiBold"/>
              </a:endParaRPr>
            </a:p>
          </p:txBody>
        </p:sp>
        <p:sp>
          <p:nvSpPr>
            <p:cNvPr id="133" name="Google Shape;133;p2"/>
            <p:cNvSpPr txBox="1"/>
            <p:nvPr/>
          </p:nvSpPr>
          <p:spPr bwMode="auto">
            <a:xfrm>
              <a:off x="0" y="511840"/>
              <a:ext cx="2766652" cy="16410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4" tIns="63274" rIns="63274" bIns="63274" anchor="t" anchorCtr="0">
              <a:sp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  <a:defRPr/>
              </a:pPr>
              <a:r>
                <a:rPr lang="ru-RU" sz="950" b="0" i="0" u="none" strike="noStrike" cap="none" dirty="0">
                  <a:solidFill>
                    <a:srgbClr val="EC2477"/>
                  </a:solidFill>
                  <a:latin typeface="+mn-lt"/>
                  <a:ea typeface="Golos Text"/>
                  <a:cs typeface="Golos Text"/>
                </a:rPr>
                <a:t>Если подросток озадачен, злится или расстроен и не настроен </a:t>
              </a:r>
              <a:r>
                <a:rPr lang="ru-RU" sz="950" dirty="0">
                  <a:solidFill>
                    <a:srgbClr val="EC2477"/>
                  </a:solidFill>
                  <a:latin typeface="+mn-lt"/>
                  <a:ea typeface="Golos Text"/>
                  <a:cs typeface="Golos Text"/>
                </a:rPr>
                <a:t>на</a:t>
              </a:r>
              <a:r>
                <a:rPr lang="ru-RU" sz="950" b="0" i="0" u="none" strike="noStrike" cap="none" dirty="0">
                  <a:solidFill>
                    <a:srgbClr val="EC2477"/>
                  </a:solidFill>
                  <a:latin typeface="+mn-lt"/>
                  <a:ea typeface="Golos Text"/>
                  <a:cs typeface="Golos Text"/>
                </a:rPr>
                <a:t> общени</a:t>
              </a:r>
              <a:r>
                <a:rPr lang="ru-RU" sz="950" dirty="0">
                  <a:solidFill>
                    <a:srgbClr val="EC2477"/>
                  </a:solidFill>
                  <a:latin typeface="+mn-lt"/>
                  <a:ea typeface="Golos Text"/>
                  <a:cs typeface="Golos Text"/>
                </a:rPr>
                <a:t>е</a:t>
              </a:r>
              <a:r>
                <a:rPr lang="ru-RU" sz="950" b="0" i="0" u="none" strike="noStrike" cap="none" dirty="0">
                  <a:solidFill>
                    <a:srgbClr val="EC2477"/>
                  </a:solidFill>
                  <a:latin typeface="+mn-lt"/>
                  <a:ea typeface="Golos Text"/>
                  <a:cs typeface="Golos Text"/>
                </a:rPr>
                <a:t>,                 не настаивайте. Вы можете выразить сочувствие, предложить попить ча</a:t>
              </a:r>
              <a:r>
                <a:rPr lang="ru-RU" sz="950" dirty="0">
                  <a:solidFill>
                    <a:srgbClr val="EC2477"/>
                  </a:solidFill>
                  <a:latin typeface="+mn-lt"/>
                  <a:ea typeface="Golos Text"/>
                  <a:cs typeface="Golos Text"/>
                </a:rPr>
                <a:t>ю</a:t>
              </a:r>
              <a:r>
                <a:rPr lang="ru-RU" sz="950" b="0" i="0" u="none" strike="noStrike" cap="none" dirty="0">
                  <a:solidFill>
                    <a:srgbClr val="EC2477"/>
                  </a:solidFill>
                  <a:latin typeface="+mn-lt"/>
                  <a:ea typeface="Golos Text"/>
                  <a:cs typeface="Golos Text"/>
                </a:rPr>
                <a:t>, сказать фразу: «Я вижу, что тебе плохо,</a:t>
              </a:r>
              <a:r>
                <a:rPr lang="ru-RU" sz="950" dirty="0">
                  <a:solidFill>
                    <a:srgbClr val="EC2477"/>
                  </a:solidFill>
                  <a:latin typeface="+mn-lt"/>
                  <a:ea typeface="Golos Text"/>
                  <a:cs typeface="Golos Text"/>
                </a:rPr>
                <a:t> и </a:t>
              </a:r>
              <a:r>
                <a:rPr lang="ru-RU" sz="950" b="0" i="0" u="none" strike="noStrike" cap="none" dirty="0">
                  <a:solidFill>
                    <a:srgbClr val="EC2477"/>
                  </a:solidFill>
                  <a:latin typeface="+mn-lt"/>
                  <a:ea typeface="Golos Text"/>
                  <a:cs typeface="Golos Text"/>
                </a:rPr>
                <a:t>хочу помочь. Скажи как, хочешь ли поговорить               об этом?». Подросток может не нуждаться               в данный момент в советах, но ему важно,  что кто-то заметил его состояние и уважает </a:t>
              </a:r>
              <a:r>
                <a:rPr lang="ru-RU" sz="950" dirty="0">
                  <a:solidFill>
                    <a:srgbClr val="EC2477"/>
                  </a:solidFill>
                  <a:latin typeface="+mn-lt"/>
                  <a:ea typeface="Golos Text"/>
                  <a:cs typeface="Golos Text"/>
                </a:rPr>
                <a:t>его</a:t>
              </a:r>
              <a:r>
                <a:rPr lang="ru-RU" sz="950" b="0" i="0" u="none" strike="noStrike" cap="none" dirty="0">
                  <a:solidFill>
                    <a:srgbClr val="EC2477"/>
                  </a:solidFill>
                  <a:latin typeface="+mn-lt"/>
                  <a:ea typeface="Golos Text"/>
                  <a:cs typeface="Golos Text"/>
                </a:rPr>
                <a:t> личное пространство. </a:t>
              </a:r>
              <a:endParaRPr sz="950" b="0" i="0" u="none" strike="noStrike" cap="none" dirty="0">
                <a:solidFill>
                  <a:srgbClr val="000000"/>
                </a:solidFill>
                <a:latin typeface="+mn-lt"/>
                <a:ea typeface="Arial"/>
                <a:cs typeface="Arial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 bwMode="auto">
          <a:xfrm>
            <a:off x="3442685" y="4831463"/>
            <a:ext cx="3037268" cy="1839599"/>
            <a:chOff x="0" y="0"/>
            <a:chExt cx="3037268" cy="1839599"/>
          </a:xfrm>
        </p:grpSpPr>
        <p:sp>
          <p:nvSpPr>
            <p:cNvPr id="135" name="Google Shape;135;p2"/>
            <p:cNvSpPr txBox="1"/>
            <p:nvPr/>
          </p:nvSpPr>
          <p:spPr bwMode="auto">
            <a:xfrm>
              <a:off x="0" y="0"/>
              <a:ext cx="547200" cy="6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00"/>
                <a:buFont typeface="Arial"/>
                <a:buNone/>
                <a:defRPr/>
              </a:pPr>
              <a:r>
                <a:rPr lang="ru-RU" sz="3500" b="1" i="0" u="none" strike="noStrike" cap="none">
                  <a:solidFill>
                    <a:schemeClr val="lt1"/>
                  </a:solidFill>
                  <a:latin typeface="+mn-lt"/>
                  <a:ea typeface="Golos Text"/>
                  <a:cs typeface="Golos Text"/>
                </a:rPr>
                <a:t>7</a:t>
              </a:r>
              <a:endParaRPr sz="1400" b="0" i="0" u="none" strike="noStrike" cap="none">
                <a:solidFill>
                  <a:schemeClr val="lt1"/>
                </a:solidFill>
                <a:latin typeface="+mn-lt"/>
                <a:ea typeface="Arial"/>
                <a:cs typeface="Arial"/>
              </a:endParaRPr>
            </a:p>
          </p:txBody>
        </p:sp>
        <p:sp>
          <p:nvSpPr>
            <p:cNvPr id="136" name="Google Shape;136;p2"/>
            <p:cNvSpPr txBox="1"/>
            <p:nvPr/>
          </p:nvSpPr>
          <p:spPr bwMode="auto">
            <a:xfrm>
              <a:off x="5999" y="467065"/>
              <a:ext cx="2954442" cy="13725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4" tIns="3600" rIns="63274" bIns="3600" anchor="t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1600"/>
                </a:spcBef>
                <a:spcAft>
                  <a:spcPts val="1200"/>
                </a:spcAft>
                <a:buNone/>
                <a:defRPr/>
              </a:pPr>
              <a:r>
                <a:rPr lang="ru-RU" sz="950" b="0" i="0" u="none" strike="noStrike" cap="none" dirty="0">
                  <a:solidFill>
                    <a:schemeClr val="lt1"/>
                  </a:solidFill>
                  <a:latin typeface="+mn-lt"/>
                  <a:ea typeface="Golos Text"/>
                  <a:cs typeface="Golos Text"/>
                </a:rPr>
                <a:t>Начинайте предложения с выражения своих </a:t>
              </a:r>
              <a:r>
                <a:rPr lang="ru-RU" sz="950" dirty="0">
                  <a:solidFill>
                    <a:schemeClr val="lt1"/>
                  </a:solidFill>
                  <a:latin typeface="+mn-lt"/>
                  <a:ea typeface="Golos Text"/>
                  <a:cs typeface="Golos Text"/>
                </a:rPr>
                <a:t>эмоций  и переживаний</a:t>
              </a:r>
              <a:r>
                <a:rPr lang="ru-RU" sz="950" b="0" i="0" u="none" strike="noStrike" cap="none" dirty="0">
                  <a:solidFill>
                    <a:schemeClr val="lt1"/>
                  </a:solidFill>
                  <a:latin typeface="+mn-lt"/>
                  <a:ea typeface="Golos Text"/>
                  <a:cs typeface="Golos Text"/>
                </a:rPr>
                <a:t>: </a:t>
              </a:r>
              <a:r>
                <a:rPr lang="ru-RU" sz="950" dirty="0">
                  <a:solidFill>
                    <a:schemeClr val="lt1"/>
                  </a:solidFill>
                  <a:latin typeface="+mn-lt"/>
                  <a:ea typeface="Golos Text"/>
                  <a:cs typeface="Golos Text"/>
                </a:rPr>
                <a:t>«</a:t>
              </a:r>
              <a:r>
                <a:rPr lang="ru-RU" sz="950" b="0" i="0" u="none" strike="noStrike" cap="none" dirty="0">
                  <a:solidFill>
                    <a:schemeClr val="lt1"/>
                  </a:solidFill>
                  <a:latin typeface="+mn-lt"/>
                  <a:ea typeface="Golos Text"/>
                  <a:cs typeface="Golos Text"/>
                </a:rPr>
                <a:t>Я чувствую...</a:t>
              </a:r>
              <a:r>
                <a:rPr lang="ru-RU" sz="950" dirty="0">
                  <a:solidFill>
                    <a:schemeClr val="lt1"/>
                  </a:solidFill>
                  <a:latin typeface="+mn-lt"/>
                  <a:ea typeface="Golos Text"/>
                  <a:cs typeface="Golos Text"/>
                </a:rPr>
                <a:t>»</a:t>
              </a:r>
              <a:r>
                <a:rPr lang="ru-RU" sz="950" b="0" i="0" u="none" strike="noStrike" cap="none" dirty="0">
                  <a:solidFill>
                    <a:schemeClr val="lt1"/>
                  </a:solidFill>
                  <a:latin typeface="+mn-lt"/>
                  <a:ea typeface="Golos Text"/>
                  <a:cs typeface="Golos Text"/>
                </a:rPr>
                <a:t>, </a:t>
              </a:r>
              <a:r>
                <a:rPr lang="ru-RU" sz="950" dirty="0">
                  <a:solidFill>
                    <a:schemeClr val="lt1"/>
                  </a:solidFill>
                  <a:latin typeface="+mn-lt"/>
                  <a:ea typeface="Golos Text"/>
                  <a:cs typeface="Golos Text"/>
                </a:rPr>
                <a:t>«</a:t>
              </a:r>
              <a:r>
                <a:rPr lang="ru-RU" sz="950" b="0" i="0" u="none" strike="noStrike" cap="none" dirty="0">
                  <a:solidFill>
                    <a:schemeClr val="lt1"/>
                  </a:solidFill>
                  <a:latin typeface="+mn-lt"/>
                  <a:ea typeface="Golos Text"/>
                  <a:cs typeface="Golos Text"/>
                </a:rPr>
                <a:t>Я ощущаю...</a:t>
              </a:r>
              <a:r>
                <a:rPr lang="ru-RU" sz="950" dirty="0">
                  <a:solidFill>
                    <a:schemeClr val="lt1"/>
                  </a:solidFill>
                  <a:latin typeface="+mn-lt"/>
                  <a:ea typeface="Golos Text"/>
                  <a:cs typeface="Golos Text"/>
                </a:rPr>
                <a:t>»</a:t>
              </a:r>
              <a:r>
                <a:rPr lang="ru-RU" sz="950" b="0" i="0" u="none" strike="noStrike" cap="none" dirty="0">
                  <a:solidFill>
                    <a:schemeClr val="lt1"/>
                  </a:solidFill>
                  <a:latin typeface="+mn-lt"/>
                  <a:ea typeface="Golos Text"/>
                  <a:cs typeface="Golos Text"/>
                </a:rPr>
                <a:t>, </a:t>
              </a:r>
              <a:r>
                <a:rPr lang="ru-RU" sz="950" dirty="0">
                  <a:solidFill>
                    <a:schemeClr val="lt1"/>
                  </a:solidFill>
                  <a:latin typeface="+mn-lt"/>
                  <a:ea typeface="Golos Text"/>
                  <a:cs typeface="Golos Text"/>
                </a:rPr>
                <a:t>«</a:t>
              </a:r>
              <a:r>
                <a:rPr lang="ru-RU" sz="950" b="0" i="0" u="none" strike="noStrike" cap="none" dirty="0">
                  <a:solidFill>
                    <a:schemeClr val="lt1"/>
                  </a:solidFill>
                  <a:latin typeface="+mn-lt"/>
                  <a:ea typeface="Golos Text"/>
                  <a:cs typeface="Golos Text"/>
                </a:rPr>
                <a:t>Мне кажется...</a:t>
              </a:r>
              <a:r>
                <a:rPr lang="ru-RU" sz="950" dirty="0">
                  <a:solidFill>
                    <a:schemeClr val="lt1"/>
                  </a:solidFill>
                  <a:latin typeface="+mn-lt"/>
                  <a:ea typeface="Golos Text"/>
                  <a:cs typeface="Golos Text"/>
                </a:rPr>
                <a:t>», «Я расстраиваюсь, когда…» </a:t>
              </a:r>
              <a:r>
                <a:rPr lang="ru-RU" sz="950" b="0" i="0" u="none" strike="noStrike" cap="none" dirty="0">
                  <a:solidFill>
                    <a:schemeClr val="lt1"/>
                  </a:solidFill>
                  <a:latin typeface="+mn-lt"/>
                  <a:ea typeface="Golos Text"/>
                  <a:cs typeface="Golos Text"/>
                </a:rPr>
                <a:t>и т.д. </a:t>
              </a:r>
              <a:r>
                <a:rPr lang="ru-RU" sz="950" dirty="0">
                  <a:solidFill>
                    <a:schemeClr val="lt1"/>
                  </a:solidFill>
                  <a:latin typeface="+mn-lt"/>
                  <a:ea typeface="Golos Text"/>
                  <a:cs typeface="Golos Text"/>
                </a:rPr>
                <a:t>«Я-послание» помогает в мягкой форме обозначить правила, высказать мнение  или просьбу, при этом        не переходить на личность подростка и  его обесценивание («ты плохой», «ты  мне не подходишь таким» и т.д.).</a:t>
              </a:r>
              <a:endParaRPr dirty="0">
                <a:latin typeface="+mn-lt"/>
              </a:endParaRPr>
            </a:p>
          </p:txBody>
        </p:sp>
        <p:sp>
          <p:nvSpPr>
            <p:cNvPr id="137" name="Google Shape;137;p2"/>
            <p:cNvSpPr txBox="1"/>
            <p:nvPr/>
          </p:nvSpPr>
          <p:spPr bwMode="auto">
            <a:xfrm>
              <a:off x="435008" y="257599"/>
              <a:ext cx="2602260" cy="3329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defRPr/>
              </a:pPr>
              <a:r>
                <a:rPr lang="ru-RU" sz="1000" b="1" i="0" u="none" strike="noStrike" cap="none" dirty="0">
                  <a:solidFill>
                    <a:schemeClr val="lt1"/>
                  </a:solidFill>
                  <a:latin typeface="+mn-lt"/>
                  <a:ea typeface="Golos Text SemiBold"/>
                  <a:cs typeface="Golos Text SemiBold"/>
                </a:rPr>
                <a:t>ИСПОЛЬЗУЙТЕ «Я – ПОСЛАНИЯ»</a:t>
              </a:r>
              <a:endParaRPr sz="1000" b="1" dirty="0">
                <a:latin typeface="+mn-lt"/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 bwMode="auto">
          <a:xfrm>
            <a:off x="180267" y="5419867"/>
            <a:ext cx="3199985" cy="1337028"/>
            <a:chOff x="0" y="-28352"/>
            <a:chExt cx="3199985" cy="1337028"/>
          </a:xfrm>
        </p:grpSpPr>
        <p:sp>
          <p:nvSpPr>
            <p:cNvPr id="138" name="Google Shape;138;p2"/>
            <p:cNvSpPr txBox="1"/>
            <p:nvPr/>
          </p:nvSpPr>
          <p:spPr bwMode="auto">
            <a:xfrm>
              <a:off x="0" y="429083"/>
              <a:ext cx="2508365" cy="8795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Overflow="overflow" horzOverflow="overflow" vert="horz" wrap="square" lIns="63274" tIns="63274" rIns="63274" bIns="63274" numCol="1" spcCol="0" rtlCol="0" fromWordArt="0" anchor="ctr" anchorCtr="0" forceAA="0" compatLnSpc="0">
              <a:sp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  <a:defRPr/>
              </a:pPr>
              <a:r>
                <a:rPr lang="ru-RU" sz="950" b="0" i="0" u="none" strike="noStrike" cap="none" dirty="0">
                  <a:solidFill>
                    <a:srgbClr val="EC2477"/>
                  </a:solidFill>
                  <a:latin typeface="+mn-lt"/>
                  <a:ea typeface="Golos Text"/>
                  <a:cs typeface="Golos Text"/>
                </a:rPr>
                <a:t>Подростки могут заниматься своими делами, поэтому важно создать время              и место для разговора. Например, обсудить что-то во время обеда или совместной прогулки.</a:t>
              </a:r>
              <a:endParaRPr sz="950" b="0" i="0" u="none" strike="noStrike" cap="none" dirty="0">
                <a:solidFill>
                  <a:srgbClr val="EC2477"/>
                </a:solidFill>
                <a:latin typeface="+mn-lt"/>
                <a:ea typeface="Arial"/>
                <a:cs typeface="Arial"/>
              </a:endParaRPr>
            </a:p>
          </p:txBody>
        </p:sp>
        <p:sp>
          <p:nvSpPr>
            <p:cNvPr id="139" name="Google Shape;139;p2"/>
            <p:cNvSpPr txBox="1"/>
            <p:nvPr/>
          </p:nvSpPr>
          <p:spPr bwMode="auto">
            <a:xfrm>
              <a:off x="0" y="-28352"/>
              <a:ext cx="547200" cy="6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Overflow="overflow" horzOverflow="overflow" vert="horz" wrap="square" lIns="63274" tIns="63274" rIns="63274" bIns="63274" numCol="1" spcCol="0" rtlCol="0" fromWordArt="0" anchor="ctr" anchorCtr="0" forceAA="0" compatLnSpc="0">
              <a:sp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00"/>
                <a:buFont typeface="Arial"/>
                <a:buNone/>
                <a:defRPr/>
              </a:pPr>
              <a:r>
                <a:rPr lang="ru-RU" sz="3500" b="1" i="0" u="none" strike="noStrike" cap="none" dirty="0">
                  <a:solidFill>
                    <a:srgbClr val="EC2477"/>
                  </a:solidFill>
                  <a:latin typeface="+mn-lt"/>
                  <a:ea typeface="Golos Text"/>
                  <a:cs typeface="Golos Text"/>
                </a:rPr>
                <a:t>3</a:t>
              </a:r>
              <a:endParaRPr sz="1400" b="0" i="0" u="none" strike="noStrike" cap="none" dirty="0">
                <a:solidFill>
                  <a:srgbClr val="EC2477"/>
                </a:solidFill>
                <a:latin typeface="+mn-lt"/>
                <a:ea typeface="Arial"/>
                <a:cs typeface="Arial"/>
              </a:endParaRPr>
            </a:p>
          </p:txBody>
        </p:sp>
        <p:sp>
          <p:nvSpPr>
            <p:cNvPr id="140" name="Google Shape;140;p2"/>
            <p:cNvSpPr txBox="1"/>
            <p:nvPr/>
          </p:nvSpPr>
          <p:spPr bwMode="auto">
            <a:xfrm>
              <a:off x="402126" y="219674"/>
              <a:ext cx="2797859" cy="3265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Overflow="overflow" horzOverflow="overflow" vert="horz" wrap="square" lIns="63274" tIns="63274" rIns="63274" bIns="63274" numCol="1" spcCol="0" rtlCol="0" fromWordArt="0" anchor="ctr" anchorCtr="0" forceAA="0" compatLnSpc="0">
              <a:sp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defRPr/>
              </a:pPr>
              <a:r>
                <a:rPr lang="ru-RU" sz="1000" b="1" i="0" u="none" strike="noStrike" cap="none" dirty="0">
                  <a:solidFill>
                    <a:srgbClr val="EC2477"/>
                  </a:solidFill>
                  <a:latin typeface="+mn-lt"/>
                  <a:ea typeface="Golos Text SemiBold"/>
                  <a:cs typeface="Golos Text SemiBold"/>
                </a:rPr>
                <a:t>НАЙДИТЕ ВРЕМЯ ДЛЯ ОБЩЕНИЯ</a:t>
              </a:r>
              <a:endParaRPr sz="1000" dirty="0">
                <a:latin typeface="+mn-lt"/>
              </a:endParaRPr>
            </a:p>
          </p:txBody>
        </p:sp>
      </p:grpSp>
      <p:grpSp>
        <p:nvGrpSpPr>
          <p:cNvPr id="141" name="Google Shape;141;p2"/>
          <p:cNvGrpSpPr/>
          <p:nvPr/>
        </p:nvGrpSpPr>
        <p:grpSpPr bwMode="auto">
          <a:xfrm>
            <a:off x="3442685" y="1803677"/>
            <a:ext cx="3232867" cy="1413360"/>
            <a:chOff x="0" y="0"/>
            <a:chExt cx="3232867" cy="1413360"/>
          </a:xfrm>
        </p:grpSpPr>
        <p:sp>
          <p:nvSpPr>
            <p:cNvPr id="142" name="Google Shape;142;p2"/>
            <p:cNvSpPr txBox="1"/>
            <p:nvPr/>
          </p:nvSpPr>
          <p:spPr bwMode="auto">
            <a:xfrm>
              <a:off x="0" y="0"/>
              <a:ext cx="547200" cy="6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00"/>
                <a:buFont typeface="Arial"/>
                <a:buNone/>
                <a:defRPr/>
              </a:pPr>
              <a:r>
                <a:rPr lang="ru-RU" sz="3500" b="1" i="0" u="none" strike="noStrike" cap="none">
                  <a:solidFill>
                    <a:schemeClr val="lt1"/>
                  </a:solidFill>
                  <a:latin typeface="+mn-lt"/>
                  <a:ea typeface="Golos Text"/>
                  <a:cs typeface="Golos Text"/>
                </a:rPr>
                <a:t>5</a:t>
              </a: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</a:endParaRPr>
            </a:p>
          </p:txBody>
        </p:sp>
        <p:sp>
          <p:nvSpPr>
            <p:cNvPr id="143" name="Google Shape;143;p2"/>
            <p:cNvSpPr txBox="1"/>
            <p:nvPr/>
          </p:nvSpPr>
          <p:spPr bwMode="auto">
            <a:xfrm>
              <a:off x="435008" y="256949"/>
              <a:ext cx="2797859" cy="3329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defRPr/>
              </a:pPr>
              <a:r>
                <a:rPr lang="ru-RU" sz="1000" b="1" i="0" u="none" strike="noStrike" cap="none">
                  <a:solidFill>
                    <a:schemeClr val="lt1"/>
                  </a:solidFill>
                  <a:latin typeface="+mn-lt"/>
                  <a:ea typeface="Golos Text SemiBold"/>
                  <a:cs typeface="Golos Text SemiBold"/>
                </a:rPr>
                <a:t>ГОВОРИТЕ ОТКРЫТО И ЧЕСТНО</a:t>
              </a:r>
              <a:endParaRPr sz="1000" b="1" i="0" u="none" strike="noStrike" cap="none">
                <a:solidFill>
                  <a:srgbClr val="000000"/>
                </a:solidFill>
                <a:latin typeface="+mn-lt"/>
                <a:ea typeface="Golos Text SemiBold"/>
                <a:cs typeface="Golos Text SemiBold"/>
              </a:endParaRPr>
            </a:p>
          </p:txBody>
        </p:sp>
        <p:sp>
          <p:nvSpPr>
            <p:cNvPr id="144" name="Google Shape;144;p2"/>
            <p:cNvSpPr txBox="1"/>
            <p:nvPr/>
          </p:nvSpPr>
          <p:spPr bwMode="auto">
            <a:xfrm>
              <a:off x="0" y="503311"/>
              <a:ext cx="2846286" cy="9100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4" tIns="63274" rIns="63274" bIns="63274" anchor="t" anchorCtr="0">
              <a:sp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  <a:defRPr/>
              </a:pPr>
              <a:r>
                <a:rPr lang="ru-RU" sz="950" b="0" i="0" u="none" strike="noStrike" cap="none" dirty="0">
                  <a:solidFill>
                    <a:schemeClr val="lt1"/>
                  </a:solidFill>
                  <a:latin typeface="+mn-lt"/>
                  <a:ea typeface="Golos Text"/>
                  <a:cs typeface="Golos Text"/>
                </a:rPr>
                <a:t>Подростки в этом возрасте начинают осознавать, что происходит в мире, и задают сложные вопросы. Важно отвечать на них        </a:t>
              </a:r>
              <a:r>
                <a:rPr lang="ru-RU" sz="950" dirty="0">
                  <a:solidFill>
                    <a:schemeClr val="lt1"/>
                  </a:solidFill>
                  <a:latin typeface="+mn-lt"/>
                  <a:ea typeface="Golos Text"/>
                  <a:cs typeface="Golos Text"/>
                </a:rPr>
                <a:t>  </a:t>
              </a:r>
              <a:r>
                <a:rPr lang="ru-RU" sz="950" b="0" i="0" u="none" strike="noStrike" cap="none" dirty="0">
                  <a:solidFill>
                    <a:schemeClr val="lt1"/>
                  </a:solidFill>
                  <a:latin typeface="+mn-lt"/>
                  <a:ea typeface="Golos Text"/>
                  <a:cs typeface="Golos Text"/>
                </a:rPr>
                <a:t>и говорить достаточно открыто</a:t>
              </a:r>
              <a:r>
                <a:rPr lang="ru-RU" sz="950" dirty="0">
                  <a:solidFill>
                    <a:schemeClr val="lt1"/>
                  </a:solidFill>
                  <a:latin typeface="+mn-lt"/>
                  <a:ea typeface="Golos Text"/>
                  <a:cs typeface="Golos Text"/>
                </a:rPr>
                <a:t>, тем более если подросток сам интересуется темой.</a:t>
              </a:r>
              <a:endParaRPr sz="950" b="0" i="0" u="none" strike="noStrike" cap="none" dirty="0">
                <a:solidFill>
                  <a:srgbClr val="000000"/>
                </a:solidFill>
                <a:latin typeface="+mn-lt"/>
                <a:ea typeface="Arial"/>
                <a:cs typeface="Arial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 bwMode="auto">
          <a:xfrm>
            <a:off x="3442685" y="3237082"/>
            <a:ext cx="3232867" cy="1575748"/>
            <a:chOff x="0" y="0"/>
            <a:chExt cx="3232867" cy="1575748"/>
          </a:xfrm>
        </p:grpSpPr>
        <p:sp>
          <p:nvSpPr>
            <p:cNvPr id="146" name="Google Shape;146;p2"/>
            <p:cNvSpPr txBox="1"/>
            <p:nvPr/>
          </p:nvSpPr>
          <p:spPr bwMode="auto">
            <a:xfrm>
              <a:off x="0" y="0"/>
              <a:ext cx="547200" cy="6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00"/>
                <a:buFont typeface="Arial"/>
                <a:buNone/>
                <a:defRPr/>
              </a:pPr>
              <a:r>
                <a:rPr lang="ru-RU" sz="3500" b="1" i="0" u="none" strike="noStrike" cap="none">
                  <a:solidFill>
                    <a:schemeClr val="lt1"/>
                  </a:solidFill>
                  <a:latin typeface="+mn-lt"/>
                  <a:ea typeface="Golos Text"/>
                  <a:cs typeface="Golos Text"/>
                </a:rPr>
                <a:t>6</a:t>
              </a: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</a:endParaRPr>
            </a:p>
          </p:txBody>
        </p:sp>
        <p:sp>
          <p:nvSpPr>
            <p:cNvPr id="147" name="Google Shape;147;p2"/>
            <p:cNvSpPr txBox="1"/>
            <p:nvPr/>
          </p:nvSpPr>
          <p:spPr bwMode="auto">
            <a:xfrm>
              <a:off x="435008" y="270541"/>
              <a:ext cx="2797859" cy="3329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defRPr/>
              </a:pPr>
              <a:r>
                <a:rPr lang="ru-RU" sz="1000" b="1" i="0" u="none" strike="noStrike" cap="none">
                  <a:solidFill>
                    <a:schemeClr val="lt1"/>
                  </a:solidFill>
                  <a:latin typeface="+mn-lt"/>
                  <a:ea typeface="Golos Text SemiBold"/>
                  <a:cs typeface="Golos Text SemiBold"/>
                </a:rPr>
                <a:t>КОНТРОЛИРУЙТЕ СВОИ ЭМОЦИИ</a:t>
              </a:r>
              <a:endParaRPr sz="1000" b="1" i="0" u="none" strike="noStrike" cap="none">
                <a:solidFill>
                  <a:srgbClr val="000000"/>
                </a:solidFill>
                <a:latin typeface="+mn-lt"/>
                <a:ea typeface="Golos Text SemiBold"/>
                <a:cs typeface="Golos Text SemiBold"/>
              </a:endParaRPr>
            </a:p>
          </p:txBody>
        </p:sp>
        <p:sp>
          <p:nvSpPr>
            <p:cNvPr id="148" name="Google Shape;148;p2"/>
            <p:cNvSpPr txBox="1"/>
            <p:nvPr/>
          </p:nvSpPr>
          <p:spPr bwMode="auto">
            <a:xfrm>
              <a:off x="0" y="519505"/>
              <a:ext cx="2846286" cy="10562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4" tIns="63274" rIns="63274" bIns="63274" anchor="t" anchorCtr="0">
              <a:sp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  <a:defRPr/>
              </a:pPr>
              <a:r>
                <a:rPr lang="ru-RU" sz="950" b="0" i="0" u="none" strike="noStrike" cap="none" dirty="0">
                  <a:solidFill>
                    <a:schemeClr val="lt1"/>
                  </a:solidFill>
                  <a:latin typeface="+mn-lt"/>
                  <a:ea typeface="Golos Text"/>
                  <a:cs typeface="Golos Text"/>
                </a:rPr>
                <a:t>С подростком не нужно разговаривать на пике эмоций. Это касается как состояния подростка, так и вашего. Если вы злитесь или видите, что ребенка что-то сильно рассердило, дайте себе или ему </a:t>
              </a:r>
              <a:r>
                <a:rPr lang="ru-RU" sz="950" dirty="0">
                  <a:solidFill>
                    <a:schemeClr val="lt1"/>
                  </a:solidFill>
                  <a:latin typeface="+mn-lt"/>
                  <a:ea typeface="Golos Text"/>
                  <a:cs typeface="Golos Text"/>
                </a:rPr>
                <a:t>время успокоиться, а затем вернитесь к обсуждению</a:t>
              </a:r>
              <a:r>
                <a:rPr lang="ru-RU" sz="950" b="0" i="0" u="none" strike="noStrike" cap="none" dirty="0">
                  <a:solidFill>
                    <a:schemeClr val="lt1"/>
                  </a:solidFill>
                  <a:latin typeface="+mn-lt"/>
                  <a:ea typeface="Golos Text"/>
                  <a:cs typeface="Golos Text"/>
                </a:rPr>
                <a:t>. </a:t>
              </a:r>
              <a:endParaRPr sz="950" b="0" i="0" u="none" strike="noStrike" cap="none" dirty="0">
                <a:solidFill>
                  <a:srgbClr val="000000"/>
                </a:solidFill>
                <a:latin typeface="+mn-lt"/>
                <a:ea typeface="Arial"/>
                <a:cs typeface="Arial"/>
              </a:endParaRPr>
            </a:p>
          </p:txBody>
        </p:sp>
      </p:grpSp>
      <p:grpSp>
        <p:nvGrpSpPr>
          <p:cNvPr id="149" name="Google Shape;149;p2"/>
          <p:cNvGrpSpPr/>
          <p:nvPr/>
        </p:nvGrpSpPr>
        <p:grpSpPr bwMode="auto">
          <a:xfrm>
            <a:off x="6802020" y="2506253"/>
            <a:ext cx="3027466" cy="2212248"/>
            <a:chOff x="0" y="0"/>
            <a:chExt cx="3027466" cy="2212248"/>
          </a:xfrm>
        </p:grpSpPr>
        <p:sp>
          <p:nvSpPr>
            <p:cNvPr id="150" name="Google Shape;150;p2"/>
            <p:cNvSpPr txBox="1"/>
            <p:nvPr/>
          </p:nvSpPr>
          <p:spPr bwMode="auto">
            <a:xfrm>
              <a:off x="0" y="0"/>
              <a:ext cx="547200" cy="6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00"/>
                <a:buFont typeface="Arial"/>
                <a:buNone/>
                <a:defRPr/>
              </a:pPr>
              <a:r>
                <a:rPr lang="ru-RU" sz="3500" b="1" i="0" u="none" strike="noStrike" cap="none">
                  <a:solidFill>
                    <a:srgbClr val="EC2477"/>
                  </a:solidFill>
                  <a:latin typeface="+mn-lt"/>
                  <a:ea typeface="Golos Text"/>
                  <a:cs typeface="Golos Text"/>
                </a:rPr>
                <a:t>9</a:t>
              </a: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</a:endParaRPr>
            </a:p>
          </p:txBody>
        </p:sp>
        <p:sp>
          <p:nvSpPr>
            <p:cNvPr id="151" name="Google Shape;151;p2"/>
            <p:cNvSpPr txBox="1"/>
            <p:nvPr/>
          </p:nvSpPr>
          <p:spPr bwMode="auto">
            <a:xfrm>
              <a:off x="425206" y="115378"/>
              <a:ext cx="2602260" cy="4868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defRPr/>
              </a:pPr>
              <a:r>
                <a:rPr lang="ru-RU" sz="1000" b="1" i="0" u="none" strike="noStrike" cap="none" dirty="0">
                  <a:solidFill>
                    <a:srgbClr val="EC2477"/>
                  </a:solidFill>
                  <a:latin typeface="+mn-lt"/>
                  <a:ea typeface="Golos Text SemiBold"/>
                  <a:cs typeface="Golos Text SemiBold"/>
                </a:rPr>
                <a:t>ПОКАЖИТЕ ПОДРОСТКУ,                             ЧТО ВЫ РЯДОМ</a:t>
              </a:r>
              <a:endParaRPr sz="1000" b="1" i="0" u="none" strike="noStrike" cap="none" dirty="0">
                <a:solidFill>
                  <a:srgbClr val="000000"/>
                </a:solidFill>
                <a:latin typeface="+mn-lt"/>
                <a:ea typeface="Golos Text SemiBold"/>
                <a:cs typeface="Golos Text SemiBold"/>
              </a:endParaRPr>
            </a:p>
          </p:txBody>
        </p:sp>
        <p:sp>
          <p:nvSpPr>
            <p:cNvPr id="152" name="Google Shape;152;p2"/>
            <p:cNvSpPr txBox="1"/>
            <p:nvPr/>
          </p:nvSpPr>
          <p:spPr bwMode="auto">
            <a:xfrm>
              <a:off x="0" y="571229"/>
              <a:ext cx="2814576" cy="16410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4" tIns="63274" rIns="63274" bIns="63274" anchor="t" anchorCtr="0">
              <a:sp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defRPr/>
              </a:pPr>
              <a:r>
                <a:rPr lang="ru-RU" sz="950" b="0" i="0" u="none" strike="noStrike" cap="none" dirty="0">
                  <a:solidFill>
                    <a:srgbClr val="EC2477"/>
                  </a:solidFill>
                  <a:latin typeface="+mn-lt"/>
                  <a:ea typeface="Golos Text"/>
                  <a:cs typeface="Golos Text"/>
                </a:rPr>
                <a:t>Важно стараться больше доверять подростку              и научить его заботиться о себе, но при этом дать понять, что вы рядом </a:t>
              </a:r>
              <a:r>
                <a:rPr lang="ru-RU" sz="950" dirty="0">
                  <a:solidFill>
                    <a:srgbClr val="EC2477"/>
                  </a:solidFill>
                  <a:latin typeface="+mn-lt"/>
                  <a:ea typeface="Golos Text"/>
                  <a:cs typeface="Golos Text"/>
                </a:rPr>
                <a:t>и готовы оказать поддержку</a:t>
              </a:r>
              <a:r>
                <a:rPr lang="ru-RU" sz="950" b="0" i="0" u="none" strike="noStrike" cap="none" dirty="0">
                  <a:solidFill>
                    <a:srgbClr val="EC2477"/>
                  </a:solidFill>
                  <a:latin typeface="+mn-lt"/>
                  <a:ea typeface="Golos Text"/>
                  <a:cs typeface="Golos Text"/>
                </a:rPr>
                <a:t>. Например, вместо запрета идти            на вечеринку можно сказать: «Хорошо тебе повеселиться, но помни, что ты несешь ответственность за свою безопасность                      и здоровье. Мы здесь, звони, если будут проблемы</a:t>
              </a:r>
              <a:r>
                <a:rPr lang="ru-RU" sz="950" dirty="0">
                  <a:solidFill>
                    <a:srgbClr val="EC2477"/>
                  </a:solidFill>
                  <a:latin typeface="+mn-lt"/>
                  <a:ea typeface="Golos Text"/>
                  <a:cs typeface="Golos Text"/>
                </a:rPr>
                <a:t>,</a:t>
              </a:r>
              <a:r>
                <a:rPr lang="ru-RU" sz="950" b="0" i="0" u="none" strike="noStrike" cap="none" dirty="0">
                  <a:solidFill>
                    <a:srgbClr val="EC2477"/>
                  </a:solidFill>
                  <a:latin typeface="+mn-lt"/>
                  <a:ea typeface="Golos Text"/>
                  <a:cs typeface="Golos Text"/>
                </a:rPr>
                <a:t> ты знаешь, что мы в любо</a:t>
              </a:r>
              <a:r>
                <a:rPr lang="ru-RU" sz="950" dirty="0">
                  <a:solidFill>
                    <a:srgbClr val="EC2477"/>
                  </a:solidFill>
                  <a:latin typeface="+mn-lt"/>
                  <a:ea typeface="Golos Text"/>
                  <a:cs typeface="Golos Text"/>
                </a:rPr>
                <a:t>е время </a:t>
              </a:r>
              <a:r>
                <a:rPr lang="ru-RU" sz="950" b="0" i="0" u="none" strike="noStrike" cap="none" dirty="0">
                  <a:solidFill>
                    <a:srgbClr val="EC2477"/>
                  </a:solidFill>
                  <a:latin typeface="+mn-lt"/>
                  <a:ea typeface="Golos Text"/>
                  <a:cs typeface="Golos Text"/>
                </a:rPr>
                <a:t>придем на помощь». </a:t>
              </a:r>
              <a:endParaRPr sz="950" b="0" i="0" u="none" strike="noStrike" cap="none" dirty="0">
                <a:solidFill>
                  <a:srgbClr val="000000"/>
                </a:solidFill>
                <a:latin typeface="+mn-lt"/>
                <a:ea typeface="Arial"/>
                <a:cs typeface="Arial"/>
              </a:endParaRPr>
            </a:p>
          </p:txBody>
        </p:sp>
      </p:grpSp>
      <p:grpSp>
        <p:nvGrpSpPr>
          <p:cNvPr id="153" name="Google Shape;153;p2"/>
          <p:cNvGrpSpPr/>
          <p:nvPr/>
        </p:nvGrpSpPr>
        <p:grpSpPr bwMode="auto">
          <a:xfrm>
            <a:off x="6832135" y="4824251"/>
            <a:ext cx="2918224" cy="1936543"/>
            <a:chOff x="0" y="-14957"/>
            <a:chExt cx="2918224" cy="1936543"/>
          </a:xfrm>
        </p:grpSpPr>
        <p:sp>
          <p:nvSpPr>
            <p:cNvPr id="154" name="Google Shape;154;p2"/>
            <p:cNvSpPr txBox="1"/>
            <p:nvPr/>
          </p:nvSpPr>
          <p:spPr bwMode="auto">
            <a:xfrm>
              <a:off x="0" y="0"/>
              <a:ext cx="685800" cy="6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00"/>
                <a:buFont typeface="Arial"/>
                <a:buNone/>
                <a:defRPr/>
              </a:pPr>
              <a:r>
                <a:rPr lang="ru-RU" sz="3500" b="1" i="0" u="none" strike="noStrike" cap="none">
                  <a:solidFill>
                    <a:srgbClr val="EC2477"/>
                  </a:solidFill>
                  <a:latin typeface="+mn-lt"/>
                  <a:ea typeface="Golos Text"/>
                  <a:cs typeface="Golos Text"/>
                </a:rPr>
                <a:t>10</a:t>
              </a: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</a:endParaRPr>
            </a:p>
          </p:txBody>
        </p:sp>
        <p:sp>
          <p:nvSpPr>
            <p:cNvPr id="155" name="Google Shape;155;p2"/>
            <p:cNvSpPr txBox="1"/>
            <p:nvPr/>
          </p:nvSpPr>
          <p:spPr bwMode="auto">
            <a:xfrm>
              <a:off x="654364" y="-14957"/>
              <a:ext cx="2263860" cy="6407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defRPr/>
              </a:pPr>
              <a:r>
                <a:rPr lang="ru-RU" sz="1000" b="1" i="0" u="none" strike="noStrike" cap="none" dirty="0">
                  <a:solidFill>
                    <a:srgbClr val="EC2477"/>
                  </a:solidFill>
                  <a:latin typeface="+mn-lt"/>
                  <a:ea typeface="Golos Text SemiBold"/>
                  <a:cs typeface="Golos Text SemiBold"/>
                </a:rPr>
                <a:t>ПОМНИТЕ, ЧТО ПОДРОСТОК ИСПЫТЫВАЕТ ПРОТИВ</a:t>
              </a:r>
              <a:r>
                <a:rPr lang="ru-RU" sz="1000" b="1" dirty="0">
                  <a:solidFill>
                    <a:srgbClr val="EC2477"/>
                  </a:solidFill>
                  <a:latin typeface="+mn-lt"/>
                  <a:ea typeface="Golos Text SemiBold"/>
                  <a:cs typeface="Golos Text SemiBold"/>
                </a:rPr>
                <a:t>ОРЕЧИВЫЕ</a:t>
              </a:r>
              <a:r>
                <a:rPr lang="ru-RU" sz="1000" b="1" i="0" u="none" strike="noStrike" cap="none" dirty="0">
                  <a:solidFill>
                    <a:srgbClr val="EC2477"/>
                  </a:solidFill>
                  <a:latin typeface="+mn-lt"/>
                  <a:ea typeface="Golos Text SemiBold"/>
                  <a:cs typeface="Golos Text SemiBold"/>
                </a:rPr>
                <a:t> ЧУВСТВА</a:t>
              </a:r>
              <a:endParaRPr sz="1000" b="1" i="0" u="none" strike="noStrike" cap="none" dirty="0">
                <a:solidFill>
                  <a:srgbClr val="000000"/>
                </a:solidFill>
                <a:latin typeface="+mn-lt"/>
                <a:ea typeface="Golos Text SemiBold"/>
                <a:cs typeface="Golos Text SemiBold"/>
              </a:endParaRPr>
            </a:p>
          </p:txBody>
        </p:sp>
        <p:sp>
          <p:nvSpPr>
            <p:cNvPr id="156" name="Google Shape;156;p2"/>
            <p:cNvSpPr txBox="1"/>
            <p:nvPr/>
          </p:nvSpPr>
          <p:spPr bwMode="auto">
            <a:xfrm>
              <a:off x="0" y="572953"/>
              <a:ext cx="2808234" cy="13486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  <a:defRPr/>
              </a:pPr>
              <a:r>
                <a:rPr lang="ru-RU" sz="950" b="0" i="0" u="none" strike="noStrike" cap="none" dirty="0">
                  <a:solidFill>
                    <a:srgbClr val="EC2477"/>
                  </a:solidFill>
                  <a:latin typeface="+mn-lt"/>
                  <a:ea typeface="Golos Text"/>
                  <a:cs typeface="Golos Text"/>
                </a:rPr>
                <a:t>С одной стороны, </a:t>
              </a:r>
              <a:r>
                <a:rPr lang="ru-RU" sz="950" dirty="0">
                  <a:solidFill>
                    <a:srgbClr val="EC2477"/>
                  </a:solidFill>
                  <a:latin typeface="+mn-lt"/>
                  <a:ea typeface="Golos Text"/>
                  <a:cs typeface="Golos Text"/>
                </a:rPr>
                <a:t>по некоторым вопросам подросток может высказывать достаточно зрелые суждения, а с другой — проявлять импульсивность и агрессию. Как  вы будете общаться со своим ребенком, проявлять к нему интерес и замечать      его состояние,                в такой форме и он будет идти с вами на контакт.</a:t>
              </a:r>
              <a:endParaRPr sz="950" b="0" i="0" u="none" strike="noStrike" cap="none" dirty="0">
                <a:solidFill>
                  <a:srgbClr val="000000"/>
                </a:solidFill>
                <a:latin typeface="+mn-lt"/>
                <a:ea typeface="Arial"/>
                <a:cs typeface="Arial"/>
              </a:endParaRPr>
            </a:p>
          </p:txBody>
        </p:sp>
      </p:grpSp>
      <p:grpSp>
        <p:nvGrpSpPr>
          <p:cNvPr id="157" name="Google Shape;157;p2"/>
          <p:cNvGrpSpPr/>
          <p:nvPr/>
        </p:nvGrpSpPr>
        <p:grpSpPr bwMode="auto">
          <a:xfrm>
            <a:off x="3442685" y="177867"/>
            <a:ext cx="3232867" cy="1692720"/>
            <a:chOff x="0" y="0"/>
            <a:chExt cx="3232867" cy="1692720"/>
          </a:xfrm>
        </p:grpSpPr>
        <p:sp>
          <p:nvSpPr>
            <p:cNvPr id="158" name="Google Shape;158;p2"/>
            <p:cNvSpPr txBox="1"/>
            <p:nvPr/>
          </p:nvSpPr>
          <p:spPr bwMode="auto">
            <a:xfrm>
              <a:off x="0" y="0"/>
              <a:ext cx="547200" cy="6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00"/>
                <a:buFont typeface="Arial"/>
                <a:buNone/>
                <a:defRPr/>
              </a:pPr>
              <a:r>
                <a:rPr lang="ru-RU" sz="3500" b="1" i="0" u="none" strike="noStrike" cap="none">
                  <a:solidFill>
                    <a:schemeClr val="lt1"/>
                  </a:solidFill>
                  <a:latin typeface="+mn-lt"/>
                  <a:ea typeface="Golos Text"/>
                  <a:cs typeface="Golos Text"/>
                </a:rPr>
                <a:t>4</a:t>
              </a: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</a:endParaRPr>
            </a:p>
          </p:txBody>
        </p:sp>
        <p:sp>
          <p:nvSpPr>
            <p:cNvPr id="159" name="Google Shape;159;p2"/>
            <p:cNvSpPr txBox="1"/>
            <p:nvPr/>
          </p:nvSpPr>
          <p:spPr bwMode="auto">
            <a:xfrm>
              <a:off x="435008" y="106187"/>
              <a:ext cx="2797859" cy="4868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defRPr/>
              </a:pPr>
              <a:r>
                <a:rPr lang="ru-RU" sz="1000" b="1" i="0" u="none" strike="noStrike" cap="none" dirty="0">
                  <a:solidFill>
                    <a:schemeClr val="lt1"/>
                  </a:solidFill>
                  <a:latin typeface="+mn-lt"/>
                  <a:ea typeface="Golos Text SemiBold"/>
                  <a:cs typeface="Golos Text SemiBold"/>
                </a:rPr>
                <a:t>УЗНАЙТЕ О ГОТОВНОСТИ ПОДРОСТКА                        К ОБЩЕНИЮ</a:t>
              </a:r>
              <a:endParaRPr sz="1000" b="1" i="0" u="none" strike="noStrike" cap="none" dirty="0">
                <a:solidFill>
                  <a:srgbClr val="000000"/>
                </a:solidFill>
                <a:latin typeface="+mn-lt"/>
                <a:ea typeface="Golos Text SemiBold"/>
                <a:cs typeface="Golos Text SemiBold"/>
              </a:endParaRPr>
            </a:p>
          </p:txBody>
        </p:sp>
        <p:sp>
          <p:nvSpPr>
            <p:cNvPr id="160" name="Google Shape;160;p2"/>
            <p:cNvSpPr txBox="1"/>
            <p:nvPr/>
          </p:nvSpPr>
          <p:spPr bwMode="auto">
            <a:xfrm>
              <a:off x="0" y="490283"/>
              <a:ext cx="2846286" cy="12024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4" tIns="63274" rIns="63274" bIns="63274" anchor="t" anchorCtr="0">
              <a:sp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  <a:defRPr/>
              </a:pPr>
              <a:r>
                <a:rPr lang="ru-RU" sz="950" b="0" i="0" u="none" strike="noStrike" cap="none" dirty="0">
                  <a:solidFill>
                    <a:schemeClr val="lt1"/>
                  </a:solidFill>
                  <a:latin typeface="+mn-lt"/>
                  <a:ea typeface="Golos Text"/>
                  <a:cs typeface="Golos Text"/>
                </a:rPr>
                <a:t>Перед разговором стоит поинтересоваться                         у подростка, хочет ли он разговаривать на эту тему. </a:t>
              </a:r>
              <a:r>
                <a:rPr lang="ru-RU" sz="950" dirty="0">
                  <a:solidFill>
                    <a:schemeClr val="lt1"/>
                  </a:solidFill>
                  <a:latin typeface="+mn-lt"/>
                  <a:ea typeface="Golos Text"/>
                  <a:cs typeface="Golos Text"/>
                </a:rPr>
                <a:t>Важно</a:t>
              </a:r>
              <a:r>
                <a:rPr lang="ru-RU" sz="950" b="0" i="0" u="none" strike="noStrike" cap="none" dirty="0">
                  <a:solidFill>
                    <a:schemeClr val="lt1"/>
                  </a:solidFill>
                  <a:latin typeface="+mn-lt"/>
                  <a:ea typeface="Golos Text"/>
                  <a:cs typeface="Golos Text"/>
                </a:rPr>
                <a:t> объяснить, для чего этот разговор нужен вам</a:t>
              </a:r>
              <a:r>
                <a:rPr lang="ru-RU" sz="950" dirty="0">
                  <a:solidFill>
                    <a:schemeClr val="lt1"/>
                  </a:solidFill>
                  <a:latin typeface="+mn-lt"/>
                  <a:ea typeface="Golos Text"/>
                  <a:cs typeface="Golos Text"/>
                </a:rPr>
                <a:t>, рассказать о своих переживаниях или опасениях.  Но будьте готовы к тому, что подросток не захочет вам открываться,                  не вините его за это.</a:t>
              </a:r>
              <a:endParaRPr sz="950" b="0" i="0" u="none" strike="noStrike" cap="none" dirty="0">
                <a:solidFill>
                  <a:srgbClr val="000000"/>
                </a:solidFill>
                <a:latin typeface="+mn-lt"/>
                <a:ea typeface="Arial"/>
                <a:cs typeface="Arial"/>
              </a:endParaRPr>
            </a:p>
          </p:txBody>
        </p:sp>
      </p:grpSp>
      <p:sp>
        <p:nvSpPr>
          <p:cNvPr id="161" name="Google Shape;161;p2"/>
          <p:cNvSpPr txBox="1"/>
          <p:nvPr/>
        </p:nvSpPr>
        <p:spPr bwMode="auto">
          <a:xfrm>
            <a:off x="185225" y="1766544"/>
            <a:ext cx="3000000" cy="995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114999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ru-RU" sz="1000" b="1" dirty="0">
                <a:solidFill>
                  <a:srgbClr val="EC2477"/>
                </a:solidFill>
                <a:latin typeface="+mn-lt"/>
                <a:ea typeface="Golos Text"/>
                <a:cs typeface="Golos Text"/>
              </a:rPr>
              <a:t>ДЛЯ ТОГО ЧТОБЫ ВЫСТРОИТЬ ОБЩЕНИЕ С ПОДРОСТКОМ, ПОПРОБУЙТЕ СЛЕДОВАТЬ НЕСКОЛЬКИМ РЕКОМЕНДАЦИЯМ: </a:t>
            </a:r>
            <a:endParaRPr sz="1000" b="1" dirty="0">
              <a:solidFill>
                <a:srgbClr val="EC2477"/>
              </a:solidFill>
              <a:latin typeface="+mn-lt"/>
              <a:ea typeface="Golos Text"/>
              <a:cs typeface="Golos Tex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</TotalTime>
  <Words>705</Words>
  <Application>Microsoft Office PowerPoint</Application>
  <DocSecurity>0</DocSecurity>
  <PresentationFormat>Лист A4 (210x297 мм)</PresentationFormat>
  <Paragraphs>45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Golos Text</vt:lpstr>
      <vt:lpstr>Calibri</vt:lpstr>
      <vt:lpstr>Arial</vt:lpstr>
      <vt:lpstr>Тема Office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Matebook</dc:creator>
  <cp:keywords/>
  <dc:description/>
  <cp:lastModifiedBy>Anastasiya</cp:lastModifiedBy>
  <cp:revision>11</cp:revision>
  <dcterms:modified xsi:type="dcterms:W3CDTF">2024-03-23T15:38:05Z</dcterms:modified>
  <cp:category/>
  <dc:identifier/>
  <cp:contentStatus/>
  <dc:language/>
  <cp:version/>
</cp:coreProperties>
</file>